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7"/>
  </p:notesMasterIdLst>
  <p:sldIdLst>
    <p:sldId id="351" r:id="rId5"/>
    <p:sldId id="354" r:id="rId6"/>
    <p:sldId id="434" r:id="rId7"/>
    <p:sldId id="452" r:id="rId8"/>
    <p:sldId id="435" r:id="rId9"/>
    <p:sldId id="450" r:id="rId10"/>
    <p:sldId id="459" r:id="rId11"/>
    <p:sldId id="454" r:id="rId12"/>
    <p:sldId id="460" r:id="rId13"/>
    <p:sldId id="461" r:id="rId14"/>
    <p:sldId id="455" r:id="rId15"/>
    <p:sldId id="457" r:id="rId16"/>
    <p:sldId id="465" r:id="rId17"/>
    <p:sldId id="464" r:id="rId18"/>
    <p:sldId id="391" r:id="rId19"/>
    <p:sldId id="453" r:id="rId20"/>
    <p:sldId id="466" r:id="rId21"/>
    <p:sldId id="462" r:id="rId22"/>
    <p:sldId id="468" r:id="rId23"/>
    <p:sldId id="467" r:id="rId24"/>
    <p:sldId id="449" r:id="rId25"/>
    <p:sldId id="427" r:id="rId2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KEWELL Antoine (DGSO DSF)" initials="BA(D" lastIdx="1" clrIdx="0">
    <p:extLst>
      <p:ext uri="{19B8F6BF-5375-455C-9EA6-DF929625EA0E}">
        <p15:presenceInfo xmlns:p15="http://schemas.microsoft.com/office/powerpoint/2012/main" userId="S-1-5-21-2813002294-2535755234-2662097098-1378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82FA"/>
    <a:srgbClr val="31429B"/>
    <a:srgbClr val="AAC224"/>
    <a:srgbClr val="0EA0BE"/>
    <a:srgbClr val="5A7B9F"/>
    <a:srgbClr val="009983"/>
    <a:srgbClr val="FF00FF"/>
    <a:srgbClr val="004AED"/>
    <a:srgbClr val="1F2E5B"/>
    <a:srgbClr val="009F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481" autoAdjust="0"/>
    <p:restoredTop sz="64128" autoAdjust="0"/>
  </p:normalViewPr>
  <p:slideViewPr>
    <p:cSldViewPr snapToGrid="0" snapToObjects="1">
      <p:cViewPr varScale="1">
        <p:scale>
          <a:sx n="53" d="100"/>
          <a:sy n="53" d="100"/>
        </p:scale>
        <p:origin x="1541" y="58"/>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74" d="100"/>
          <a:sy n="74" d="100"/>
        </p:scale>
        <p:origin x="3528"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2DD42E-6CE9-42CA-AFAF-34D75717D4FA}" type="doc">
      <dgm:prSet loTypeId="urn:microsoft.com/office/officeart/2005/8/layout/radial3" loCatId="cycle" qsTypeId="urn:microsoft.com/office/officeart/2005/8/quickstyle/simple1" qsCatId="simple" csTypeId="urn:microsoft.com/office/officeart/2005/8/colors/accent3_2" csCatId="accent3" phldr="1"/>
      <dgm:spPr/>
      <dgm:t>
        <a:bodyPr/>
        <a:lstStyle/>
        <a:p>
          <a:endParaRPr lang="en-GB"/>
        </a:p>
      </dgm:t>
    </dgm:pt>
    <dgm:pt modelId="{EE5B9734-1BA2-47A5-AE03-EA0AA6F8CE44}">
      <dgm:prSet phldrT="[Text]"/>
      <dgm:spPr/>
      <dgm:t>
        <a:bodyPr/>
        <a:lstStyle/>
        <a:p>
          <a:r>
            <a:rPr lang="en-GB" dirty="0">
              <a:solidFill>
                <a:schemeClr val="bg1"/>
              </a:solidFill>
            </a:rPr>
            <a:t>Climate Finance</a:t>
          </a:r>
        </a:p>
      </dgm:t>
    </dgm:pt>
    <dgm:pt modelId="{EB77E892-65EF-436D-873B-0608372DCDC8}" type="parTrans" cxnId="{81D339B6-F7BE-4086-8E29-7F004A983543}">
      <dgm:prSet/>
      <dgm:spPr/>
      <dgm:t>
        <a:bodyPr/>
        <a:lstStyle/>
        <a:p>
          <a:endParaRPr lang="en-GB"/>
        </a:p>
      </dgm:t>
    </dgm:pt>
    <dgm:pt modelId="{F0BC637B-4EDB-47C9-8D7D-AB5E722E70A8}" type="sibTrans" cxnId="{81D339B6-F7BE-4086-8E29-7F004A983543}">
      <dgm:prSet/>
      <dgm:spPr/>
      <dgm:t>
        <a:bodyPr/>
        <a:lstStyle/>
        <a:p>
          <a:endParaRPr lang="en-GB"/>
        </a:p>
      </dgm:t>
    </dgm:pt>
    <dgm:pt modelId="{C18FE738-4386-4518-8223-7FD60ECF38CD}">
      <dgm:prSet phldrT="[Text]"/>
      <dgm:spPr/>
      <dgm:t>
        <a:bodyPr/>
        <a:lstStyle/>
        <a:p>
          <a:r>
            <a:rPr lang="en-GB" dirty="0">
              <a:solidFill>
                <a:schemeClr val="bg1"/>
              </a:solidFill>
            </a:rPr>
            <a:t>Catalytic Finance</a:t>
          </a:r>
        </a:p>
      </dgm:t>
    </dgm:pt>
    <dgm:pt modelId="{9A8CEA25-B545-4C69-9996-963D0C70919C}" type="parTrans" cxnId="{256B1698-2833-482D-BD40-DBC0AB8259CB}">
      <dgm:prSet/>
      <dgm:spPr/>
      <dgm:t>
        <a:bodyPr/>
        <a:lstStyle/>
        <a:p>
          <a:endParaRPr lang="en-GB"/>
        </a:p>
      </dgm:t>
    </dgm:pt>
    <dgm:pt modelId="{19B85E24-899D-4B80-9F2D-68CF5454820B}" type="sibTrans" cxnId="{256B1698-2833-482D-BD40-DBC0AB8259CB}">
      <dgm:prSet/>
      <dgm:spPr/>
      <dgm:t>
        <a:bodyPr/>
        <a:lstStyle/>
        <a:p>
          <a:endParaRPr lang="en-GB"/>
        </a:p>
      </dgm:t>
    </dgm:pt>
    <dgm:pt modelId="{46BD7874-0E14-4934-8E72-3515F0423306}" type="pres">
      <dgm:prSet presAssocID="{5C2DD42E-6CE9-42CA-AFAF-34D75717D4FA}" presName="composite" presStyleCnt="0">
        <dgm:presLayoutVars>
          <dgm:chMax val="1"/>
          <dgm:dir/>
          <dgm:resizeHandles val="exact"/>
        </dgm:presLayoutVars>
      </dgm:prSet>
      <dgm:spPr/>
    </dgm:pt>
    <dgm:pt modelId="{889C6C6A-4DE8-4ADD-A8A7-28E2B02145E6}" type="pres">
      <dgm:prSet presAssocID="{5C2DD42E-6CE9-42CA-AFAF-34D75717D4FA}" presName="radial" presStyleCnt="0">
        <dgm:presLayoutVars>
          <dgm:animLvl val="ctr"/>
        </dgm:presLayoutVars>
      </dgm:prSet>
      <dgm:spPr/>
    </dgm:pt>
    <dgm:pt modelId="{3004FB16-66CE-43AB-88DF-08B226F44B3E}" type="pres">
      <dgm:prSet presAssocID="{EE5B9734-1BA2-47A5-AE03-EA0AA6F8CE44}" presName="centerShape" presStyleLbl="vennNode1" presStyleIdx="0" presStyleCnt="2"/>
      <dgm:spPr/>
    </dgm:pt>
    <dgm:pt modelId="{DFF2164F-4F14-48DF-93CA-46495D9F3F75}" type="pres">
      <dgm:prSet presAssocID="{C18FE738-4386-4518-8223-7FD60ECF38CD}" presName="node" presStyleLbl="vennNode1" presStyleIdx="1" presStyleCnt="2" custScaleX="201372" custScaleY="198773">
        <dgm:presLayoutVars>
          <dgm:bulletEnabled val="1"/>
        </dgm:presLayoutVars>
      </dgm:prSet>
      <dgm:spPr/>
    </dgm:pt>
  </dgm:ptLst>
  <dgm:cxnLst>
    <dgm:cxn modelId="{256B1698-2833-482D-BD40-DBC0AB8259CB}" srcId="{EE5B9734-1BA2-47A5-AE03-EA0AA6F8CE44}" destId="{C18FE738-4386-4518-8223-7FD60ECF38CD}" srcOrd="0" destOrd="0" parTransId="{9A8CEA25-B545-4C69-9996-963D0C70919C}" sibTransId="{19B85E24-899D-4B80-9F2D-68CF5454820B}"/>
    <dgm:cxn modelId="{B5B5C29C-0BBF-48BA-913B-D1D9669CBB71}" type="presOf" srcId="{5C2DD42E-6CE9-42CA-AFAF-34D75717D4FA}" destId="{46BD7874-0E14-4934-8E72-3515F0423306}" srcOrd="0" destOrd="0" presId="urn:microsoft.com/office/officeart/2005/8/layout/radial3"/>
    <dgm:cxn modelId="{D3DC98AE-21E3-4EAD-8212-70031DB6D3F7}" type="presOf" srcId="{C18FE738-4386-4518-8223-7FD60ECF38CD}" destId="{DFF2164F-4F14-48DF-93CA-46495D9F3F75}" srcOrd="0" destOrd="0" presId="urn:microsoft.com/office/officeart/2005/8/layout/radial3"/>
    <dgm:cxn modelId="{81D339B6-F7BE-4086-8E29-7F004A983543}" srcId="{5C2DD42E-6CE9-42CA-AFAF-34D75717D4FA}" destId="{EE5B9734-1BA2-47A5-AE03-EA0AA6F8CE44}" srcOrd="0" destOrd="0" parTransId="{EB77E892-65EF-436D-873B-0608372DCDC8}" sibTransId="{F0BC637B-4EDB-47C9-8D7D-AB5E722E70A8}"/>
    <dgm:cxn modelId="{14F4F0D3-90A5-4B14-B8E8-BB63A368079F}" type="presOf" srcId="{EE5B9734-1BA2-47A5-AE03-EA0AA6F8CE44}" destId="{3004FB16-66CE-43AB-88DF-08B226F44B3E}" srcOrd="0" destOrd="0" presId="urn:microsoft.com/office/officeart/2005/8/layout/radial3"/>
    <dgm:cxn modelId="{0A5654CF-22A3-4F25-BCFC-C192D9903501}" type="presParOf" srcId="{46BD7874-0E14-4934-8E72-3515F0423306}" destId="{889C6C6A-4DE8-4ADD-A8A7-28E2B02145E6}" srcOrd="0" destOrd="0" presId="urn:microsoft.com/office/officeart/2005/8/layout/radial3"/>
    <dgm:cxn modelId="{30CFA916-9A16-4F72-BB60-7A135167F9D0}" type="presParOf" srcId="{889C6C6A-4DE8-4ADD-A8A7-28E2B02145E6}" destId="{3004FB16-66CE-43AB-88DF-08B226F44B3E}" srcOrd="0" destOrd="0" presId="urn:microsoft.com/office/officeart/2005/8/layout/radial3"/>
    <dgm:cxn modelId="{593D0BB6-D066-4A6D-8515-8DA568B4A745}" type="presParOf" srcId="{889C6C6A-4DE8-4ADD-A8A7-28E2B02145E6}" destId="{DFF2164F-4F14-48DF-93CA-46495D9F3F75}" srcOrd="1" destOrd="0" presId="urn:microsoft.com/office/officeart/2005/8/layout/radial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04FB16-66CE-43AB-88DF-08B226F44B3E}">
      <dsp:nvSpPr>
        <dsp:cNvPr id="0" name=""/>
        <dsp:cNvSpPr/>
      </dsp:nvSpPr>
      <dsp:spPr>
        <a:xfrm>
          <a:off x="869346" y="588659"/>
          <a:ext cx="2937271" cy="2937271"/>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54610" tIns="54610" rIns="54610" bIns="54610" numCol="1" spcCol="1270" anchor="ctr" anchorCtr="0">
          <a:noAutofit/>
        </a:bodyPr>
        <a:lstStyle/>
        <a:p>
          <a:pPr marL="0" lvl="0" indent="0" algn="ctr" defTabSz="1911350">
            <a:lnSpc>
              <a:spcPct val="90000"/>
            </a:lnSpc>
            <a:spcBef>
              <a:spcPct val="0"/>
            </a:spcBef>
            <a:spcAft>
              <a:spcPct val="35000"/>
            </a:spcAft>
            <a:buNone/>
          </a:pPr>
          <a:r>
            <a:rPr lang="en-GB" sz="4300" kern="1200" dirty="0">
              <a:solidFill>
                <a:schemeClr val="bg1"/>
              </a:solidFill>
            </a:rPr>
            <a:t>Climate Finance</a:t>
          </a:r>
        </a:p>
      </dsp:txBody>
      <dsp:txXfrm>
        <a:off x="1299499" y="1018812"/>
        <a:ext cx="2076965" cy="2076965"/>
      </dsp:txXfrm>
    </dsp:sp>
    <dsp:sp modelId="{DFF2164F-4F14-48DF-93CA-46495D9F3F75}">
      <dsp:nvSpPr>
        <dsp:cNvPr id="0" name=""/>
        <dsp:cNvSpPr/>
      </dsp:nvSpPr>
      <dsp:spPr>
        <a:xfrm>
          <a:off x="2769417" y="597669"/>
          <a:ext cx="2957421" cy="2919251"/>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en-GB" sz="4000" kern="1200" dirty="0">
              <a:solidFill>
                <a:schemeClr val="bg1"/>
              </a:solidFill>
            </a:rPr>
            <a:t>Catalytic Finance</a:t>
          </a:r>
        </a:p>
      </dsp:txBody>
      <dsp:txXfrm>
        <a:off x="3202521" y="1025183"/>
        <a:ext cx="2091213" cy="2064223"/>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D5869-E05D-CB4C-8F5A-8247A0E8C7F3}" type="datetimeFigureOut">
              <a:rPr lang="fr-FR" smtClean="0"/>
              <a:t>28/09/2024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951EE-8CF1-EF4B-97F8-3C962D9870F1}" type="slidenum">
              <a:rPr lang="fr-FR" smtClean="0"/>
              <a:t>‹N›</a:t>
            </a:fld>
            <a:endParaRPr lang="fr-FR"/>
          </a:p>
        </p:txBody>
      </p:sp>
      <p:pic>
        <p:nvPicPr>
          <p:cNvPr id="8" name="Image 7">
            <a:extLst>
              <a:ext uri="{FF2B5EF4-FFF2-40B4-BE49-F238E27FC236}">
                <a16:creationId xmlns:a16="http://schemas.microsoft.com/office/drawing/2014/main" id="{9302268C-C0C1-8A46-8C24-1EE695769DBF}"/>
              </a:ext>
            </a:extLst>
          </p:cNvPr>
          <p:cNvPicPr>
            <a:picLocks noChangeAspect="1"/>
          </p:cNvPicPr>
          <p:nvPr/>
        </p:nvPicPr>
        <p:blipFill>
          <a:blip r:embed="rId2"/>
          <a:stretch>
            <a:fillRect/>
          </a:stretch>
        </p:blipFill>
        <p:spPr>
          <a:xfrm>
            <a:off x="9501178" y="6386718"/>
            <a:ext cx="789045" cy="394523"/>
          </a:xfrm>
          <a:prstGeom prst="rect">
            <a:avLst/>
          </a:prstGeom>
        </p:spPr>
      </p:pic>
    </p:spTree>
    <p:extLst>
      <p:ext uri="{BB962C8B-B14F-4D97-AF65-F5344CB8AC3E}">
        <p14:creationId xmlns:p14="http://schemas.microsoft.com/office/powerpoint/2010/main" val="12031611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7951EE-8CF1-EF4B-97F8-3C962D9870F1}" type="slidenum">
              <a:rPr lang="fr-FR" smtClean="0"/>
              <a:t>1</a:t>
            </a:fld>
            <a:endParaRPr lang="fr-FR"/>
          </a:p>
        </p:txBody>
      </p:sp>
    </p:spTree>
    <p:extLst>
      <p:ext uri="{BB962C8B-B14F-4D97-AF65-F5344CB8AC3E}">
        <p14:creationId xmlns:p14="http://schemas.microsoft.com/office/powerpoint/2010/main" val="16912268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a:t>
            </a:r>
          </a:p>
          <a:p>
            <a:pPr algn="just">
              <a:spcAft>
                <a:spcPts val="1200"/>
              </a:spcAft>
              <a:defRPr/>
            </a:pPr>
            <a:r>
              <a:rPr lang="en-US" sz="2000" dirty="0">
                <a:latin typeface="Myriad Pro"/>
              </a:rPr>
              <a:t>Climate change source of </a:t>
            </a:r>
            <a:r>
              <a:rPr lang="en-US" sz="2000" b="1" dirty="0">
                <a:solidFill>
                  <a:srgbClr val="006666"/>
                </a:solidFill>
                <a:latin typeface="Myriad Pro"/>
              </a:rPr>
              <a:t>structural change </a:t>
            </a:r>
            <a:r>
              <a:rPr lang="en-US" sz="2000" dirty="0">
                <a:latin typeface="Myriad Pro"/>
              </a:rPr>
              <a:t>in the economy/financial system with a number of specificities:</a:t>
            </a:r>
            <a:endParaRPr lang="en-US" sz="2000" b="1" dirty="0">
              <a:solidFill>
                <a:srgbClr val="006666"/>
              </a:solidFill>
              <a:latin typeface="Myriad Pro"/>
            </a:endParaRPr>
          </a:p>
          <a:p>
            <a:pPr marL="742950" lvl="2" indent="-342900" algn="just">
              <a:lnSpc>
                <a:spcPct val="50000"/>
              </a:lnSpc>
              <a:spcAft>
                <a:spcPts val="600"/>
              </a:spcAft>
              <a:buFont typeface="Calibri" panose="020F0502020204030204" pitchFamily="34" charset="0"/>
              <a:buChar char="–"/>
              <a:defRPr/>
            </a:pPr>
            <a:r>
              <a:rPr lang="en-US" sz="1800" dirty="0">
                <a:latin typeface="Myriad Pro"/>
              </a:rPr>
              <a:t>Far-reaching impact in breadth and magnitude;</a:t>
            </a:r>
          </a:p>
          <a:p>
            <a:pPr marL="742950" lvl="2" indent="-342900" algn="just">
              <a:lnSpc>
                <a:spcPct val="50000"/>
              </a:lnSpc>
              <a:spcAft>
                <a:spcPts val="600"/>
              </a:spcAft>
              <a:buFont typeface="Calibri" panose="020F0502020204030204" pitchFamily="34" charset="0"/>
              <a:buChar char="–"/>
              <a:defRPr/>
            </a:pPr>
            <a:r>
              <a:rPr lang="en-US" sz="1800" dirty="0">
                <a:latin typeface="Myriad Pro"/>
              </a:rPr>
              <a:t>Foreseeable nature;</a:t>
            </a:r>
          </a:p>
          <a:p>
            <a:pPr marL="742950" lvl="2" indent="-342900" algn="just">
              <a:lnSpc>
                <a:spcPct val="50000"/>
              </a:lnSpc>
              <a:spcAft>
                <a:spcPts val="600"/>
              </a:spcAft>
              <a:buFont typeface="Calibri" panose="020F0502020204030204" pitchFamily="34" charset="0"/>
              <a:buChar char="–"/>
              <a:defRPr/>
            </a:pPr>
            <a:r>
              <a:rPr lang="en-US" sz="1800" dirty="0">
                <a:latin typeface="Myriad Pro"/>
              </a:rPr>
              <a:t>Irreversibility;</a:t>
            </a:r>
          </a:p>
          <a:p>
            <a:pPr marL="742950" lvl="2" indent="-342900" algn="just">
              <a:lnSpc>
                <a:spcPct val="50000"/>
              </a:lnSpc>
              <a:spcAft>
                <a:spcPts val="600"/>
              </a:spcAft>
              <a:buFont typeface="Calibri" panose="020F0502020204030204" pitchFamily="34" charset="0"/>
              <a:buChar char="–"/>
              <a:defRPr/>
            </a:pPr>
            <a:r>
              <a:rPr lang="en-US" sz="1800" dirty="0">
                <a:latin typeface="Myriad Pro"/>
              </a:rPr>
              <a:t>Dependency on short-term actions for medium/long term impacts;</a:t>
            </a:r>
          </a:p>
          <a:p>
            <a:pPr marL="742950" lvl="2" indent="-342900" algn="just">
              <a:lnSpc>
                <a:spcPct val="50000"/>
              </a:lnSpc>
              <a:spcAft>
                <a:spcPts val="600"/>
              </a:spcAft>
              <a:buFont typeface="Calibri" panose="020F0502020204030204" pitchFamily="34" charset="0"/>
              <a:buChar char="–"/>
              <a:defRPr/>
            </a:pPr>
            <a:r>
              <a:rPr lang="en-US" sz="1800" dirty="0">
                <a:latin typeface="Myriad Pro"/>
              </a:rPr>
              <a:t>Non linearity and tipping points.</a:t>
            </a:r>
          </a:p>
          <a:p>
            <a:pPr algn="just">
              <a:spcAft>
                <a:spcPts val="1200"/>
              </a:spcAft>
              <a:defRPr/>
            </a:pPr>
            <a:r>
              <a:rPr lang="en-US" sz="2000" dirty="0">
                <a:latin typeface="Myriad Pro"/>
              </a:rPr>
              <a:t>The prime responsibility for ensuring the success of the Paris Agreement rests with governments.</a:t>
            </a:r>
          </a:p>
          <a:p>
            <a:pPr algn="just">
              <a:spcAft>
                <a:spcPts val="1200"/>
              </a:spcAft>
              <a:defRPr/>
            </a:pPr>
            <a:r>
              <a:rPr lang="en-US" sz="2000" dirty="0">
                <a:latin typeface="Myriad Pro"/>
              </a:rPr>
              <a:t>But </a:t>
            </a:r>
            <a:r>
              <a:rPr lang="en-US" sz="2000" b="1" dirty="0">
                <a:solidFill>
                  <a:srgbClr val="006666"/>
                </a:solidFill>
                <a:latin typeface="Myriad Pro"/>
              </a:rPr>
              <a:t>climate-related risks are a source of financial risk </a:t>
            </a:r>
            <a:r>
              <a:rPr lang="en-US" sz="2000" dirty="0">
                <a:latin typeface="Myriad Pro"/>
              </a:rPr>
              <a:t>(in particular physical risks and transition risks) and it is therefore within the mandates of central banks and supervisors to ensure the financial system is resilient to these risks.</a:t>
            </a:r>
          </a:p>
          <a:p>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12</a:t>
            </a:fld>
            <a:endParaRPr lang="fr-FR"/>
          </a:p>
        </p:txBody>
      </p:sp>
    </p:spTree>
    <p:extLst>
      <p:ext uri="{BB962C8B-B14F-4D97-AF65-F5344CB8AC3E}">
        <p14:creationId xmlns:p14="http://schemas.microsoft.com/office/powerpoint/2010/main" val="17476267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a:t>
            </a:r>
          </a:p>
          <a:p>
            <a:r>
              <a:rPr lang="en-US" dirty="0"/>
              <a:t>This report was written by a group of multilateral development banks (MDBs), </a:t>
            </a:r>
          </a:p>
          <a:p>
            <a:r>
              <a:rPr lang="en-US" dirty="0"/>
              <a:t>composed of the African Development Bank (</a:t>
            </a:r>
            <a:r>
              <a:rPr lang="en-US" dirty="0" err="1"/>
              <a:t>AfDB</a:t>
            </a:r>
            <a:r>
              <a:rPr lang="en-US" dirty="0"/>
              <a:t>), the Asian Development </a:t>
            </a:r>
          </a:p>
          <a:p>
            <a:r>
              <a:rPr lang="en-US" dirty="0"/>
              <a:t>Bank (ADB), the Asian Infrastructure Investment Bank (AIIB), the Council of </a:t>
            </a:r>
          </a:p>
          <a:p>
            <a:r>
              <a:rPr lang="en-US" dirty="0"/>
              <a:t>Europe Development Bank (CEB), the European Bank for Reconstruction </a:t>
            </a:r>
          </a:p>
          <a:p>
            <a:r>
              <a:rPr lang="en-US" dirty="0"/>
              <a:t>and Development (EBRD), the European Investment Bank (EIB), the </a:t>
            </a:r>
            <a:r>
              <a:rPr lang="en-US" dirty="0" err="1"/>
              <a:t>InterAmerican</a:t>
            </a:r>
            <a:r>
              <a:rPr lang="en-US" dirty="0"/>
              <a:t> Development Bank Group (IDBG), the Islamic Development Bank </a:t>
            </a:r>
          </a:p>
          <a:p>
            <a:r>
              <a:rPr lang="en-US" dirty="0"/>
              <a:t>(</a:t>
            </a:r>
            <a:r>
              <a:rPr lang="en-US" dirty="0" err="1"/>
              <a:t>IsDB</a:t>
            </a:r>
            <a:r>
              <a:rPr lang="en-US" dirty="0"/>
              <a:t>), the New Development Bank (NDB) and the World Bank Group (WBG).</a:t>
            </a:r>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13</a:t>
            </a:fld>
            <a:endParaRPr lang="fr-FR"/>
          </a:p>
        </p:txBody>
      </p:sp>
    </p:spTree>
    <p:extLst>
      <p:ext uri="{BB962C8B-B14F-4D97-AF65-F5344CB8AC3E}">
        <p14:creationId xmlns:p14="http://schemas.microsoft.com/office/powerpoint/2010/main" val="992600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200" kern="1200" dirty="0">
                <a:solidFill>
                  <a:schemeClr val="tx1"/>
                </a:solidFill>
                <a:effectLst/>
                <a:latin typeface="+mn-lt"/>
                <a:ea typeface="+mn-ea"/>
                <a:cs typeface="+mn-cs"/>
              </a:rPr>
              <a:t>The </a:t>
            </a:r>
            <a:r>
              <a:rPr lang="en-US" sz="1200" kern="1200" dirty="0" err="1">
                <a:solidFill>
                  <a:schemeClr val="tx1"/>
                </a:solidFill>
                <a:effectLst/>
                <a:latin typeface="+mn-lt"/>
                <a:ea typeface="+mn-ea"/>
                <a:cs typeface="+mn-cs"/>
              </a:rPr>
              <a:t>Banque</a:t>
            </a:r>
            <a:r>
              <a:rPr lang="en-US" sz="1200" kern="1200" dirty="0">
                <a:solidFill>
                  <a:schemeClr val="tx1"/>
                </a:solidFill>
                <a:effectLst/>
                <a:latin typeface="+mn-lt"/>
                <a:ea typeface="+mn-ea"/>
                <a:cs typeface="+mn-cs"/>
              </a:rPr>
              <a:t> de France 2024 strategic plan  contains 31 action points to answer six challenges.</a:t>
            </a:r>
          </a:p>
          <a:p>
            <a:r>
              <a:rPr lang="en-US" sz="1200" kern="1200" dirty="0">
                <a:solidFill>
                  <a:schemeClr val="tx1"/>
                </a:solidFill>
                <a:effectLst/>
                <a:latin typeface="+mn-lt"/>
                <a:ea typeface="+mn-ea"/>
                <a:cs typeface="+mn-cs"/>
              </a:rPr>
              <a:t>Within the strategic plan, the climate action is structured around five priority areas.</a:t>
            </a:r>
          </a:p>
          <a:p>
            <a:r>
              <a:rPr lang="en-US" sz="1200" kern="1200" dirty="0">
                <a:solidFill>
                  <a:schemeClr val="tx1"/>
                </a:solidFill>
                <a:effectLst/>
                <a:latin typeface="+mn-lt"/>
                <a:ea typeface="+mn-ea"/>
                <a:cs typeface="+mn-cs"/>
              </a:rPr>
              <a:t>The implementation of priority actions related to climate risks is the subject of an annual progress report.</a:t>
            </a:r>
          </a:p>
          <a:p>
            <a:endParaRPr lang="en-US" sz="120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Central banks are seen as being able to curb climate change on their own. I want to be crystal clear on this: central banks – and green finance –  cannot be the only green game in town, they cannot replace sound public policies and corporate transition plans. One necessary step for public policies is to put a price on carbon: it is the only signal capable of aligning climate imperatives with economic agents’ decisions. It is the only way to make more green projects profitable; and green finance without enough green projects would amount to idling our engine. It can take various forms, including a carbon tax, in which case part of the resulting public receipts should be invested in low carbon alternatives, and another part redistributed to households in order to mitigate its social effects. A price on carbon should be supplemented with other climate regulations and subsidies to help develop alternatives sufficiently early.</a:t>
            </a:r>
          </a:p>
          <a:p>
            <a:r>
              <a:rPr lang="en-US" sz="1200" b="0" i="0" kern="1200" dirty="0">
                <a:solidFill>
                  <a:schemeClr val="tx1"/>
                </a:solidFill>
                <a:effectLst/>
                <a:latin typeface="+mn-lt"/>
                <a:ea typeface="+mn-ea"/>
                <a:cs typeface="+mn-cs"/>
              </a:rPr>
              <a:t>The second and opposite temptation is that of “ostrich policies”, which consist of burying our head in the sand to avoid seeing or hearing what is going on. This is not an option either. We are directly concerned, in two different ways [</a:t>
            </a:r>
            <a:r>
              <a:rPr lang="en-US" sz="1200" b="0" i="1" kern="1200" dirty="0">
                <a:solidFill>
                  <a:schemeClr val="tx1"/>
                </a:solidFill>
                <a:effectLst/>
                <a:latin typeface="+mn-lt"/>
                <a:ea typeface="+mn-ea"/>
                <a:cs typeface="+mn-cs"/>
              </a:rPr>
              <a:t>slide 2</a:t>
            </a:r>
            <a:r>
              <a:rPr lang="en-US" sz="1200" b="0" i="0" kern="1200" dirty="0">
                <a:solidFill>
                  <a:schemeClr val="tx1"/>
                </a:solidFill>
                <a:effectLst/>
                <a:latin typeface="+mn-lt"/>
                <a:ea typeface="+mn-ea"/>
                <a:cs typeface="+mn-cs"/>
              </a:rPr>
              <a:t>].</a:t>
            </a:r>
          </a:p>
          <a:p>
            <a:r>
              <a:rPr lang="en-US" sz="1200" b="0" i="0" kern="1200" dirty="0">
                <a:solidFill>
                  <a:schemeClr val="tx1"/>
                </a:solidFill>
                <a:effectLst/>
                <a:latin typeface="+mn-lt"/>
                <a:ea typeface="+mn-ea"/>
                <a:cs typeface="+mn-cs"/>
              </a:rPr>
              <a:t>First as </a:t>
            </a:r>
            <a:r>
              <a:rPr lang="en-US" sz="1200" b="0" i="1" kern="1200" dirty="0">
                <a:solidFill>
                  <a:schemeClr val="tx1"/>
                </a:solidFill>
                <a:effectLst/>
                <a:latin typeface="+mn-lt"/>
                <a:ea typeface="+mn-ea"/>
                <a:cs typeface="+mn-cs"/>
              </a:rPr>
              <a:t>supervisors</a:t>
            </a:r>
            <a:r>
              <a:rPr lang="en-US" sz="1200" b="0" i="0" kern="1200" dirty="0">
                <a:solidFill>
                  <a:schemeClr val="tx1"/>
                </a:solidFill>
                <a:effectLst/>
                <a:latin typeface="+mn-lt"/>
                <a:ea typeface="+mn-ea"/>
                <a:cs typeface="+mn-cs"/>
              </a:rPr>
              <a:t>, insofar as climate-related risks are clearly among the long term risks to which financial institutions are exposed: monitoring these risks is no longer a “nice to have”, or part of a CSR policy, but a “must have”. Second, we are concerned as </a:t>
            </a:r>
            <a:r>
              <a:rPr lang="en-US" sz="1200" b="0" i="1" kern="1200" dirty="0">
                <a:solidFill>
                  <a:schemeClr val="tx1"/>
                </a:solidFill>
                <a:effectLst/>
                <a:latin typeface="+mn-lt"/>
                <a:ea typeface="+mn-ea"/>
                <a:cs typeface="+mn-cs"/>
              </a:rPr>
              <a:t>central banks</a:t>
            </a:r>
            <a:r>
              <a:rPr lang="en-US" sz="1200" b="0" i="0" kern="1200" dirty="0">
                <a:solidFill>
                  <a:schemeClr val="tx1"/>
                </a:solidFill>
                <a:effectLst/>
                <a:latin typeface="+mn-lt"/>
                <a:ea typeface="+mn-ea"/>
                <a:cs typeface="+mn-cs"/>
              </a:rPr>
              <a:t> in charge of price stability. Just to clarify, we shouldn’t waste too much time here in the legal and political debate on central-bank mandates. Central banks’ core mandate worldwide is price stability, and climate change already affects the level of prices and activity – think of severe drought in Argentina which cost 3% of GDP</a:t>
            </a:r>
            <a:r>
              <a:rPr lang="en-US" sz="1200" b="0" i="0" kern="1200" baseline="30000" dirty="0">
                <a:solidFill>
                  <a:schemeClr val="tx1"/>
                </a:solidFill>
                <a:effectLst/>
                <a:latin typeface="+mn-lt"/>
                <a:ea typeface="+mn-ea"/>
                <a:cs typeface="+mn-cs"/>
              </a:rPr>
              <a:t>1</a:t>
            </a:r>
            <a:r>
              <a:rPr lang="en-US" sz="1200" b="0" i="0" kern="1200" dirty="0">
                <a:solidFill>
                  <a:schemeClr val="tx1"/>
                </a:solidFill>
                <a:effectLst/>
                <a:latin typeface="+mn-lt"/>
                <a:ea typeface="+mn-ea"/>
                <a:cs typeface="+mn-cs"/>
              </a:rPr>
              <a:t>, of floods in Pakistan with losses and damages equivalent to 8% of GDP</a:t>
            </a:r>
            <a:r>
              <a:rPr lang="en-US" sz="1200" b="0" i="0" kern="1200" baseline="30000" dirty="0">
                <a:solidFill>
                  <a:schemeClr val="tx1"/>
                </a:solidFill>
                <a:effectLst/>
                <a:latin typeface="+mn-lt"/>
                <a:ea typeface="+mn-ea"/>
                <a:cs typeface="+mn-cs"/>
              </a:rPr>
              <a:t>2</a:t>
            </a:r>
            <a:r>
              <a:rPr lang="en-US" sz="1200" b="0" i="0" kern="1200" dirty="0">
                <a:solidFill>
                  <a:schemeClr val="tx1"/>
                </a:solidFill>
                <a:effectLst/>
                <a:latin typeface="+mn-lt"/>
                <a:ea typeface="+mn-ea"/>
                <a:cs typeface="+mn-cs"/>
              </a:rPr>
              <a:t>, or of the recent rise of food prices everywhere –: hence we </a:t>
            </a:r>
            <a:r>
              <a:rPr lang="en-US" sz="1200" b="1" i="0" kern="1200" dirty="0">
                <a:solidFill>
                  <a:schemeClr val="tx1"/>
                </a:solidFill>
                <a:effectLst/>
                <a:latin typeface="+mn-lt"/>
                <a:ea typeface="+mn-ea"/>
                <a:cs typeface="+mn-cs"/>
              </a:rPr>
              <a:t>have to</a:t>
            </a:r>
            <a:r>
              <a:rPr lang="en-US" sz="1200" b="0" i="0" kern="1200" dirty="0">
                <a:solidFill>
                  <a:schemeClr val="tx1"/>
                </a:solidFill>
                <a:effectLst/>
                <a:latin typeface="+mn-lt"/>
                <a:ea typeface="+mn-ea"/>
                <a:cs typeface="+mn-cs"/>
              </a:rPr>
              <a:t> deal with the effects of climate change on the economy. It’s not mission creep, it’s not a </a:t>
            </a:r>
            <a:r>
              <a:rPr lang="en-US" sz="1200" b="0" i="0" kern="1200" dirty="0" err="1">
                <a:solidFill>
                  <a:schemeClr val="tx1"/>
                </a:solidFill>
                <a:effectLst/>
                <a:latin typeface="+mn-lt"/>
                <a:ea typeface="+mn-ea"/>
                <a:cs typeface="+mn-cs"/>
              </a:rPr>
              <a:t>politicisation</a:t>
            </a:r>
            <a:r>
              <a:rPr lang="en-US" sz="1200" b="0" i="0" kern="1200" dirty="0">
                <a:solidFill>
                  <a:schemeClr val="tx1"/>
                </a:solidFill>
                <a:effectLst/>
                <a:latin typeface="+mn-lt"/>
                <a:ea typeface="+mn-ea"/>
                <a:cs typeface="+mn-cs"/>
              </a:rPr>
              <a:t> of our mandate, it is our core business and core duty. As regards the </a:t>
            </a:r>
            <a:r>
              <a:rPr lang="en-US" sz="1200" b="0" i="0" kern="1200" dirty="0" err="1">
                <a:solidFill>
                  <a:schemeClr val="tx1"/>
                </a:solidFill>
                <a:effectLst/>
                <a:latin typeface="+mn-lt"/>
                <a:ea typeface="+mn-ea"/>
                <a:cs typeface="+mn-cs"/>
              </a:rPr>
              <a:t>Eurosystem</a:t>
            </a:r>
            <a:r>
              <a:rPr lang="en-US" sz="1200" b="0" i="0" kern="1200" dirty="0">
                <a:solidFill>
                  <a:schemeClr val="tx1"/>
                </a:solidFill>
                <a:effectLst/>
                <a:latin typeface="+mn-lt"/>
                <a:ea typeface="+mn-ea"/>
                <a:cs typeface="+mn-cs"/>
              </a:rPr>
              <a:t>, in addition to our primary objective of price stability, it just happens that environmental protection is among our secondary objectives: but this is only an icing on the cake, if I may put it this way. So I would like to focus today on what I will call the macroeconomics of climate change. I will not spell out everything we do as supervisors: first disclosure of risks, climate stress tests at present and financial institutions’ transition plans tomorrow. I would instead like to talk about what is at least as important – modelling the economic effects of climate change – but about which we currently know less. I will first acknowledge a veil of uncertainty, before nevertheless establishing four firm convictions.</a:t>
            </a:r>
          </a:p>
          <a:p>
            <a:endParaRPr lang="en-US" sz="1200" kern="1200" dirty="0">
              <a:solidFill>
                <a:schemeClr val="tx1"/>
              </a:solidFill>
              <a:effectLst/>
              <a:latin typeface="+mn-lt"/>
              <a:ea typeface="+mn-ea"/>
              <a:cs typeface="+mn-cs"/>
            </a:endParaRPr>
          </a:p>
          <a:p>
            <a:r>
              <a:rPr lang="en-GB" dirty="0"/>
              <a:t>.</a:t>
            </a:r>
          </a:p>
          <a:p>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14</a:t>
            </a:fld>
            <a:endParaRPr lang="fr-FR"/>
          </a:p>
        </p:txBody>
      </p:sp>
    </p:spTree>
    <p:extLst>
      <p:ext uri="{BB962C8B-B14F-4D97-AF65-F5344CB8AC3E}">
        <p14:creationId xmlns:p14="http://schemas.microsoft.com/office/powerpoint/2010/main" val="38510612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mn-lt"/>
                <a:ea typeface="+mn-ea"/>
                <a:cs typeface="+mn-cs"/>
              </a:rPr>
              <a:t>Without climate policy, investments in the power sector would mainly be directed towards fossil fuels, especially in non-OECD </a:t>
            </a:r>
            <a:r>
              <a:rPr lang="en-GB" sz="1200" kern="1200" dirty="0" err="1">
                <a:solidFill>
                  <a:schemeClr val="tx1"/>
                </a:solidFill>
                <a:effectLst/>
                <a:latin typeface="+mn-lt"/>
                <a:ea typeface="+mn-ea"/>
                <a:cs typeface="+mn-cs"/>
              </a:rPr>
              <a:t>coun</a:t>
            </a:r>
            <a:r>
              <a:rPr lang="en-GB" sz="1200" kern="1200" dirty="0">
                <a:solidFill>
                  <a:schemeClr val="tx1"/>
                </a:solidFill>
                <a:effectLst/>
                <a:latin typeface="+mn-lt"/>
                <a:ea typeface="+mn-ea"/>
                <a:cs typeface="+mn-cs"/>
              </a:rPr>
              <a:t>-tries that rely on low-cost coal power plants to supply their growing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Policy instruments to incentivize mitigation activities are assessed in depth in Chapters 13, 14, and 15. Evidently a missing price signal for carbon emissions is a major obstacle for low-carbon investments. But not only in absence of such a price signal, other important measures can be applied to reduce critical barriers for low-carbon investment. Basic financial instruments are illustrated in Figure 16.1 and introduced in Section 16.4.1. This subsection focuses on three types of financial instruments with the following purposes: reducing risk, reducing the cost of capital, and providing access to capital, as well as enhancing cash-flows. Figure 16.5 illustrates in a simplified manner how these instruments can enhance market competitiveness of low-carbon </a:t>
            </a:r>
            <a:r>
              <a:rPr lang="en-GB" sz="1200" kern="1200" dirty="0" err="1">
                <a:solidFill>
                  <a:schemeClr val="tx1"/>
                </a:solidFill>
                <a:effectLst/>
                <a:latin typeface="+mn-lt"/>
                <a:ea typeface="+mn-ea"/>
                <a:cs typeface="+mn-cs"/>
              </a:rPr>
              <a:t>proj-ects</a:t>
            </a:r>
            <a:r>
              <a:rPr lang="en-GB" sz="1200" kern="1200" dirty="0">
                <a:solidFill>
                  <a:schemeClr val="tx1"/>
                </a:solidFill>
                <a:effectLst/>
                <a:latin typeface="+mn-lt"/>
                <a:ea typeface="+mn-ea"/>
                <a:cs typeface="+mn-cs"/>
              </a:rPr>
              <a:t>. There is a growing literature on how the public sector can use these instruments to mobilize additional private finance, and can help to improve the risk-return profile of investments for low-carbon </a:t>
            </a:r>
            <a:r>
              <a:rPr lang="en-GB" sz="1200" kern="1200" dirty="0" err="1">
                <a:solidFill>
                  <a:schemeClr val="tx1"/>
                </a:solidFill>
                <a:effectLst/>
                <a:latin typeface="+mn-lt"/>
                <a:ea typeface="+mn-ea"/>
                <a:cs typeface="+mn-cs"/>
              </a:rPr>
              <a:t>activi</a:t>
            </a:r>
            <a:r>
              <a:rPr lang="en-GB" sz="1200" kern="1200" dirty="0">
                <a:solidFill>
                  <a:schemeClr val="tx1"/>
                </a:solidFill>
                <a:effectLst/>
                <a:latin typeface="+mn-lt"/>
                <a:ea typeface="+mn-ea"/>
                <a:cs typeface="+mn-cs"/>
              </a:rPr>
              <a:t>-ties</a:t>
            </a:r>
            <a:endParaRPr lang="en-GB" dirty="0"/>
          </a:p>
          <a:p>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15</a:t>
            </a:fld>
            <a:endParaRPr lang="fr-FR"/>
          </a:p>
        </p:txBody>
      </p:sp>
    </p:spTree>
    <p:extLst>
      <p:ext uri="{BB962C8B-B14F-4D97-AF65-F5344CB8AC3E}">
        <p14:creationId xmlns:p14="http://schemas.microsoft.com/office/powerpoint/2010/main" val="3992861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mn-lt"/>
                <a:ea typeface="+mn-ea"/>
                <a:cs typeface="+mn-cs"/>
              </a:rPr>
              <a:t>Institutions are essential to channel climate finance to mitigation and adaptation measures (</a:t>
            </a:r>
            <a:r>
              <a:rPr lang="en-GB" sz="1200" kern="1200" dirty="0" err="1">
                <a:solidFill>
                  <a:schemeClr val="tx1"/>
                </a:solidFill>
                <a:effectLst/>
                <a:latin typeface="+mn-lt"/>
                <a:ea typeface="+mn-ea"/>
                <a:cs typeface="+mn-cs"/>
              </a:rPr>
              <a:t>Stadelmann</a:t>
            </a:r>
            <a:r>
              <a:rPr lang="en-GB" sz="1200" kern="1200" dirty="0">
                <a:solidFill>
                  <a:schemeClr val="tx1"/>
                </a:solidFill>
                <a:effectLst/>
                <a:latin typeface="+mn-lt"/>
                <a:ea typeface="+mn-ea"/>
                <a:cs typeface="+mn-cs"/>
              </a:rPr>
              <a:t>, 2013) and to ensure that the actions funded respond to national needs and priorities in an efficient and effective way.26 Through institutions, knowledge is accumulated, codified, and passed on in a way that is easily transferable and used to build capacities, share knowledge, transfer technologies, help develop markets, and build enabling environments for effective climate invest-</a:t>
            </a:r>
            <a:r>
              <a:rPr lang="en-GB" sz="1200" kern="1200" dirty="0" err="1">
                <a:solidFill>
                  <a:schemeClr val="tx1"/>
                </a:solidFill>
                <a:effectLst/>
                <a:latin typeface="+mn-lt"/>
                <a:ea typeface="+mn-ea"/>
                <a:cs typeface="+mn-cs"/>
              </a:rPr>
              <a:t>ments</a:t>
            </a:r>
            <a:r>
              <a:rPr lang="en-GB" sz="1200" kern="1200" dirty="0">
                <a:solidFill>
                  <a:schemeClr val="tx1"/>
                </a:solidFill>
                <a:effectLst/>
                <a:latin typeface="+mn-lt"/>
                <a:ea typeface="+mn-ea"/>
                <a:cs typeface="+mn-cs"/>
              </a:rPr>
              <a:t>. Without proper institutions, some actions and investments may remain simply as stand-alone projects with no lasting effects, or a one-off capital equipment supply rather than a transaction with a transfer of skills, know-how, full knowledge of the technology, and a </a:t>
            </a:r>
            <a:r>
              <a:rPr lang="en-GB" sz="1200" kern="1200" dirty="0" err="1">
                <a:solidFill>
                  <a:schemeClr val="tx1"/>
                </a:solidFill>
                <a:effectLst/>
                <a:latin typeface="+mn-lt"/>
                <a:ea typeface="+mn-ea"/>
                <a:cs typeface="+mn-cs"/>
              </a:rPr>
              <a:t>contri-bution</a:t>
            </a:r>
            <a:r>
              <a:rPr lang="en-GB" sz="1200" kern="1200" dirty="0">
                <a:solidFill>
                  <a:schemeClr val="tx1"/>
                </a:solidFill>
                <a:effectLst/>
                <a:latin typeface="+mn-lt"/>
                <a:ea typeface="+mn-ea"/>
                <a:cs typeface="+mn-cs"/>
              </a:rPr>
              <a:t> to a broader system of innovation and technological change (</a:t>
            </a:r>
            <a:r>
              <a:rPr lang="en-GB" sz="1200" kern="1200" dirty="0" err="1">
                <a:solidFill>
                  <a:schemeClr val="tx1"/>
                </a:solidFill>
                <a:effectLst/>
                <a:latin typeface="+mn-lt"/>
                <a:ea typeface="+mn-ea"/>
                <a:cs typeface="+mn-cs"/>
              </a:rPr>
              <a:t>Ockwell</a:t>
            </a:r>
            <a:r>
              <a:rPr lang="en-GB" sz="1200" kern="1200" dirty="0">
                <a:solidFill>
                  <a:schemeClr val="tx1"/>
                </a:solidFill>
                <a:effectLst/>
                <a:latin typeface="+mn-lt"/>
                <a:ea typeface="+mn-ea"/>
                <a:cs typeface="+mn-cs"/>
              </a:rPr>
              <a:t> et al., 2008). (IPCC)</a:t>
            </a:r>
          </a:p>
          <a:p>
            <a:endParaRPr lang="en-GB" sz="1200" kern="1200" dirty="0">
              <a:solidFill>
                <a:schemeClr val="tx1"/>
              </a:solidFill>
              <a:effectLst/>
              <a:latin typeface="+mn-lt"/>
              <a:ea typeface="+mn-ea"/>
              <a:cs typeface="+mn-cs"/>
            </a:endParaRPr>
          </a:p>
          <a:p>
            <a:r>
              <a:rPr lang="en-GB" dirty="0"/>
              <a:t>For the purpose of this research, our focus is on what we have called PROs, but given the lack of conceptual clarity and the use of </a:t>
            </a:r>
            <a:r>
              <a:rPr lang="en-GB" dirty="0" err="1"/>
              <a:t>polysemic</a:t>
            </a:r>
            <a:r>
              <a:rPr lang="en-GB" dirty="0"/>
              <a:t> labels it is important to advance some definitions and</a:t>
            </a:r>
          </a:p>
          <a:p>
            <a:r>
              <a:rPr lang="en-GB" dirty="0"/>
              <a:t>Our interest lies in organizations whose main activity is research</a:t>
            </a:r>
            <a:r>
              <a:rPr lang="en-GB" baseline="30000" dirty="0"/>
              <a:t>3</a:t>
            </a:r>
            <a:r>
              <a:rPr lang="en-GB" dirty="0"/>
              <a:t> and are influenced by governments</a:t>
            </a:r>
            <a:r>
              <a:rPr lang="en-GB" baseline="30000" dirty="0"/>
              <a:t>4</a:t>
            </a:r>
            <a:r>
              <a:rPr lang="en-GB" dirty="0"/>
              <a:t> to different degrees, and which can be categorized as </a:t>
            </a:r>
            <a:r>
              <a:rPr lang="en-GB" dirty="0" err="1"/>
              <a:t>PROs.</a:t>
            </a:r>
            <a:r>
              <a:rPr lang="en-GB" dirty="0"/>
              <a:t> We operationally delimit our perimeter as comprising a heterogeneous set of entities (or statistical units) whose principal mission and activity is the performance of R&amp;D activities and in which governments have significant influence through ownership, control, or funding; regardless of their legal status. Our interest lies in organizations whose main activity is research</a:t>
            </a:r>
            <a:r>
              <a:rPr lang="en-GB" baseline="30000" dirty="0"/>
              <a:t>3</a:t>
            </a:r>
            <a:r>
              <a:rPr lang="en-GB" dirty="0"/>
              <a:t> and are influenced by governments</a:t>
            </a:r>
            <a:r>
              <a:rPr lang="en-GB" baseline="30000" dirty="0"/>
              <a:t>4</a:t>
            </a:r>
            <a:r>
              <a:rPr lang="en-GB" dirty="0"/>
              <a:t> to different degrees, and which can be categorized as </a:t>
            </a:r>
            <a:r>
              <a:rPr lang="en-GB" dirty="0" err="1"/>
              <a:t>PROs.</a:t>
            </a:r>
            <a:r>
              <a:rPr lang="en-GB" dirty="0"/>
              <a:t> We operationally delimit our perimeter as comprising a heterogeneous set of entities (or statistical units) whose principal mission and activity is the performance of R&amp;D activities and in which governments have significant influence through ownership, control, or funding; regardless of their legal status.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attribute ‘public’ has been usually understood as a legal status despite the </a:t>
            </a:r>
            <a:r>
              <a:rPr lang="en-GB" dirty="0" err="1"/>
              <a:t>Frascati</a:t>
            </a:r>
            <a:r>
              <a:rPr lang="en-GB" dirty="0"/>
              <a:t> Manual insists on the principal criterion being government ‘control’. Our understanding is closer to the idea that ‘all organizations are public’ (Bozeman 1987) and is related to the concept of ‘publicness’ understood in broad terms as the level of governmental influence on their research activities and funding, rather than merely ownership.</a:t>
            </a:r>
          </a:p>
          <a:p>
            <a:r>
              <a:rPr lang="en-GB" dirty="0"/>
              <a:t>.</a:t>
            </a:r>
          </a:p>
          <a:p>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16</a:t>
            </a:fld>
            <a:endParaRPr lang="fr-FR"/>
          </a:p>
        </p:txBody>
      </p:sp>
    </p:spTree>
    <p:extLst>
      <p:ext uri="{BB962C8B-B14F-4D97-AF65-F5344CB8AC3E}">
        <p14:creationId xmlns:p14="http://schemas.microsoft.com/office/powerpoint/2010/main" val="40276175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a:t>
            </a:r>
          </a:p>
          <a:p>
            <a:r>
              <a:rPr lang="en-US" dirty="0"/>
              <a:t>This report was written by a group of multilateral development banks (MDBs), </a:t>
            </a:r>
          </a:p>
          <a:p>
            <a:r>
              <a:rPr lang="en-US" dirty="0"/>
              <a:t>composed of the African Development Bank (</a:t>
            </a:r>
            <a:r>
              <a:rPr lang="en-US" dirty="0" err="1"/>
              <a:t>AfDB</a:t>
            </a:r>
            <a:r>
              <a:rPr lang="en-US" dirty="0"/>
              <a:t>), the Asian Development </a:t>
            </a:r>
          </a:p>
          <a:p>
            <a:r>
              <a:rPr lang="en-US" dirty="0"/>
              <a:t>Bank (ADB), the Asian Infrastructure Investment Bank (AIIB), the Council of </a:t>
            </a:r>
          </a:p>
          <a:p>
            <a:r>
              <a:rPr lang="en-US" dirty="0"/>
              <a:t>Europe Development Bank (CEB), the European Bank for Reconstruction </a:t>
            </a:r>
          </a:p>
          <a:p>
            <a:r>
              <a:rPr lang="en-US" dirty="0"/>
              <a:t>and Development (EBRD), the European Investment Bank (EIB), the </a:t>
            </a:r>
            <a:r>
              <a:rPr lang="en-US" dirty="0" err="1"/>
              <a:t>InterAmerican</a:t>
            </a:r>
            <a:r>
              <a:rPr lang="en-US" dirty="0"/>
              <a:t> Development Bank Group (IDBG), the Islamic Development Bank </a:t>
            </a:r>
          </a:p>
          <a:p>
            <a:r>
              <a:rPr lang="en-US" dirty="0"/>
              <a:t>(</a:t>
            </a:r>
            <a:r>
              <a:rPr lang="en-US" dirty="0" err="1"/>
              <a:t>IsDB</a:t>
            </a:r>
            <a:r>
              <a:rPr lang="en-US" dirty="0"/>
              <a:t>), the New Development Bank (NDB) and the World Bank Group (WBG).</a:t>
            </a:r>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17</a:t>
            </a:fld>
            <a:endParaRPr lang="fr-FR"/>
          </a:p>
        </p:txBody>
      </p:sp>
    </p:spTree>
    <p:extLst>
      <p:ext uri="{BB962C8B-B14F-4D97-AF65-F5344CB8AC3E}">
        <p14:creationId xmlns:p14="http://schemas.microsoft.com/office/powerpoint/2010/main" val="272168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a:t>
            </a:r>
          </a:p>
          <a:p>
            <a:r>
              <a:rPr lang="en-US" dirty="0"/>
              <a:t>This report was written by a group of multilateral development banks (MDBs), </a:t>
            </a:r>
          </a:p>
          <a:p>
            <a:r>
              <a:rPr lang="en-US" dirty="0"/>
              <a:t>composed of the African Development Bank (</a:t>
            </a:r>
            <a:r>
              <a:rPr lang="en-US" dirty="0" err="1"/>
              <a:t>AfDB</a:t>
            </a:r>
            <a:r>
              <a:rPr lang="en-US" dirty="0"/>
              <a:t>), the Asian Development </a:t>
            </a:r>
          </a:p>
          <a:p>
            <a:r>
              <a:rPr lang="en-US" dirty="0"/>
              <a:t>Bank (ADB), the Asian Infrastructure Investment Bank (AIIB), the Council of </a:t>
            </a:r>
          </a:p>
          <a:p>
            <a:r>
              <a:rPr lang="en-US" dirty="0"/>
              <a:t>Europe Development Bank (CEB), the European Bank for Reconstruction </a:t>
            </a:r>
          </a:p>
          <a:p>
            <a:r>
              <a:rPr lang="en-US" dirty="0"/>
              <a:t>and Development (EBRD), the European Investment Bank (EIB), the </a:t>
            </a:r>
            <a:r>
              <a:rPr lang="en-US" dirty="0" err="1"/>
              <a:t>InterAmerican</a:t>
            </a:r>
            <a:r>
              <a:rPr lang="en-US" dirty="0"/>
              <a:t> Development Bank Group (IDBG), the Islamic Development Bank </a:t>
            </a:r>
          </a:p>
          <a:p>
            <a:r>
              <a:rPr lang="en-US" dirty="0"/>
              <a:t>(</a:t>
            </a:r>
            <a:r>
              <a:rPr lang="en-US" dirty="0" err="1"/>
              <a:t>IsDB</a:t>
            </a:r>
            <a:r>
              <a:rPr lang="en-US" dirty="0"/>
              <a:t>), the New Development Bank (NDB) and the World Bank Group (WBG).</a:t>
            </a:r>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18</a:t>
            </a:fld>
            <a:endParaRPr lang="fr-FR"/>
          </a:p>
        </p:txBody>
      </p:sp>
    </p:spTree>
    <p:extLst>
      <p:ext uri="{BB962C8B-B14F-4D97-AF65-F5344CB8AC3E}">
        <p14:creationId xmlns:p14="http://schemas.microsoft.com/office/powerpoint/2010/main" val="7063097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a:t>
            </a:r>
          </a:p>
          <a:p>
            <a:r>
              <a:rPr lang="en-US" dirty="0"/>
              <a:t>This report was written by a group of multilateral development banks (MDBs), </a:t>
            </a:r>
          </a:p>
          <a:p>
            <a:r>
              <a:rPr lang="en-US" dirty="0"/>
              <a:t>composed of the African Development Bank (</a:t>
            </a:r>
            <a:r>
              <a:rPr lang="en-US" dirty="0" err="1"/>
              <a:t>AfDB</a:t>
            </a:r>
            <a:r>
              <a:rPr lang="en-US" dirty="0"/>
              <a:t>), the Asian Development </a:t>
            </a:r>
          </a:p>
          <a:p>
            <a:r>
              <a:rPr lang="en-US" dirty="0"/>
              <a:t>Bank (ADB), the Asian Infrastructure Investment Bank (AIIB), the Council of </a:t>
            </a:r>
          </a:p>
          <a:p>
            <a:r>
              <a:rPr lang="en-US" dirty="0"/>
              <a:t>Europe Development Bank (CEB), the European Bank for Reconstruction </a:t>
            </a:r>
          </a:p>
          <a:p>
            <a:r>
              <a:rPr lang="en-US" dirty="0"/>
              <a:t>and Development (EBRD), the European Investment Bank (EIB), the </a:t>
            </a:r>
            <a:r>
              <a:rPr lang="en-US" dirty="0" err="1"/>
              <a:t>InterAmerican</a:t>
            </a:r>
            <a:r>
              <a:rPr lang="en-US" dirty="0"/>
              <a:t> Development Bank Group (IDBG), the Islamic Development Bank </a:t>
            </a:r>
          </a:p>
          <a:p>
            <a:r>
              <a:rPr lang="en-US" dirty="0"/>
              <a:t>(</a:t>
            </a:r>
            <a:r>
              <a:rPr lang="en-US" dirty="0" err="1"/>
              <a:t>IsDB</a:t>
            </a:r>
            <a:r>
              <a:rPr lang="en-US" dirty="0"/>
              <a:t>), the New Development Bank (NDB) and the World Bank Group (WBG).</a:t>
            </a:r>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19</a:t>
            </a:fld>
            <a:endParaRPr lang="fr-FR"/>
          </a:p>
        </p:txBody>
      </p:sp>
    </p:spTree>
    <p:extLst>
      <p:ext uri="{BB962C8B-B14F-4D97-AF65-F5344CB8AC3E}">
        <p14:creationId xmlns:p14="http://schemas.microsoft.com/office/powerpoint/2010/main" val="4238351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a:t>
            </a:r>
          </a:p>
          <a:p>
            <a:pPr algn="just">
              <a:spcAft>
                <a:spcPts val="1200"/>
              </a:spcAft>
              <a:defRPr/>
            </a:pPr>
            <a:r>
              <a:rPr lang="en-US" sz="2000" dirty="0">
                <a:latin typeface="Myriad Pro"/>
              </a:rPr>
              <a:t>Climate change source of </a:t>
            </a:r>
            <a:r>
              <a:rPr lang="en-US" sz="2000" b="1" dirty="0">
                <a:solidFill>
                  <a:srgbClr val="006666"/>
                </a:solidFill>
                <a:latin typeface="Myriad Pro"/>
              </a:rPr>
              <a:t>structural change </a:t>
            </a:r>
            <a:r>
              <a:rPr lang="en-US" sz="2000" dirty="0">
                <a:latin typeface="Myriad Pro"/>
              </a:rPr>
              <a:t>in the economy/financial system with a number of specificities:</a:t>
            </a:r>
            <a:endParaRPr lang="en-US" sz="2000" b="1" dirty="0">
              <a:solidFill>
                <a:srgbClr val="006666"/>
              </a:solidFill>
              <a:latin typeface="Myriad Pro"/>
            </a:endParaRPr>
          </a:p>
          <a:p>
            <a:pPr marL="742950" lvl="2" indent="-342900" algn="just">
              <a:lnSpc>
                <a:spcPct val="50000"/>
              </a:lnSpc>
              <a:spcAft>
                <a:spcPts val="600"/>
              </a:spcAft>
              <a:buFont typeface="Calibri" panose="020F0502020204030204" pitchFamily="34" charset="0"/>
              <a:buChar char="–"/>
              <a:defRPr/>
            </a:pPr>
            <a:r>
              <a:rPr lang="en-US" sz="1800" dirty="0">
                <a:latin typeface="Myriad Pro"/>
              </a:rPr>
              <a:t>Far-reaching impact in breadth and magnitude;</a:t>
            </a:r>
          </a:p>
          <a:p>
            <a:pPr marL="742950" lvl="2" indent="-342900" algn="just">
              <a:lnSpc>
                <a:spcPct val="50000"/>
              </a:lnSpc>
              <a:spcAft>
                <a:spcPts val="600"/>
              </a:spcAft>
              <a:buFont typeface="Calibri" panose="020F0502020204030204" pitchFamily="34" charset="0"/>
              <a:buChar char="–"/>
              <a:defRPr/>
            </a:pPr>
            <a:r>
              <a:rPr lang="en-US" sz="1800" dirty="0">
                <a:latin typeface="Myriad Pro"/>
              </a:rPr>
              <a:t>Foreseeable nature;</a:t>
            </a:r>
          </a:p>
          <a:p>
            <a:pPr marL="742950" lvl="2" indent="-342900" algn="just">
              <a:lnSpc>
                <a:spcPct val="50000"/>
              </a:lnSpc>
              <a:spcAft>
                <a:spcPts val="600"/>
              </a:spcAft>
              <a:buFont typeface="Calibri" panose="020F0502020204030204" pitchFamily="34" charset="0"/>
              <a:buChar char="–"/>
              <a:defRPr/>
            </a:pPr>
            <a:r>
              <a:rPr lang="en-US" sz="1800" dirty="0">
                <a:latin typeface="Myriad Pro"/>
              </a:rPr>
              <a:t>Irreversibility;</a:t>
            </a:r>
          </a:p>
          <a:p>
            <a:pPr marL="742950" lvl="2" indent="-342900" algn="just">
              <a:lnSpc>
                <a:spcPct val="50000"/>
              </a:lnSpc>
              <a:spcAft>
                <a:spcPts val="600"/>
              </a:spcAft>
              <a:buFont typeface="Calibri" panose="020F0502020204030204" pitchFamily="34" charset="0"/>
              <a:buChar char="–"/>
              <a:defRPr/>
            </a:pPr>
            <a:r>
              <a:rPr lang="en-US" sz="1800" dirty="0">
                <a:latin typeface="Myriad Pro"/>
              </a:rPr>
              <a:t>Dependency on short-term actions for medium/long term impacts;</a:t>
            </a:r>
          </a:p>
          <a:p>
            <a:pPr marL="742950" lvl="2" indent="-342900" algn="just">
              <a:lnSpc>
                <a:spcPct val="50000"/>
              </a:lnSpc>
              <a:spcAft>
                <a:spcPts val="600"/>
              </a:spcAft>
              <a:buFont typeface="Calibri" panose="020F0502020204030204" pitchFamily="34" charset="0"/>
              <a:buChar char="–"/>
              <a:defRPr/>
            </a:pPr>
            <a:r>
              <a:rPr lang="en-US" sz="1800" dirty="0">
                <a:latin typeface="Myriad Pro"/>
              </a:rPr>
              <a:t>Non linearity and tipping points.</a:t>
            </a:r>
          </a:p>
          <a:p>
            <a:pPr algn="just">
              <a:spcAft>
                <a:spcPts val="1200"/>
              </a:spcAft>
              <a:defRPr/>
            </a:pPr>
            <a:r>
              <a:rPr lang="en-US" sz="2000" dirty="0">
                <a:latin typeface="Myriad Pro"/>
              </a:rPr>
              <a:t>The prime responsibility for ensuring the success of the Paris Agreement rests with governments.</a:t>
            </a:r>
          </a:p>
          <a:p>
            <a:pPr algn="just">
              <a:spcAft>
                <a:spcPts val="1200"/>
              </a:spcAft>
              <a:defRPr/>
            </a:pPr>
            <a:r>
              <a:rPr lang="en-US" sz="2000" dirty="0">
                <a:latin typeface="Myriad Pro"/>
              </a:rPr>
              <a:t>But </a:t>
            </a:r>
            <a:r>
              <a:rPr lang="en-US" sz="2000" b="1" dirty="0">
                <a:solidFill>
                  <a:srgbClr val="006666"/>
                </a:solidFill>
                <a:latin typeface="Myriad Pro"/>
              </a:rPr>
              <a:t>climate-related risks are a source of financial risk </a:t>
            </a:r>
            <a:r>
              <a:rPr lang="en-US" sz="2000" dirty="0">
                <a:latin typeface="Myriad Pro"/>
              </a:rPr>
              <a:t>(in particular physical risks and transition risks) and it is therefore within the mandates of central banks and supervisors to ensure the financial system is resilient to these risks.</a:t>
            </a:r>
          </a:p>
          <a:p>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20</a:t>
            </a:fld>
            <a:endParaRPr lang="fr-FR"/>
          </a:p>
        </p:txBody>
      </p:sp>
    </p:spTree>
    <p:extLst>
      <p:ext uri="{BB962C8B-B14F-4D97-AF65-F5344CB8AC3E}">
        <p14:creationId xmlns:p14="http://schemas.microsoft.com/office/powerpoint/2010/main" val="3211080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effectLst/>
                <a:latin typeface="Arial" panose="020B0604020202020204" pitchFamily="34" charset="0"/>
                <a:ea typeface="Calibri" panose="020F0502020204030204" pitchFamily="34" charset="0"/>
                <a:cs typeface="Arial" panose="020B0604020202020204" pitchFamily="34" charset="0"/>
              </a:rPr>
              <a:t>Overall, even considering the downsides, </a:t>
            </a:r>
            <a:r>
              <a:rPr lang="en-GB" sz="1200" b="1" dirty="0">
                <a:solidFill>
                  <a:schemeClr val="tx2"/>
                </a:solidFill>
                <a:effectLst/>
                <a:latin typeface="Arial" panose="020B0604020202020204" pitchFamily="34" charset="0"/>
                <a:ea typeface="Calibri" panose="020F0502020204030204" pitchFamily="34" charset="0"/>
                <a:cs typeface="Arial" panose="020B0604020202020204" pitchFamily="34" charset="0"/>
              </a:rPr>
              <a:t>the study finds that a rapid transition to green energy technologies is likely to be economically beneficial.</a:t>
            </a:r>
            <a:r>
              <a:rPr lang="en-GB" sz="1200" dirty="0">
                <a:solidFill>
                  <a:schemeClr val="tx2"/>
                </a:solidFill>
                <a:effectLst/>
                <a:latin typeface="Arial" panose="020B0604020202020204" pitchFamily="34" charset="0"/>
                <a:ea typeface="Calibri" panose="020F0502020204030204" pitchFamily="34" charset="0"/>
                <a:cs typeface="Arial" panose="020B0604020202020204" pitchFamily="34" charset="0"/>
              </a:rPr>
              <a:t> It suggests that there is an expected payoff of around $5–$15 trillion with about an 80% probability that the Fast Transition will be cheaper than the No Transition scenario. This makes the Fast Transition a compelling option, not just for reducing emissions but also for potential economic savings​​. </a:t>
            </a:r>
            <a:endParaRPr lang="en-US" sz="1200" dirty="0">
              <a:solidFill>
                <a:schemeClr val="tx2"/>
              </a:solidFill>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F07951EE-8CF1-EF4B-97F8-3C962D9870F1}" type="slidenum">
              <a:rPr lang="fr-FR" smtClean="0"/>
              <a:t>21</a:t>
            </a:fld>
            <a:endParaRPr lang="fr-FR"/>
          </a:p>
        </p:txBody>
      </p:sp>
    </p:spTree>
    <p:extLst>
      <p:ext uri="{BB962C8B-B14F-4D97-AF65-F5344CB8AC3E}">
        <p14:creationId xmlns:p14="http://schemas.microsoft.com/office/powerpoint/2010/main" val="3773991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4</a:t>
            </a:fld>
            <a:endParaRPr lang="fr-FR"/>
          </a:p>
        </p:txBody>
      </p:sp>
    </p:spTree>
    <p:extLst>
      <p:ext uri="{BB962C8B-B14F-4D97-AF65-F5344CB8AC3E}">
        <p14:creationId xmlns:p14="http://schemas.microsoft.com/office/powerpoint/2010/main" val="3134089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7951EE-8CF1-EF4B-97F8-3C962D9870F1}" type="slidenum">
              <a:rPr lang="fr-FR" smtClean="0"/>
              <a:t>22</a:t>
            </a:fld>
            <a:endParaRPr lang="fr-FR"/>
          </a:p>
        </p:txBody>
      </p:sp>
    </p:spTree>
    <p:extLst>
      <p:ext uri="{BB962C8B-B14F-4D97-AF65-F5344CB8AC3E}">
        <p14:creationId xmlns:p14="http://schemas.microsoft.com/office/powerpoint/2010/main" val="3043786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Solid lines represent multi-model means; floating bars give the minimum–maximum ranges across the models. Estimates shown here include supply-side investments in renewable electricity and hydrogen production, bioenergy extraction and conversion, uranium mining and nuclear power, fossil energy equipped with CCS, and the portion of electricity T&amp;D and storage investments that can be attributed to low-carbon electricity generation. Dashed lines denote important thresholds for low-carbon energy investment.</a:t>
            </a:r>
          </a:p>
          <a:p>
            <a:endParaRPr lang="en-US" dirty="0"/>
          </a:p>
          <a:p>
            <a:endParaRPr lang="en-US" dirty="0"/>
          </a:p>
          <a:p>
            <a:r>
              <a:rPr lang="en-US" dirty="0"/>
              <a:t>Professionals engaged in the business of ‘green financing’ (that is, those responsible for mobilizing capital to launch low-carbon energy and efficiency projects) should be aware of the stepped-up investment effort required to lay the groundwork for a future consistent with 2 °C, and even more so 1.5 °C. The NDC pledges made by countries over the past 2 years are certainly a move in the right direction, but they are clearly insufficient for incentivizing the deeper, structural changes in the energy investment portfolio required for reaching the lower temperature targets of the Paris Agreement32 (see previous sections). By our calculations, full implementation of the NDCs by countries throughout the world would require that low-carbon supply-side investment shares grow over the next decades to levels higher than today, yet remaining below 50% up to mid-century (Fig. 5; multi-model means shown; individual model results vary as exhibited in Supplementary Fig. 3). In other words, total low-carbon investments would continue to remain smaller than fossil investments for the foreseeable future. The 2C and 1.5C pathways offer a marked departure from these trends, with low-carbon supply-side investments already overtaking fossil investments by around 2025 or before. Then, some years later low-carbon supply-side investments would need to reach and/or surpass the 80% threshold, a mark that is projected to occur close to mid-century in the 2C pathway and much sooner (around 2035) in the 1.5C case. Unabated fossil investments (without CCS) never drop fully to 0% during the first half of the century, even in the 1.5C pathway—a finding of particular note considering that many scenarios point to the need for fossil fuel and industrial (FF&amp;I) CO2 emissions to cross the threshold of zero GtCO2 per year during the 2050–2065 timeframe, consistent with the emissions trends implied by Article 4 of the Paris Agreement9.</a:t>
            </a:r>
          </a:p>
          <a:p>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5</a:t>
            </a:fld>
            <a:endParaRPr lang="fr-FR"/>
          </a:p>
        </p:txBody>
      </p:sp>
    </p:spTree>
    <p:extLst>
      <p:ext uri="{BB962C8B-B14F-4D97-AF65-F5344CB8AC3E}">
        <p14:creationId xmlns:p14="http://schemas.microsoft.com/office/powerpoint/2010/main" val="3442189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By comparison, explicit and implicit fossil fuel subsidies </a:t>
            </a:r>
          </a:p>
          <a:p>
            <a:r>
              <a:rPr lang="en-US" dirty="0"/>
              <a:t>in the EU have increased and reached 290 billion euros in </a:t>
            </a:r>
          </a:p>
          <a:p>
            <a:r>
              <a:rPr lang="en-US" dirty="0"/>
              <a:t>the year 2022 (IMF, 2023)</a:t>
            </a:r>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6</a:t>
            </a:fld>
            <a:endParaRPr lang="fr-FR"/>
          </a:p>
        </p:txBody>
      </p:sp>
    </p:spTree>
    <p:extLst>
      <p:ext uri="{BB962C8B-B14F-4D97-AF65-F5344CB8AC3E}">
        <p14:creationId xmlns:p14="http://schemas.microsoft.com/office/powerpoint/2010/main" val="2260258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By comparison, explicit and implicit fossil fuel subsidies </a:t>
            </a:r>
          </a:p>
          <a:p>
            <a:r>
              <a:rPr lang="en-US" dirty="0"/>
              <a:t>in the EU have increased and reached 290 billion euros in </a:t>
            </a:r>
          </a:p>
          <a:p>
            <a:r>
              <a:rPr lang="en-US" dirty="0"/>
              <a:t>the year 2022 (IMF, 2023)</a:t>
            </a:r>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7</a:t>
            </a:fld>
            <a:endParaRPr lang="fr-FR"/>
          </a:p>
        </p:txBody>
      </p:sp>
    </p:spTree>
    <p:extLst>
      <p:ext uri="{BB962C8B-B14F-4D97-AF65-F5344CB8AC3E}">
        <p14:creationId xmlns:p14="http://schemas.microsoft.com/office/powerpoint/2010/main" val="6374102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is climate finance?</a:t>
            </a:r>
          </a:p>
          <a:p>
            <a:r>
              <a:rPr lang="en-GB" dirty="0"/>
              <a:t>UNFCCC definition: https://unfccc.int/topics/climate-finance/the-big-picture/introduction-to-climate-finance</a:t>
            </a:r>
          </a:p>
          <a:p>
            <a:r>
              <a:rPr lang="en-GB" dirty="0"/>
              <a:t>Climate finance refers to local, national or transnational financing—drawn from public, private and alternative sources of financing—that seeks to support mitigation and adaptation actions that will address climate change. The Convention, the Kyoto Protocol and the Paris Agreement call for financial assistance from Parties with more financial resources to those that are less endowed and more vulnerable. This recognizes that the contribution of countries to climate change and their capacity to prevent it and cope with its consequences vary enormously. Climate finance is needed for mitigation, because large-scale investments are required to significantly reduce emissions. Climate finance is equally important for adaptation, as significant financial resources are needed to adapt to the adverse effects and reduce the impacts of a changing climate.</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FFFFFF"/>
                </a:solidFill>
              </a:rPr>
              <a:t>The attribute ‘public’ has been usually understood as a legal status despite the Frascati Manual insists on the principal criterion being government ‘control’. Our understanding is closer to the idea that ‘all organizations are public’ (Bozeman 1987) and is related to the concept of ‘publicness’ understood in broad terms as the level of governmental influence on their research activities and funding, rather than merely ownership.</a:t>
            </a:r>
          </a:p>
          <a:p>
            <a:endParaRPr lang="en-GB" dirty="0"/>
          </a:p>
        </p:txBody>
      </p:sp>
      <p:sp>
        <p:nvSpPr>
          <p:cNvPr id="4" name="Slide Number Placeholder 3"/>
          <p:cNvSpPr>
            <a:spLocks noGrp="1"/>
          </p:cNvSpPr>
          <p:nvPr>
            <p:ph type="sldNum" sz="quarter" idx="5"/>
          </p:nvPr>
        </p:nvSpPr>
        <p:spPr/>
        <p:txBody>
          <a:bodyPr/>
          <a:lstStyle/>
          <a:p>
            <a:fld id="{A8E993AD-967F-478C-BDF6-C7884756FC51}" type="slidenum">
              <a:rPr lang="en-GB" smtClean="0"/>
              <a:t>8</a:t>
            </a:fld>
            <a:endParaRPr lang="en-GB"/>
          </a:p>
        </p:txBody>
      </p:sp>
    </p:spTree>
    <p:extLst>
      <p:ext uri="{BB962C8B-B14F-4D97-AF65-F5344CB8AC3E}">
        <p14:creationId xmlns:p14="http://schemas.microsoft.com/office/powerpoint/2010/main" val="32139834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a:t>
            </a:r>
          </a:p>
          <a:p>
            <a:pPr algn="just">
              <a:spcAft>
                <a:spcPts val="1200"/>
              </a:spcAft>
              <a:defRPr/>
            </a:pPr>
            <a:r>
              <a:rPr lang="en-US" sz="2000" dirty="0">
                <a:latin typeface="Myriad Pro"/>
              </a:rPr>
              <a:t>Climate change source of </a:t>
            </a:r>
            <a:r>
              <a:rPr lang="en-US" sz="2000" b="1" dirty="0">
                <a:solidFill>
                  <a:srgbClr val="006666"/>
                </a:solidFill>
                <a:latin typeface="Myriad Pro"/>
              </a:rPr>
              <a:t>structural change </a:t>
            </a:r>
            <a:r>
              <a:rPr lang="en-US" sz="2000" dirty="0">
                <a:latin typeface="Myriad Pro"/>
              </a:rPr>
              <a:t>in the economy/financial system with a number of specificities:</a:t>
            </a:r>
            <a:endParaRPr lang="en-US" sz="2000" b="1" dirty="0">
              <a:solidFill>
                <a:srgbClr val="006666"/>
              </a:solidFill>
              <a:latin typeface="Myriad Pro"/>
            </a:endParaRPr>
          </a:p>
          <a:p>
            <a:pPr marL="742950" lvl="2" indent="-342900" algn="just">
              <a:lnSpc>
                <a:spcPct val="50000"/>
              </a:lnSpc>
              <a:spcAft>
                <a:spcPts val="600"/>
              </a:spcAft>
              <a:buFont typeface="Calibri" panose="020F0502020204030204" pitchFamily="34" charset="0"/>
              <a:buChar char="–"/>
              <a:defRPr/>
            </a:pPr>
            <a:r>
              <a:rPr lang="en-US" sz="1800" dirty="0">
                <a:latin typeface="Myriad Pro"/>
              </a:rPr>
              <a:t>Far-reaching impact in breadth and magnitude;</a:t>
            </a:r>
          </a:p>
          <a:p>
            <a:pPr marL="742950" lvl="2" indent="-342900" algn="just">
              <a:lnSpc>
                <a:spcPct val="50000"/>
              </a:lnSpc>
              <a:spcAft>
                <a:spcPts val="600"/>
              </a:spcAft>
              <a:buFont typeface="Calibri" panose="020F0502020204030204" pitchFamily="34" charset="0"/>
              <a:buChar char="–"/>
              <a:defRPr/>
            </a:pPr>
            <a:r>
              <a:rPr lang="en-US" sz="1800" dirty="0">
                <a:latin typeface="Myriad Pro"/>
              </a:rPr>
              <a:t>Foreseeable nature;</a:t>
            </a:r>
          </a:p>
          <a:p>
            <a:pPr marL="742950" lvl="2" indent="-342900" algn="just">
              <a:lnSpc>
                <a:spcPct val="50000"/>
              </a:lnSpc>
              <a:spcAft>
                <a:spcPts val="600"/>
              </a:spcAft>
              <a:buFont typeface="Calibri" panose="020F0502020204030204" pitchFamily="34" charset="0"/>
              <a:buChar char="–"/>
              <a:defRPr/>
            </a:pPr>
            <a:r>
              <a:rPr lang="en-US" sz="1800" dirty="0">
                <a:latin typeface="Myriad Pro"/>
              </a:rPr>
              <a:t>Irreversibility;</a:t>
            </a:r>
          </a:p>
          <a:p>
            <a:pPr marL="742950" lvl="2" indent="-342900" algn="just">
              <a:lnSpc>
                <a:spcPct val="50000"/>
              </a:lnSpc>
              <a:spcAft>
                <a:spcPts val="600"/>
              </a:spcAft>
              <a:buFont typeface="Calibri" panose="020F0502020204030204" pitchFamily="34" charset="0"/>
              <a:buChar char="–"/>
              <a:defRPr/>
            </a:pPr>
            <a:r>
              <a:rPr lang="en-US" sz="1800" dirty="0">
                <a:latin typeface="Myriad Pro"/>
              </a:rPr>
              <a:t>Dependency on short-term actions for medium/long term impacts;</a:t>
            </a:r>
          </a:p>
          <a:p>
            <a:pPr marL="742950" lvl="2" indent="-342900" algn="just">
              <a:lnSpc>
                <a:spcPct val="50000"/>
              </a:lnSpc>
              <a:spcAft>
                <a:spcPts val="600"/>
              </a:spcAft>
              <a:buFont typeface="Calibri" panose="020F0502020204030204" pitchFamily="34" charset="0"/>
              <a:buChar char="–"/>
              <a:defRPr/>
            </a:pPr>
            <a:r>
              <a:rPr lang="en-US" sz="1800" dirty="0">
                <a:latin typeface="Myriad Pro"/>
              </a:rPr>
              <a:t>Non linearity and tipping points.</a:t>
            </a:r>
          </a:p>
          <a:p>
            <a:pPr algn="just">
              <a:spcAft>
                <a:spcPts val="1200"/>
              </a:spcAft>
              <a:defRPr/>
            </a:pPr>
            <a:r>
              <a:rPr lang="en-US" sz="2000" dirty="0">
                <a:latin typeface="Myriad Pro"/>
              </a:rPr>
              <a:t>The prime responsibility for ensuring the success of the Paris Agreement rests with governments.</a:t>
            </a:r>
          </a:p>
          <a:p>
            <a:pPr algn="just">
              <a:spcAft>
                <a:spcPts val="1200"/>
              </a:spcAft>
              <a:defRPr/>
            </a:pPr>
            <a:r>
              <a:rPr lang="en-US" sz="2000" dirty="0">
                <a:latin typeface="Myriad Pro"/>
              </a:rPr>
              <a:t>But </a:t>
            </a:r>
            <a:r>
              <a:rPr lang="en-US" sz="2000" b="1" dirty="0">
                <a:solidFill>
                  <a:srgbClr val="006666"/>
                </a:solidFill>
                <a:latin typeface="Myriad Pro"/>
              </a:rPr>
              <a:t>climate-related risks are a source of financial risk </a:t>
            </a:r>
            <a:r>
              <a:rPr lang="en-US" sz="2000" dirty="0">
                <a:latin typeface="Myriad Pro"/>
              </a:rPr>
              <a:t>(in particular physical risks and transition risks) and it is therefore within the mandates of central banks and supervisors to ensure the financial system is resilient to these risks.</a:t>
            </a:r>
          </a:p>
          <a:p>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9</a:t>
            </a:fld>
            <a:endParaRPr lang="fr-FR"/>
          </a:p>
        </p:txBody>
      </p:sp>
    </p:spTree>
    <p:extLst>
      <p:ext uri="{BB962C8B-B14F-4D97-AF65-F5344CB8AC3E}">
        <p14:creationId xmlns:p14="http://schemas.microsoft.com/office/powerpoint/2010/main" val="859848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10</a:t>
            </a:fld>
            <a:endParaRPr lang="fr-FR"/>
          </a:p>
        </p:txBody>
      </p:sp>
    </p:spTree>
    <p:extLst>
      <p:ext uri="{BB962C8B-B14F-4D97-AF65-F5344CB8AC3E}">
        <p14:creationId xmlns:p14="http://schemas.microsoft.com/office/powerpoint/2010/main" val="3942127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a:t>
            </a:r>
          </a:p>
          <a:p>
            <a:pPr algn="just">
              <a:spcAft>
                <a:spcPts val="1200"/>
              </a:spcAft>
              <a:defRPr/>
            </a:pPr>
            <a:r>
              <a:rPr lang="en-US" sz="2000" dirty="0">
                <a:latin typeface="Myriad Pro"/>
              </a:rPr>
              <a:t>Climate change source of </a:t>
            </a:r>
            <a:r>
              <a:rPr lang="en-US" sz="2000" b="1" dirty="0">
                <a:solidFill>
                  <a:srgbClr val="006666"/>
                </a:solidFill>
                <a:latin typeface="Myriad Pro"/>
              </a:rPr>
              <a:t>structural change </a:t>
            </a:r>
            <a:r>
              <a:rPr lang="en-US" sz="2000" dirty="0">
                <a:latin typeface="Myriad Pro"/>
              </a:rPr>
              <a:t>in the economy/financial system with a number of specificities:</a:t>
            </a:r>
            <a:endParaRPr lang="en-US" sz="2000" b="1" dirty="0">
              <a:solidFill>
                <a:srgbClr val="006666"/>
              </a:solidFill>
              <a:latin typeface="Myriad Pro"/>
            </a:endParaRPr>
          </a:p>
          <a:p>
            <a:pPr marL="742950" lvl="2" indent="-342900" algn="just">
              <a:lnSpc>
                <a:spcPct val="50000"/>
              </a:lnSpc>
              <a:spcAft>
                <a:spcPts val="600"/>
              </a:spcAft>
              <a:buFont typeface="Calibri" panose="020F0502020204030204" pitchFamily="34" charset="0"/>
              <a:buChar char="–"/>
              <a:defRPr/>
            </a:pPr>
            <a:r>
              <a:rPr lang="en-US" sz="1800" dirty="0">
                <a:latin typeface="Myriad Pro"/>
              </a:rPr>
              <a:t>Far-reaching impact in breadth and magnitude;</a:t>
            </a:r>
          </a:p>
          <a:p>
            <a:pPr marL="742950" lvl="2" indent="-342900" algn="just">
              <a:lnSpc>
                <a:spcPct val="50000"/>
              </a:lnSpc>
              <a:spcAft>
                <a:spcPts val="600"/>
              </a:spcAft>
              <a:buFont typeface="Calibri" panose="020F0502020204030204" pitchFamily="34" charset="0"/>
              <a:buChar char="–"/>
              <a:defRPr/>
            </a:pPr>
            <a:r>
              <a:rPr lang="en-US" sz="1800" dirty="0">
                <a:latin typeface="Myriad Pro"/>
              </a:rPr>
              <a:t>Foreseeable nature;</a:t>
            </a:r>
          </a:p>
          <a:p>
            <a:pPr marL="742950" lvl="2" indent="-342900" algn="just">
              <a:lnSpc>
                <a:spcPct val="50000"/>
              </a:lnSpc>
              <a:spcAft>
                <a:spcPts val="600"/>
              </a:spcAft>
              <a:buFont typeface="Calibri" panose="020F0502020204030204" pitchFamily="34" charset="0"/>
              <a:buChar char="–"/>
              <a:defRPr/>
            </a:pPr>
            <a:r>
              <a:rPr lang="en-US" sz="1800" dirty="0">
                <a:latin typeface="Myriad Pro"/>
              </a:rPr>
              <a:t>Irreversibility;</a:t>
            </a:r>
          </a:p>
          <a:p>
            <a:pPr marL="742950" lvl="2" indent="-342900" algn="just">
              <a:lnSpc>
                <a:spcPct val="50000"/>
              </a:lnSpc>
              <a:spcAft>
                <a:spcPts val="600"/>
              </a:spcAft>
              <a:buFont typeface="Calibri" panose="020F0502020204030204" pitchFamily="34" charset="0"/>
              <a:buChar char="–"/>
              <a:defRPr/>
            </a:pPr>
            <a:r>
              <a:rPr lang="en-US" sz="1800" dirty="0">
                <a:latin typeface="Myriad Pro"/>
              </a:rPr>
              <a:t>Dependency on short-term actions for medium/long term impacts;</a:t>
            </a:r>
          </a:p>
          <a:p>
            <a:pPr marL="742950" lvl="2" indent="-342900" algn="just">
              <a:lnSpc>
                <a:spcPct val="50000"/>
              </a:lnSpc>
              <a:spcAft>
                <a:spcPts val="600"/>
              </a:spcAft>
              <a:buFont typeface="Calibri" panose="020F0502020204030204" pitchFamily="34" charset="0"/>
              <a:buChar char="–"/>
              <a:defRPr/>
            </a:pPr>
            <a:r>
              <a:rPr lang="en-US" sz="1800" dirty="0">
                <a:latin typeface="Myriad Pro"/>
              </a:rPr>
              <a:t>Non linearity and tipping points.</a:t>
            </a:r>
          </a:p>
          <a:p>
            <a:pPr algn="just">
              <a:spcAft>
                <a:spcPts val="1200"/>
              </a:spcAft>
              <a:defRPr/>
            </a:pPr>
            <a:r>
              <a:rPr lang="en-US" sz="2000" dirty="0">
                <a:latin typeface="Myriad Pro"/>
              </a:rPr>
              <a:t>The prime responsibility for ensuring the success of the Paris Agreement rests with governments.</a:t>
            </a:r>
          </a:p>
          <a:p>
            <a:pPr algn="just">
              <a:spcAft>
                <a:spcPts val="1200"/>
              </a:spcAft>
              <a:defRPr/>
            </a:pPr>
            <a:r>
              <a:rPr lang="en-US" sz="2000" dirty="0">
                <a:latin typeface="Myriad Pro"/>
              </a:rPr>
              <a:t>But </a:t>
            </a:r>
            <a:r>
              <a:rPr lang="en-US" sz="2000" b="1" dirty="0">
                <a:solidFill>
                  <a:srgbClr val="006666"/>
                </a:solidFill>
                <a:latin typeface="Myriad Pro"/>
              </a:rPr>
              <a:t>climate-related risks are a source of financial risk </a:t>
            </a:r>
            <a:r>
              <a:rPr lang="en-US" sz="2000" dirty="0">
                <a:latin typeface="Myriad Pro"/>
              </a:rPr>
              <a:t>(in particular physical risks and transition risks) and it is therefore within the mandates of central banks and supervisors to ensure the financial system is resilient to these risks.</a:t>
            </a:r>
          </a:p>
          <a:p>
            <a:endParaRPr lang="fr-FR" dirty="0"/>
          </a:p>
        </p:txBody>
      </p:sp>
      <p:sp>
        <p:nvSpPr>
          <p:cNvPr id="4" name="Espace réservé du numéro de diapositive 3"/>
          <p:cNvSpPr>
            <a:spLocks noGrp="1"/>
          </p:cNvSpPr>
          <p:nvPr>
            <p:ph type="sldNum" sz="quarter" idx="10"/>
          </p:nvPr>
        </p:nvSpPr>
        <p:spPr/>
        <p:txBody>
          <a:bodyPr/>
          <a:lstStyle/>
          <a:p>
            <a:fld id="{F07951EE-8CF1-EF4B-97F8-3C962D9870F1}" type="slidenum">
              <a:rPr lang="fr-FR" smtClean="0"/>
              <a:t>11</a:t>
            </a:fld>
            <a:endParaRPr lang="fr-FR"/>
          </a:p>
        </p:txBody>
      </p:sp>
    </p:spTree>
    <p:extLst>
      <p:ext uri="{BB962C8B-B14F-4D97-AF65-F5344CB8AC3E}">
        <p14:creationId xmlns:p14="http://schemas.microsoft.com/office/powerpoint/2010/main" val="39448838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RE triangle ble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9201213-627A-A3E2-C96B-5CA2CE9EC91D}"/>
              </a:ext>
            </a:extLst>
          </p:cNvPr>
          <p:cNvSpPr>
            <a:spLocks noGrp="1"/>
          </p:cNvSpPr>
          <p:nvPr>
            <p:ph type="title" hasCustomPrompt="1"/>
          </p:nvPr>
        </p:nvSpPr>
        <p:spPr>
          <a:xfrm>
            <a:off x="2716063" y="1175215"/>
            <a:ext cx="5753380" cy="2012932"/>
          </a:xfrm>
        </p:spPr>
        <p:txBody>
          <a:bodyPr>
            <a:noAutofit/>
          </a:bodyPr>
          <a:lstStyle>
            <a:lvl1pPr>
              <a:defRPr sz="4500" b="1" i="0" cap="all" baseline="0">
                <a:solidFill>
                  <a:srgbClr val="31429B"/>
                </a:solidFill>
              </a:defRPr>
            </a:lvl1pPr>
          </a:lstStyle>
          <a:p>
            <a:r>
              <a:rPr lang="fr-FR" dirty="0"/>
              <a:t>TITRE DE LA</a:t>
            </a:r>
            <a:br>
              <a:rPr lang="fr-FR" dirty="0"/>
            </a:br>
            <a:r>
              <a:rPr lang="fr-FR" dirty="0"/>
              <a:t>présentation</a:t>
            </a:r>
          </a:p>
        </p:txBody>
      </p:sp>
      <p:sp>
        <p:nvSpPr>
          <p:cNvPr id="3" name="Espace réservé de la date 2">
            <a:extLst>
              <a:ext uri="{FF2B5EF4-FFF2-40B4-BE49-F238E27FC236}">
                <a16:creationId xmlns:a16="http://schemas.microsoft.com/office/drawing/2014/main" id="{02CCD481-49DE-B90A-FE33-2F7EFD3D02CF}"/>
              </a:ext>
            </a:extLst>
          </p:cNvPr>
          <p:cNvSpPr>
            <a:spLocks noGrp="1"/>
          </p:cNvSpPr>
          <p:nvPr>
            <p:ph type="dt" sz="half" idx="10"/>
          </p:nvPr>
        </p:nvSpPr>
        <p:spPr>
          <a:xfrm>
            <a:off x="2716062" y="6275761"/>
            <a:ext cx="2743200" cy="365125"/>
          </a:xfrm>
        </p:spPr>
        <p:txBody>
          <a:bodyPr/>
          <a:lstStyle>
            <a:lvl1pPr>
              <a:defRPr sz="1000" b="1" i="0" cap="all" baseline="0">
                <a:solidFill>
                  <a:srgbClr val="31429B"/>
                </a:solidFill>
                <a:latin typeface="Arial" panose="020B0604020202020204" pitchFamily="34" charset="0"/>
              </a:defRPr>
            </a:lvl1pPr>
          </a:lstStyle>
          <a:p>
            <a:endParaRPr lang="fr-FR" dirty="0"/>
          </a:p>
        </p:txBody>
      </p:sp>
      <p:sp>
        <p:nvSpPr>
          <p:cNvPr id="7" name="Espace réservé du texte 6">
            <a:extLst>
              <a:ext uri="{FF2B5EF4-FFF2-40B4-BE49-F238E27FC236}">
                <a16:creationId xmlns:a16="http://schemas.microsoft.com/office/drawing/2014/main" id="{4861716C-01D8-BEEE-0210-6B12F919CA20}"/>
              </a:ext>
            </a:extLst>
          </p:cNvPr>
          <p:cNvSpPr>
            <a:spLocks noGrp="1"/>
          </p:cNvSpPr>
          <p:nvPr>
            <p:ph type="body" sz="quarter" idx="11" hasCustomPrompt="1"/>
          </p:nvPr>
        </p:nvSpPr>
        <p:spPr>
          <a:xfrm>
            <a:off x="2716063" y="3792334"/>
            <a:ext cx="4832798" cy="232291"/>
          </a:xfrm>
        </p:spPr>
        <p:txBody>
          <a:bodyPr>
            <a:noAutofit/>
          </a:bodyPr>
          <a:lstStyle>
            <a:lvl1pPr marL="0" indent="0">
              <a:buNone/>
              <a:defRPr lang="fr-FR" sz="1400" b="1" i="0" kern="1200" cap="all" baseline="0" dirty="0" smtClean="0">
                <a:solidFill>
                  <a:srgbClr val="31429B"/>
                </a:solidFill>
                <a:latin typeface="+mj-lt"/>
                <a:ea typeface="+mj-ea"/>
                <a:cs typeface="+mj-cs"/>
              </a:defRPr>
            </a:lvl1pPr>
          </a:lstStyle>
          <a:p>
            <a:pPr lvl="0"/>
            <a:r>
              <a:rPr lang="fr-FR" dirty="0"/>
              <a:t>NOM DE LA PERSONNE</a:t>
            </a:r>
          </a:p>
        </p:txBody>
      </p:sp>
      <p:sp>
        <p:nvSpPr>
          <p:cNvPr id="8" name="Espace réservé du texte 6">
            <a:extLst>
              <a:ext uri="{FF2B5EF4-FFF2-40B4-BE49-F238E27FC236}">
                <a16:creationId xmlns:a16="http://schemas.microsoft.com/office/drawing/2014/main" id="{DE5A4A6C-E4CD-BF69-B103-4A585F7F6D75}"/>
              </a:ext>
            </a:extLst>
          </p:cNvPr>
          <p:cNvSpPr>
            <a:spLocks noGrp="1"/>
          </p:cNvSpPr>
          <p:nvPr>
            <p:ph type="body" sz="quarter" idx="12" hasCustomPrompt="1"/>
          </p:nvPr>
        </p:nvSpPr>
        <p:spPr>
          <a:xfrm>
            <a:off x="2716063" y="4047168"/>
            <a:ext cx="4832798" cy="365124"/>
          </a:xfrm>
        </p:spPr>
        <p:txBody>
          <a:bodyPr>
            <a:noAutofit/>
          </a:bodyPr>
          <a:lstStyle>
            <a:lvl1pPr marL="0" indent="0">
              <a:buNone/>
              <a:defRPr lang="fr-FR" sz="1400" b="1" i="0" kern="1200" cap="all" baseline="0" dirty="0" smtClean="0">
                <a:solidFill>
                  <a:srgbClr val="4A82FA"/>
                </a:solidFill>
                <a:latin typeface="+mj-lt"/>
                <a:ea typeface="+mj-ea"/>
                <a:cs typeface="+mj-cs"/>
              </a:defRPr>
            </a:lvl1pPr>
          </a:lstStyle>
          <a:p>
            <a:pPr lvl="0"/>
            <a:r>
              <a:rPr lang="fr-FR" dirty="0"/>
              <a:t>NOM DU Service</a:t>
            </a:r>
          </a:p>
        </p:txBody>
      </p:sp>
      <p:pic>
        <p:nvPicPr>
          <p:cNvPr id="5" name="Image 4">
            <a:extLst>
              <a:ext uri="{FF2B5EF4-FFF2-40B4-BE49-F238E27FC236}">
                <a16:creationId xmlns:a16="http://schemas.microsoft.com/office/drawing/2014/main" id="{2236829F-F629-CDD0-ADCD-09D591744F9B}"/>
              </a:ext>
            </a:extLst>
          </p:cNvPr>
          <p:cNvPicPr>
            <a:picLocks noChangeAspect="1"/>
          </p:cNvPicPr>
          <p:nvPr userDrawn="1"/>
        </p:nvPicPr>
        <p:blipFill>
          <a:blip r:embed="rId2"/>
          <a:stretch>
            <a:fillRect/>
          </a:stretch>
        </p:blipFill>
        <p:spPr>
          <a:xfrm>
            <a:off x="-367155" y="975588"/>
            <a:ext cx="2882900" cy="3340100"/>
          </a:xfrm>
          <a:prstGeom prst="rect">
            <a:avLst/>
          </a:prstGeom>
        </p:spPr>
      </p:pic>
      <p:sp>
        <p:nvSpPr>
          <p:cNvPr id="12" name="Espace réservé du texte 11">
            <a:extLst>
              <a:ext uri="{FF2B5EF4-FFF2-40B4-BE49-F238E27FC236}">
                <a16:creationId xmlns:a16="http://schemas.microsoft.com/office/drawing/2014/main" id="{0EC744D2-F1DC-3F90-C3EC-F1ACE8E6174F}"/>
              </a:ext>
            </a:extLst>
          </p:cNvPr>
          <p:cNvSpPr>
            <a:spLocks noGrp="1"/>
          </p:cNvSpPr>
          <p:nvPr>
            <p:ph type="body" sz="quarter" idx="13" hasCustomPrompt="1"/>
          </p:nvPr>
        </p:nvSpPr>
        <p:spPr>
          <a:xfrm>
            <a:off x="2716062" y="2923109"/>
            <a:ext cx="8076855" cy="746745"/>
          </a:xfrm>
        </p:spPr>
        <p:txBody>
          <a:bodyPr lIns="90000">
            <a:noAutofit/>
          </a:bodyPr>
          <a:lstStyle>
            <a:lvl1pPr marL="0" indent="0">
              <a:buNone/>
              <a:defRPr sz="4500" b="1">
                <a:solidFill>
                  <a:srgbClr val="31429B"/>
                </a:solidFill>
                <a:latin typeface="+mj-lt"/>
              </a:defRPr>
            </a:lvl1pPr>
            <a:lvl2pPr marL="457200" indent="0">
              <a:buNone/>
              <a:defRPr lang="fr-FR" sz="4500" b="1" i="0" kern="1200" cap="all" baseline="0" dirty="0">
                <a:solidFill>
                  <a:srgbClr val="31429B"/>
                </a:solidFill>
                <a:latin typeface="+mj-lt"/>
                <a:ea typeface="+mj-ea"/>
                <a:cs typeface="+mj-cs"/>
              </a:defRPr>
            </a:lvl2pPr>
          </a:lstStyle>
          <a:p>
            <a:pPr lvl="0"/>
            <a:r>
              <a:rPr lang="fr-FR" dirty="0"/>
              <a:t>Sous-titre de la présentation</a:t>
            </a:r>
          </a:p>
        </p:txBody>
      </p:sp>
      <p:pic>
        <p:nvPicPr>
          <p:cNvPr id="1026" name="Picture 2" descr="https://intranet-dgso/SiteImages/Cabinet/Formation/Page%20Manager/Logo-BDF-DGSO-E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24501" y="5688691"/>
            <a:ext cx="3788205" cy="9702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74472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4CHIFFRES CLES">
    <p:spTree>
      <p:nvGrpSpPr>
        <p:cNvPr id="1" name=""/>
        <p:cNvGrpSpPr/>
        <p:nvPr/>
      </p:nvGrpSpPr>
      <p:grpSpPr>
        <a:xfrm>
          <a:off x="0" y="0"/>
          <a:ext cx="0" cy="0"/>
          <a:chOff x="0" y="0"/>
          <a:chExt cx="0" cy="0"/>
        </a:xfrm>
      </p:grpSpPr>
      <p:sp>
        <p:nvSpPr>
          <p:cNvPr id="24" name="Espace réservé du pied de page 4">
            <a:extLst>
              <a:ext uri="{FF2B5EF4-FFF2-40B4-BE49-F238E27FC236}">
                <a16:creationId xmlns:a16="http://schemas.microsoft.com/office/drawing/2014/main" id="{EFE1E510-AC38-E227-DBB7-44D9FA03EB38}"/>
              </a:ext>
            </a:extLst>
          </p:cNvPr>
          <p:cNvSpPr>
            <a:spLocks noGrp="1"/>
          </p:cNvSpPr>
          <p:nvPr>
            <p:ph type="ftr" sz="quarter" idx="11"/>
          </p:nvPr>
        </p:nvSpPr>
        <p:spPr>
          <a:xfrm>
            <a:off x="6306189" y="6211581"/>
            <a:ext cx="3967362" cy="365126"/>
          </a:xfrm>
        </p:spPr>
        <p:txBody>
          <a:bodyPr lIns="0"/>
          <a:lstStyle>
            <a:lvl1pPr algn="r">
              <a:defRPr sz="800" b="1" i="0" cap="all" baseline="0">
                <a:solidFill>
                  <a:srgbClr val="31429B"/>
                </a:solidFill>
                <a:latin typeface="Arial" panose="020B0604020202020204" pitchFamily="34" charset="0"/>
              </a:defRPr>
            </a:lvl1pPr>
          </a:lstStyle>
          <a:p>
            <a:r>
              <a:rPr lang="en-US"/>
              <a:t>Leveraging climate finance to achieve the agenda 2030: a focus on SDG13. </a:t>
            </a:r>
            <a:endParaRPr lang="fr-FR" dirty="0"/>
          </a:p>
        </p:txBody>
      </p:sp>
      <p:sp>
        <p:nvSpPr>
          <p:cNvPr id="25" name="Espace réservé du numéro de diapositive 5">
            <a:extLst>
              <a:ext uri="{FF2B5EF4-FFF2-40B4-BE49-F238E27FC236}">
                <a16:creationId xmlns:a16="http://schemas.microsoft.com/office/drawing/2014/main" id="{CD39C9E0-D417-82E6-DFD5-F0884D895284}"/>
              </a:ext>
            </a:extLst>
          </p:cNvPr>
          <p:cNvSpPr>
            <a:spLocks noGrp="1"/>
          </p:cNvSpPr>
          <p:nvPr>
            <p:ph type="sldNum" sz="quarter" idx="12"/>
          </p:nvPr>
        </p:nvSpPr>
        <p:spPr>
          <a:xfrm>
            <a:off x="5895624" y="6216992"/>
            <a:ext cx="400752" cy="365125"/>
          </a:xfrm>
        </p:spPr>
        <p:txBody>
          <a:bodyPr lIns="0"/>
          <a:lstStyle>
            <a:lvl1pPr algn="ctr">
              <a:defRPr sz="800" b="0" i="0" u="sng" baseline="0">
                <a:solidFill>
                  <a:srgbClr val="31429B"/>
                </a:solidFill>
                <a:latin typeface="Arial" panose="020B0604020202020204" pitchFamily="34" charset="0"/>
              </a:defRPr>
            </a:lvl1pPr>
          </a:lstStyle>
          <a:p>
            <a:fld id="{0DFF3279-5B66-F94E-B69C-CCB6B1DE2EC0}" type="slidenum">
              <a:rPr lang="fr-FR" smtClean="0"/>
              <a:pPr/>
              <a:t>‹N›</a:t>
            </a:fld>
            <a:endParaRPr lang="fr-FR" dirty="0"/>
          </a:p>
        </p:txBody>
      </p:sp>
      <p:cxnSp>
        <p:nvCxnSpPr>
          <p:cNvPr id="28" name="Connecteur droit 27">
            <a:extLst>
              <a:ext uri="{FF2B5EF4-FFF2-40B4-BE49-F238E27FC236}">
                <a16:creationId xmlns:a16="http://schemas.microsoft.com/office/drawing/2014/main" id="{7907F9C3-99D9-44BB-6C62-FE5717063BD5}"/>
              </a:ext>
            </a:extLst>
          </p:cNvPr>
          <p:cNvCxnSpPr>
            <a:cxnSpLocks/>
          </p:cNvCxnSpPr>
          <p:nvPr userDrawn="1"/>
        </p:nvCxnSpPr>
        <p:spPr>
          <a:xfrm>
            <a:off x="10340786" y="6130899"/>
            <a:ext cx="0" cy="486149"/>
          </a:xfrm>
          <a:prstGeom prst="line">
            <a:avLst/>
          </a:prstGeom>
          <a:ln w="12700">
            <a:solidFill>
              <a:srgbClr val="31429B"/>
            </a:solidFill>
          </a:ln>
        </p:spPr>
        <p:style>
          <a:lnRef idx="1">
            <a:schemeClr val="accent1"/>
          </a:lnRef>
          <a:fillRef idx="0">
            <a:schemeClr val="accent1"/>
          </a:fillRef>
          <a:effectRef idx="0">
            <a:schemeClr val="accent1"/>
          </a:effectRef>
          <a:fontRef idx="minor">
            <a:schemeClr val="tx1"/>
          </a:fontRef>
        </p:style>
      </p:cxnSp>
      <p:sp>
        <p:nvSpPr>
          <p:cNvPr id="7" name="Espace réservé du contenu 4">
            <a:extLst>
              <a:ext uri="{FF2B5EF4-FFF2-40B4-BE49-F238E27FC236}">
                <a16:creationId xmlns:a16="http://schemas.microsoft.com/office/drawing/2014/main" id="{43C11EAB-B4CF-E24A-7790-0E6E60FE0340}"/>
              </a:ext>
            </a:extLst>
          </p:cNvPr>
          <p:cNvSpPr>
            <a:spLocks noGrp="1"/>
          </p:cNvSpPr>
          <p:nvPr>
            <p:ph sz="quarter" idx="14" hasCustomPrompt="1"/>
          </p:nvPr>
        </p:nvSpPr>
        <p:spPr>
          <a:xfrm>
            <a:off x="1274319" y="435584"/>
            <a:ext cx="9242610" cy="365125"/>
          </a:xfrm>
        </p:spPr>
        <p:txBody>
          <a:bodyPr>
            <a:normAutofit/>
          </a:bodyPr>
          <a:lstStyle>
            <a:lvl1pPr marL="0" indent="0">
              <a:buNone/>
              <a:defRPr sz="2400" b="1" i="0" cap="all" baseline="0">
                <a:solidFill>
                  <a:srgbClr val="31429B"/>
                </a:solidFill>
                <a:latin typeface="Arial" panose="020B0604020202020204" pitchFamily="34" charset="0"/>
              </a:defRPr>
            </a:lvl1pPr>
            <a:lvl2pPr>
              <a:defRPr lang="fr-FR" sz="1600" b="1" i="0" kern="1200" cap="all" baseline="0" dirty="0" smtClean="0">
                <a:solidFill>
                  <a:srgbClr val="009FDF"/>
                </a:solidFill>
                <a:latin typeface="Arial" panose="020B0604020202020204" pitchFamily="34" charset="0"/>
                <a:ea typeface="+mn-ea"/>
                <a:cs typeface="+mn-cs"/>
              </a:defRPr>
            </a:lvl2pPr>
            <a:lvl3pPr>
              <a:defRPr lang="fr-FR" sz="1200" b="1" i="0" kern="1200" cap="all" baseline="0" dirty="0" smtClean="0">
                <a:solidFill>
                  <a:srgbClr val="1F2E5B"/>
                </a:solidFill>
                <a:latin typeface="Arial" panose="020B0604020202020204" pitchFamily="34" charset="0"/>
                <a:ea typeface="+mn-ea"/>
                <a:cs typeface="+mn-cs"/>
              </a:defRPr>
            </a:lvl3pPr>
            <a:lvl4pPr marL="57150" indent="-285750">
              <a:defRPr lang="fr-FR" sz="1200" kern="1200" baseline="0" dirty="0" smtClean="0">
                <a:solidFill>
                  <a:srgbClr val="1F2E5B"/>
                </a:solidFill>
                <a:latin typeface="Arial" panose="020B0604020202020204" pitchFamily="34" charset="0"/>
                <a:ea typeface="+mn-ea"/>
                <a:cs typeface="+mn-cs"/>
              </a:defRPr>
            </a:lvl4pPr>
            <a:lvl5pPr>
              <a:defRPr lang="fr-FR" sz="1200" b="1" i="0" kern="1200" baseline="0" dirty="0" smtClean="0">
                <a:solidFill>
                  <a:srgbClr val="1F2E5B"/>
                </a:solidFill>
                <a:latin typeface="Arial" panose="020B0604020202020204" pitchFamily="34" charset="0"/>
                <a:ea typeface="+mn-ea"/>
                <a:cs typeface="+mn-cs"/>
              </a:defRPr>
            </a:lvl5pPr>
          </a:lstStyle>
          <a:p>
            <a:pPr lvl="0"/>
            <a:r>
              <a:rPr lang="fr-FR" dirty="0"/>
              <a:t>EN quatre CHIFFRES</a:t>
            </a:r>
          </a:p>
        </p:txBody>
      </p:sp>
      <p:pic>
        <p:nvPicPr>
          <p:cNvPr id="2" name="Image 1">
            <a:extLst>
              <a:ext uri="{FF2B5EF4-FFF2-40B4-BE49-F238E27FC236}">
                <a16:creationId xmlns:a16="http://schemas.microsoft.com/office/drawing/2014/main" id="{E94E640C-3C87-767A-AB6F-B9D33A134401}"/>
              </a:ext>
            </a:extLst>
          </p:cNvPr>
          <p:cNvPicPr>
            <a:picLocks noChangeAspect="1"/>
          </p:cNvPicPr>
          <p:nvPr userDrawn="1"/>
        </p:nvPicPr>
        <p:blipFill>
          <a:blip r:embed="rId2"/>
          <a:stretch>
            <a:fillRect/>
          </a:stretch>
        </p:blipFill>
        <p:spPr>
          <a:xfrm>
            <a:off x="-151446" y="0"/>
            <a:ext cx="1193800" cy="1371600"/>
          </a:xfrm>
          <a:prstGeom prst="rect">
            <a:avLst/>
          </a:prstGeom>
        </p:spPr>
      </p:pic>
      <p:sp>
        <p:nvSpPr>
          <p:cNvPr id="8" name="Ellipse 7">
            <a:extLst>
              <a:ext uri="{FF2B5EF4-FFF2-40B4-BE49-F238E27FC236}">
                <a16:creationId xmlns:a16="http://schemas.microsoft.com/office/drawing/2014/main" id="{7C23038A-E9AA-84DB-04CD-7CE89201EC5E}"/>
              </a:ext>
            </a:extLst>
          </p:cNvPr>
          <p:cNvSpPr/>
          <p:nvPr userDrawn="1"/>
        </p:nvSpPr>
        <p:spPr>
          <a:xfrm>
            <a:off x="587747" y="3089280"/>
            <a:ext cx="2947691" cy="2947691"/>
          </a:xfrm>
          <a:prstGeom prst="ellipse">
            <a:avLst/>
          </a:prstGeom>
          <a:noFill/>
          <a:ln w="19050">
            <a:solidFill>
              <a:srgbClr val="004A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9" name="Espace réservé du texte 21">
            <a:extLst>
              <a:ext uri="{FF2B5EF4-FFF2-40B4-BE49-F238E27FC236}">
                <a16:creationId xmlns:a16="http://schemas.microsoft.com/office/drawing/2014/main" id="{8BF4DB1D-CA4A-C3B9-1417-5FBA37BF4FC2}"/>
              </a:ext>
            </a:extLst>
          </p:cNvPr>
          <p:cNvSpPr>
            <a:spLocks noGrp="1"/>
          </p:cNvSpPr>
          <p:nvPr>
            <p:ph type="body" sz="quarter" idx="17" hasCustomPrompt="1"/>
          </p:nvPr>
        </p:nvSpPr>
        <p:spPr>
          <a:xfrm>
            <a:off x="737021" y="3932110"/>
            <a:ext cx="2650867" cy="828623"/>
          </a:xfrm>
        </p:spPr>
        <p:txBody>
          <a:bodyPr>
            <a:noAutofit/>
          </a:bodyPr>
          <a:lstStyle>
            <a:lvl1pPr marL="0" algn="ctr">
              <a:buNone/>
              <a:defRPr sz="5800" b="1" i="0" cap="all" baseline="0">
                <a:solidFill>
                  <a:srgbClr val="31429B"/>
                </a:solidFill>
                <a:latin typeface="Arial" panose="020B0604020202020204" pitchFamily="34" charset="0"/>
              </a:defRPr>
            </a:lvl1pPr>
          </a:lstStyle>
          <a:p>
            <a:pPr lvl="0"/>
            <a:r>
              <a:rPr lang="fr-FR" dirty="0"/>
              <a:t>35 495</a:t>
            </a:r>
          </a:p>
        </p:txBody>
      </p:sp>
      <p:sp>
        <p:nvSpPr>
          <p:cNvPr id="11" name="Espace réservé du texte 25">
            <a:extLst>
              <a:ext uri="{FF2B5EF4-FFF2-40B4-BE49-F238E27FC236}">
                <a16:creationId xmlns:a16="http://schemas.microsoft.com/office/drawing/2014/main" id="{1ADF8718-6202-C0B6-CE47-03D47B7F5DBC}"/>
              </a:ext>
            </a:extLst>
          </p:cNvPr>
          <p:cNvSpPr>
            <a:spLocks noGrp="1"/>
          </p:cNvSpPr>
          <p:nvPr>
            <p:ph type="body" sz="quarter" idx="23" hasCustomPrompt="1"/>
          </p:nvPr>
        </p:nvSpPr>
        <p:spPr>
          <a:xfrm>
            <a:off x="847049" y="4761603"/>
            <a:ext cx="2392553" cy="850246"/>
          </a:xfrm>
        </p:spPr>
        <p:txBody>
          <a:bodyPr>
            <a:normAutofit/>
          </a:bodyPr>
          <a:lstStyle>
            <a:lvl1pPr marL="0" indent="0" algn="ctr">
              <a:buNone/>
              <a:defRPr sz="1400" cap="none" baseline="0">
                <a:solidFill>
                  <a:srgbClr val="31429B"/>
                </a:solidFill>
                <a:latin typeface="Arial" panose="020B0604020202020204" pitchFamily="34" charset="0"/>
              </a:defRPr>
            </a:lvl1pPr>
          </a:lstStyle>
          <a:p>
            <a:pPr lvl="0"/>
            <a:r>
              <a:rPr lang="fr-FR" dirty="0"/>
              <a:t>Texte à modifier</a:t>
            </a:r>
          </a:p>
        </p:txBody>
      </p:sp>
      <p:sp>
        <p:nvSpPr>
          <p:cNvPr id="4" name="Ellipse 3">
            <a:extLst>
              <a:ext uri="{FF2B5EF4-FFF2-40B4-BE49-F238E27FC236}">
                <a16:creationId xmlns:a16="http://schemas.microsoft.com/office/drawing/2014/main" id="{46F8FFFC-050E-8730-F16C-5FEC00B44199}"/>
              </a:ext>
            </a:extLst>
          </p:cNvPr>
          <p:cNvSpPr/>
          <p:nvPr userDrawn="1"/>
        </p:nvSpPr>
        <p:spPr>
          <a:xfrm>
            <a:off x="3246281" y="955680"/>
            <a:ext cx="2947691" cy="2947691"/>
          </a:xfrm>
          <a:prstGeom prst="ellipse">
            <a:avLst/>
          </a:prstGeom>
          <a:noFill/>
          <a:ln w="19050">
            <a:solidFill>
              <a:srgbClr val="004A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Espace réservé du texte 21">
            <a:extLst>
              <a:ext uri="{FF2B5EF4-FFF2-40B4-BE49-F238E27FC236}">
                <a16:creationId xmlns:a16="http://schemas.microsoft.com/office/drawing/2014/main" id="{6F5FD5F5-BB5C-0142-62E3-E60409FF8D18}"/>
              </a:ext>
            </a:extLst>
          </p:cNvPr>
          <p:cNvSpPr>
            <a:spLocks noGrp="1"/>
          </p:cNvSpPr>
          <p:nvPr>
            <p:ph type="body" sz="quarter" idx="29" hasCustomPrompt="1"/>
          </p:nvPr>
        </p:nvSpPr>
        <p:spPr>
          <a:xfrm>
            <a:off x="3395555" y="1798510"/>
            <a:ext cx="2650867" cy="828623"/>
          </a:xfrm>
        </p:spPr>
        <p:txBody>
          <a:bodyPr>
            <a:noAutofit/>
          </a:bodyPr>
          <a:lstStyle>
            <a:lvl1pPr marL="0" algn="ctr">
              <a:buNone/>
              <a:defRPr sz="5800" b="1" i="0" cap="all" baseline="0">
                <a:solidFill>
                  <a:srgbClr val="31429B"/>
                </a:solidFill>
                <a:latin typeface="Arial" panose="020B0604020202020204" pitchFamily="34" charset="0"/>
              </a:defRPr>
            </a:lvl1pPr>
          </a:lstStyle>
          <a:p>
            <a:pPr lvl="0"/>
            <a:r>
              <a:rPr lang="fr-FR" dirty="0"/>
              <a:t>35 495</a:t>
            </a:r>
          </a:p>
        </p:txBody>
      </p:sp>
      <p:sp>
        <p:nvSpPr>
          <p:cNvPr id="18" name="Espace réservé du texte 25">
            <a:extLst>
              <a:ext uri="{FF2B5EF4-FFF2-40B4-BE49-F238E27FC236}">
                <a16:creationId xmlns:a16="http://schemas.microsoft.com/office/drawing/2014/main" id="{0FE6E3F9-F296-4C60-7786-75F6CB2CD40C}"/>
              </a:ext>
            </a:extLst>
          </p:cNvPr>
          <p:cNvSpPr>
            <a:spLocks noGrp="1"/>
          </p:cNvSpPr>
          <p:nvPr>
            <p:ph type="body" sz="quarter" idx="30" hasCustomPrompt="1"/>
          </p:nvPr>
        </p:nvSpPr>
        <p:spPr>
          <a:xfrm>
            <a:off x="3505583" y="2628003"/>
            <a:ext cx="2392553" cy="850246"/>
          </a:xfrm>
        </p:spPr>
        <p:txBody>
          <a:bodyPr>
            <a:normAutofit/>
          </a:bodyPr>
          <a:lstStyle>
            <a:lvl1pPr marL="0" indent="0" algn="ctr">
              <a:buNone/>
              <a:defRPr sz="1400" cap="none" baseline="0">
                <a:solidFill>
                  <a:srgbClr val="31429B"/>
                </a:solidFill>
                <a:latin typeface="Arial" panose="020B0604020202020204" pitchFamily="34" charset="0"/>
              </a:defRPr>
            </a:lvl1pPr>
          </a:lstStyle>
          <a:p>
            <a:pPr lvl="0"/>
            <a:r>
              <a:rPr lang="fr-FR" dirty="0"/>
              <a:t>Texte à modifier</a:t>
            </a:r>
          </a:p>
        </p:txBody>
      </p:sp>
      <p:sp>
        <p:nvSpPr>
          <p:cNvPr id="20" name="Ellipse 19">
            <a:extLst>
              <a:ext uri="{FF2B5EF4-FFF2-40B4-BE49-F238E27FC236}">
                <a16:creationId xmlns:a16="http://schemas.microsoft.com/office/drawing/2014/main" id="{15162285-8D5B-3BC8-9703-6FB0FB7C2BC6}"/>
              </a:ext>
            </a:extLst>
          </p:cNvPr>
          <p:cNvSpPr/>
          <p:nvPr userDrawn="1"/>
        </p:nvSpPr>
        <p:spPr>
          <a:xfrm>
            <a:off x="5837081" y="3106214"/>
            <a:ext cx="2947691" cy="2947691"/>
          </a:xfrm>
          <a:prstGeom prst="ellipse">
            <a:avLst/>
          </a:prstGeom>
          <a:noFill/>
          <a:ln w="19050">
            <a:solidFill>
              <a:srgbClr val="004A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2" name="Espace réservé du texte 21">
            <a:extLst>
              <a:ext uri="{FF2B5EF4-FFF2-40B4-BE49-F238E27FC236}">
                <a16:creationId xmlns:a16="http://schemas.microsoft.com/office/drawing/2014/main" id="{FA992276-9ADC-897A-D7D2-E5C6E3C49F2B}"/>
              </a:ext>
            </a:extLst>
          </p:cNvPr>
          <p:cNvSpPr>
            <a:spLocks noGrp="1"/>
          </p:cNvSpPr>
          <p:nvPr>
            <p:ph type="body" sz="quarter" idx="31" hasCustomPrompt="1"/>
          </p:nvPr>
        </p:nvSpPr>
        <p:spPr>
          <a:xfrm>
            <a:off x="5986355" y="3949044"/>
            <a:ext cx="2650867" cy="828623"/>
          </a:xfrm>
        </p:spPr>
        <p:txBody>
          <a:bodyPr>
            <a:noAutofit/>
          </a:bodyPr>
          <a:lstStyle>
            <a:lvl1pPr marL="0" algn="ctr">
              <a:buNone/>
              <a:defRPr sz="5800" b="1" i="0" cap="all" baseline="0">
                <a:solidFill>
                  <a:srgbClr val="31429B"/>
                </a:solidFill>
                <a:latin typeface="Arial" panose="020B0604020202020204" pitchFamily="34" charset="0"/>
              </a:defRPr>
            </a:lvl1pPr>
          </a:lstStyle>
          <a:p>
            <a:pPr lvl="0"/>
            <a:r>
              <a:rPr lang="fr-FR" dirty="0"/>
              <a:t>35 495</a:t>
            </a:r>
          </a:p>
        </p:txBody>
      </p:sp>
      <p:sp>
        <p:nvSpPr>
          <p:cNvPr id="23" name="Espace réservé du texte 25">
            <a:extLst>
              <a:ext uri="{FF2B5EF4-FFF2-40B4-BE49-F238E27FC236}">
                <a16:creationId xmlns:a16="http://schemas.microsoft.com/office/drawing/2014/main" id="{5E2E8772-ED87-DE21-6DD4-F144CC938395}"/>
              </a:ext>
            </a:extLst>
          </p:cNvPr>
          <p:cNvSpPr>
            <a:spLocks noGrp="1"/>
          </p:cNvSpPr>
          <p:nvPr>
            <p:ph type="body" sz="quarter" idx="32" hasCustomPrompt="1"/>
          </p:nvPr>
        </p:nvSpPr>
        <p:spPr>
          <a:xfrm>
            <a:off x="6096383" y="4778537"/>
            <a:ext cx="2392553" cy="850246"/>
          </a:xfrm>
        </p:spPr>
        <p:txBody>
          <a:bodyPr>
            <a:normAutofit/>
          </a:bodyPr>
          <a:lstStyle>
            <a:lvl1pPr marL="0" indent="0" algn="ctr">
              <a:buNone/>
              <a:defRPr sz="1400" cap="none" baseline="0">
                <a:solidFill>
                  <a:srgbClr val="31429B"/>
                </a:solidFill>
                <a:latin typeface="Arial" panose="020B0604020202020204" pitchFamily="34" charset="0"/>
              </a:defRPr>
            </a:lvl1pPr>
          </a:lstStyle>
          <a:p>
            <a:pPr lvl="0"/>
            <a:r>
              <a:rPr lang="fr-FR" dirty="0"/>
              <a:t>Texte à modifier</a:t>
            </a:r>
          </a:p>
        </p:txBody>
      </p:sp>
      <p:sp>
        <p:nvSpPr>
          <p:cNvPr id="26" name="Ellipse 25">
            <a:extLst>
              <a:ext uri="{FF2B5EF4-FFF2-40B4-BE49-F238E27FC236}">
                <a16:creationId xmlns:a16="http://schemas.microsoft.com/office/drawing/2014/main" id="{CB130F6A-EEDA-3EF6-948D-33E59CFA40F9}"/>
              </a:ext>
            </a:extLst>
          </p:cNvPr>
          <p:cNvSpPr/>
          <p:nvPr userDrawn="1"/>
        </p:nvSpPr>
        <p:spPr>
          <a:xfrm>
            <a:off x="8563347" y="972614"/>
            <a:ext cx="2947691" cy="2947691"/>
          </a:xfrm>
          <a:prstGeom prst="ellipse">
            <a:avLst/>
          </a:prstGeom>
          <a:noFill/>
          <a:ln w="19050">
            <a:solidFill>
              <a:srgbClr val="004A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7" name="Espace réservé du texte 21">
            <a:extLst>
              <a:ext uri="{FF2B5EF4-FFF2-40B4-BE49-F238E27FC236}">
                <a16:creationId xmlns:a16="http://schemas.microsoft.com/office/drawing/2014/main" id="{8C2BBA56-267F-46CF-BD97-3283089518AD}"/>
              </a:ext>
            </a:extLst>
          </p:cNvPr>
          <p:cNvSpPr>
            <a:spLocks noGrp="1"/>
          </p:cNvSpPr>
          <p:nvPr>
            <p:ph type="body" sz="quarter" idx="33" hasCustomPrompt="1"/>
          </p:nvPr>
        </p:nvSpPr>
        <p:spPr>
          <a:xfrm>
            <a:off x="8712621" y="1815444"/>
            <a:ext cx="2650867" cy="828623"/>
          </a:xfrm>
        </p:spPr>
        <p:txBody>
          <a:bodyPr>
            <a:noAutofit/>
          </a:bodyPr>
          <a:lstStyle>
            <a:lvl1pPr marL="0" algn="ctr">
              <a:buNone/>
              <a:defRPr sz="5800" b="1" i="0" cap="all" baseline="0">
                <a:solidFill>
                  <a:srgbClr val="31429B"/>
                </a:solidFill>
                <a:latin typeface="Arial" panose="020B0604020202020204" pitchFamily="34" charset="0"/>
              </a:defRPr>
            </a:lvl1pPr>
          </a:lstStyle>
          <a:p>
            <a:pPr lvl="0"/>
            <a:r>
              <a:rPr lang="fr-FR" dirty="0"/>
              <a:t>35 495</a:t>
            </a:r>
          </a:p>
        </p:txBody>
      </p:sp>
      <p:sp>
        <p:nvSpPr>
          <p:cNvPr id="29" name="Espace réservé du texte 25">
            <a:extLst>
              <a:ext uri="{FF2B5EF4-FFF2-40B4-BE49-F238E27FC236}">
                <a16:creationId xmlns:a16="http://schemas.microsoft.com/office/drawing/2014/main" id="{FFCE5CB5-DF71-6FEC-98B6-41B957147D15}"/>
              </a:ext>
            </a:extLst>
          </p:cNvPr>
          <p:cNvSpPr>
            <a:spLocks noGrp="1"/>
          </p:cNvSpPr>
          <p:nvPr>
            <p:ph type="body" sz="quarter" idx="34" hasCustomPrompt="1"/>
          </p:nvPr>
        </p:nvSpPr>
        <p:spPr>
          <a:xfrm>
            <a:off x="8822649" y="2644937"/>
            <a:ext cx="2392553" cy="850246"/>
          </a:xfrm>
        </p:spPr>
        <p:txBody>
          <a:bodyPr>
            <a:normAutofit/>
          </a:bodyPr>
          <a:lstStyle>
            <a:lvl1pPr marL="0" indent="0" algn="ctr">
              <a:buNone/>
              <a:defRPr sz="1400" cap="none" baseline="0">
                <a:solidFill>
                  <a:srgbClr val="31429B"/>
                </a:solidFill>
                <a:latin typeface="Arial" panose="020B0604020202020204" pitchFamily="34" charset="0"/>
              </a:defRPr>
            </a:lvl1pPr>
          </a:lstStyle>
          <a:p>
            <a:pPr lvl="0"/>
            <a:r>
              <a:rPr lang="fr-FR" dirty="0"/>
              <a:t>Texte à modifier</a:t>
            </a:r>
          </a:p>
        </p:txBody>
      </p:sp>
      <p:pic>
        <p:nvPicPr>
          <p:cNvPr id="21" name="Picture 2" descr="https://intranet-dgso/SiteImages/Cabinet/Formation/Page%20Manager/Logo-BDF-DGSO-E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516607" y="6185485"/>
            <a:ext cx="1471920" cy="376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25035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3CHIFFRES CLES_BIS">
    <p:spTree>
      <p:nvGrpSpPr>
        <p:cNvPr id="1" name=""/>
        <p:cNvGrpSpPr/>
        <p:nvPr/>
      </p:nvGrpSpPr>
      <p:grpSpPr>
        <a:xfrm>
          <a:off x="0" y="0"/>
          <a:ext cx="0" cy="0"/>
          <a:chOff x="0" y="0"/>
          <a:chExt cx="0" cy="0"/>
        </a:xfrm>
      </p:grpSpPr>
      <p:sp>
        <p:nvSpPr>
          <p:cNvPr id="24" name="Espace réservé du pied de page 4">
            <a:extLst>
              <a:ext uri="{FF2B5EF4-FFF2-40B4-BE49-F238E27FC236}">
                <a16:creationId xmlns:a16="http://schemas.microsoft.com/office/drawing/2014/main" id="{EFE1E510-AC38-E227-DBB7-44D9FA03EB38}"/>
              </a:ext>
            </a:extLst>
          </p:cNvPr>
          <p:cNvSpPr>
            <a:spLocks noGrp="1"/>
          </p:cNvSpPr>
          <p:nvPr>
            <p:ph type="ftr" sz="quarter" idx="11"/>
          </p:nvPr>
        </p:nvSpPr>
        <p:spPr>
          <a:xfrm>
            <a:off x="6306189" y="6211581"/>
            <a:ext cx="3967362" cy="365126"/>
          </a:xfrm>
        </p:spPr>
        <p:txBody>
          <a:bodyPr lIns="0"/>
          <a:lstStyle>
            <a:lvl1pPr algn="r">
              <a:defRPr sz="800" b="1" i="0" cap="all" baseline="0">
                <a:solidFill>
                  <a:srgbClr val="31429B"/>
                </a:solidFill>
                <a:latin typeface="Arial" panose="020B0604020202020204" pitchFamily="34" charset="0"/>
              </a:defRPr>
            </a:lvl1pPr>
          </a:lstStyle>
          <a:p>
            <a:r>
              <a:rPr lang="en-US"/>
              <a:t>Leveraging climate finance to achieve the agenda 2030: a focus on SDG13. </a:t>
            </a:r>
            <a:endParaRPr lang="fr-FR" dirty="0"/>
          </a:p>
        </p:txBody>
      </p:sp>
      <p:sp>
        <p:nvSpPr>
          <p:cNvPr id="25" name="Espace réservé du numéro de diapositive 5">
            <a:extLst>
              <a:ext uri="{FF2B5EF4-FFF2-40B4-BE49-F238E27FC236}">
                <a16:creationId xmlns:a16="http://schemas.microsoft.com/office/drawing/2014/main" id="{CD39C9E0-D417-82E6-DFD5-F0884D895284}"/>
              </a:ext>
            </a:extLst>
          </p:cNvPr>
          <p:cNvSpPr>
            <a:spLocks noGrp="1"/>
          </p:cNvSpPr>
          <p:nvPr>
            <p:ph type="sldNum" sz="quarter" idx="12"/>
          </p:nvPr>
        </p:nvSpPr>
        <p:spPr>
          <a:xfrm>
            <a:off x="5895624" y="6216992"/>
            <a:ext cx="400752" cy="365125"/>
          </a:xfrm>
        </p:spPr>
        <p:txBody>
          <a:bodyPr lIns="0"/>
          <a:lstStyle>
            <a:lvl1pPr algn="ctr">
              <a:defRPr sz="800" b="0" i="0" u="sng" baseline="0">
                <a:solidFill>
                  <a:srgbClr val="31429B"/>
                </a:solidFill>
                <a:latin typeface="Arial" panose="020B0604020202020204" pitchFamily="34" charset="0"/>
              </a:defRPr>
            </a:lvl1pPr>
          </a:lstStyle>
          <a:p>
            <a:fld id="{0DFF3279-5B66-F94E-B69C-CCB6B1DE2EC0}" type="slidenum">
              <a:rPr lang="fr-FR" smtClean="0"/>
              <a:pPr/>
              <a:t>‹N›</a:t>
            </a:fld>
            <a:endParaRPr lang="fr-FR" dirty="0"/>
          </a:p>
        </p:txBody>
      </p:sp>
      <p:cxnSp>
        <p:nvCxnSpPr>
          <p:cNvPr id="28" name="Connecteur droit 27">
            <a:extLst>
              <a:ext uri="{FF2B5EF4-FFF2-40B4-BE49-F238E27FC236}">
                <a16:creationId xmlns:a16="http://schemas.microsoft.com/office/drawing/2014/main" id="{7907F9C3-99D9-44BB-6C62-FE5717063BD5}"/>
              </a:ext>
            </a:extLst>
          </p:cNvPr>
          <p:cNvCxnSpPr>
            <a:cxnSpLocks/>
          </p:cNvCxnSpPr>
          <p:nvPr userDrawn="1"/>
        </p:nvCxnSpPr>
        <p:spPr>
          <a:xfrm>
            <a:off x="10340786" y="6130899"/>
            <a:ext cx="0" cy="486149"/>
          </a:xfrm>
          <a:prstGeom prst="line">
            <a:avLst/>
          </a:prstGeom>
          <a:ln w="12700">
            <a:solidFill>
              <a:srgbClr val="31429B"/>
            </a:solidFill>
          </a:ln>
        </p:spPr>
        <p:style>
          <a:lnRef idx="1">
            <a:schemeClr val="accent1"/>
          </a:lnRef>
          <a:fillRef idx="0">
            <a:schemeClr val="accent1"/>
          </a:fillRef>
          <a:effectRef idx="0">
            <a:schemeClr val="accent1"/>
          </a:effectRef>
          <a:fontRef idx="minor">
            <a:schemeClr val="tx1"/>
          </a:fontRef>
        </p:style>
      </p:cxnSp>
      <p:sp>
        <p:nvSpPr>
          <p:cNvPr id="7" name="Espace réservé du contenu 4">
            <a:extLst>
              <a:ext uri="{FF2B5EF4-FFF2-40B4-BE49-F238E27FC236}">
                <a16:creationId xmlns:a16="http://schemas.microsoft.com/office/drawing/2014/main" id="{43C11EAB-B4CF-E24A-7790-0E6E60FE0340}"/>
              </a:ext>
            </a:extLst>
          </p:cNvPr>
          <p:cNvSpPr>
            <a:spLocks noGrp="1"/>
          </p:cNvSpPr>
          <p:nvPr>
            <p:ph sz="quarter" idx="14" hasCustomPrompt="1"/>
          </p:nvPr>
        </p:nvSpPr>
        <p:spPr>
          <a:xfrm>
            <a:off x="1274319" y="435584"/>
            <a:ext cx="9242610" cy="365125"/>
          </a:xfrm>
        </p:spPr>
        <p:txBody>
          <a:bodyPr>
            <a:normAutofit/>
          </a:bodyPr>
          <a:lstStyle>
            <a:lvl1pPr marL="0" indent="0">
              <a:buNone/>
              <a:defRPr sz="2400" b="1" i="0" cap="all" baseline="0">
                <a:solidFill>
                  <a:srgbClr val="31429B"/>
                </a:solidFill>
                <a:latin typeface="Arial" panose="020B0604020202020204" pitchFamily="34" charset="0"/>
              </a:defRPr>
            </a:lvl1pPr>
            <a:lvl2pPr>
              <a:defRPr lang="fr-FR" sz="1600" b="1" i="0" kern="1200" cap="all" baseline="0" dirty="0" smtClean="0">
                <a:solidFill>
                  <a:srgbClr val="009FDF"/>
                </a:solidFill>
                <a:latin typeface="Arial" panose="020B0604020202020204" pitchFamily="34" charset="0"/>
                <a:ea typeface="+mn-ea"/>
                <a:cs typeface="+mn-cs"/>
              </a:defRPr>
            </a:lvl2pPr>
            <a:lvl3pPr>
              <a:defRPr lang="fr-FR" sz="1200" b="1" i="0" kern="1200" cap="all" baseline="0" dirty="0" smtClean="0">
                <a:solidFill>
                  <a:srgbClr val="1F2E5B"/>
                </a:solidFill>
                <a:latin typeface="Arial" panose="020B0604020202020204" pitchFamily="34" charset="0"/>
                <a:ea typeface="+mn-ea"/>
                <a:cs typeface="+mn-cs"/>
              </a:defRPr>
            </a:lvl3pPr>
            <a:lvl4pPr marL="57150" indent="-285750">
              <a:defRPr lang="fr-FR" sz="1200" kern="1200" baseline="0" dirty="0" smtClean="0">
                <a:solidFill>
                  <a:srgbClr val="1F2E5B"/>
                </a:solidFill>
                <a:latin typeface="Arial" panose="020B0604020202020204" pitchFamily="34" charset="0"/>
                <a:ea typeface="+mn-ea"/>
                <a:cs typeface="+mn-cs"/>
              </a:defRPr>
            </a:lvl4pPr>
            <a:lvl5pPr>
              <a:defRPr lang="fr-FR" sz="1200" b="1" i="0" kern="1200" baseline="0" dirty="0" smtClean="0">
                <a:solidFill>
                  <a:srgbClr val="1F2E5B"/>
                </a:solidFill>
                <a:latin typeface="Arial" panose="020B0604020202020204" pitchFamily="34" charset="0"/>
                <a:ea typeface="+mn-ea"/>
                <a:cs typeface="+mn-cs"/>
              </a:defRPr>
            </a:lvl5pPr>
          </a:lstStyle>
          <a:p>
            <a:pPr lvl="0"/>
            <a:r>
              <a:rPr lang="fr-FR" dirty="0"/>
              <a:t>EN TROIS CHIFFRES</a:t>
            </a:r>
          </a:p>
        </p:txBody>
      </p:sp>
      <p:sp>
        <p:nvSpPr>
          <p:cNvPr id="3" name="Ellipse 2">
            <a:extLst>
              <a:ext uri="{FF2B5EF4-FFF2-40B4-BE49-F238E27FC236}">
                <a16:creationId xmlns:a16="http://schemas.microsoft.com/office/drawing/2014/main" id="{63F009C4-0B2B-80BE-D5E9-38443B15A057}"/>
              </a:ext>
            </a:extLst>
          </p:cNvPr>
          <p:cNvSpPr/>
          <p:nvPr userDrawn="1"/>
        </p:nvSpPr>
        <p:spPr>
          <a:xfrm>
            <a:off x="697353" y="1625600"/>
            <a:ext cx="3472312" cy="3472312"/>
          </a:xfrm>
          <a:prstGeom prst="ellipse">
            <a:avLst/>
          </a:prstGeom>
          <a:solidFill>
            <a:srgbClr val="004AE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 name="Espace réservé du texte 21">
            <a:extLst>
              <a:ext uri="{FF2B5EF4-FFF2-40B4-BE49-F238E27FC236}">
                <a16:creationId xmlns:a16="http://schemas.microsoft.com/office/drawing/2014/main" id="{12017D13-0C89-3243-E1FD-AEAC17A4BA8E}"/>
              </a:ext>
            </a:extLst>
          </p:cNvPr>
          <p:cNvSpPr>
            <a:spLocks noGrp="1"/>
          </p:cNvSpPr>
          <p:nvPr>
            <p:ph type="body" sz="quarter" idx="24" hasCustomPrompt="1"/>
          </p:nvPr>
        </p:nvSpPr>
        <p:spPr>
          <a:xfrm>
            <a:off x="495486" y="2549892"/>
            <a:ext cx="3887079" cy="1477831"/>
          </a:xfrm>
        </p:spPr>
        <p:txBody>
          <a:bodyPr>
            <a:noAutofit/>
          </a:bodyPr>
          <a:lstStyle>
            <a:lvl1pPr marL="0" algn="ctr">
              <a:buNone/>
              <a:defRPr sz="10000" b="0" i="0" cap="all" baseline="0">
                <a:solidFill>
                  <a:schemeClr val="bg1"/>
                </a:solidFill>
                <a:latin typeface="Arial" panose="020B0604020202020204" pitchFamily="34" charset="0"/>
              </a:defRPr>
            </a:lvl1pPr>
          </a:lstStyle>
          <a:p>
            <a:pPr lvl="0"/>
            <a:r>
              <a:rPr lang="fr-FR" dirty="0"/>
              <a:t>24%</a:t>
            </a:r>
          </a:p>
        </p:txBody>
      </p:sp>
      <p:sp>
        <p:nvSpPr>
          <p:cNvPr id="11" name="Espace réservé du texte 25">
            <a:extLst>
              <a:ext uri="{FF2B5EF4-FFF2-40B4-BE49-F238E27FC236}">
                <a16:creationId xmlns:a16="http://schemas.microsoft.com/office/drawing/2014/main" id="{1ADF8718-6202-C0B6-CE47-03D47B7F5DBC}"/>
              </a:ext>
            </a:extLst>
          </p:cNvPr>
          <p:cNvSpPr>
            <a:spLocks noGrp="1"/>
          </p:cNvSpPr>
          <p:nvPr>
            <p:ph type="body" sz="quarter" idx="23" hasCustomPrompt="1"/>
          </p:nvPr>
        </p:nvSpPr>
        <p:spPr>
          <a:xfrm>
            <a:off x="5326632" y="3880500"/>
            <a:ext cx="2229467" cy="792290"/>
          </a:xfrm>
        </p:spPr>
        <p:txBody>
          <a:bodyPr>
            <a:normAutofit/>
          </a:bodyPr>
          <a:lstStyle>
            <a:lvl1pPr marL="0" indent="0" algn="ctr">
              <a:buNone/>
              <a:defRPr sz="1400" cap="none" baseline="0">
                <a:solidFill>
                  <a:srgbClr val="31429B"/>
                </a:solidFill>
                <a:latin typeface="Arial" panose="020B0604020202020204" pitchFamily="34" charset="0"/>
              </a:defRPr>
            </a:lvl1pPr>
          </a:lstStyle>
          <a:p>
            <a:pPr lvl="0"/>
            <a:r>
              <a:rPr lang="fr-FR" dirty="0"/>
              <a:t>Texte à modifier</a:t>
            </a:r>
          </a:p>
        </p:txBody>
      </p:sp>
      <p:sp>
        <p:nvSpPr>
          <p:cNvPr id="6" name="Ellipse 5">
            <a:extLst>
              <a:ext uri="{FF2B5EF4-FFF2-40B4-BE49-F238E27FC236}">
                <a16:creationId xmlns:a16="http://schemas.microsoft.com/office/drawing/2014/main" id="{D854378F-64F4-0931-84B4-C493ED06751E}"/>
              </a:ext>
            </a:extLst>
          </p:cNvPr>
          <p:cNvSpPr/>
          <p:nvPr userDrawn="1"/>
        </p:nvSpPr>
        <p:spPr>
          <a:xfrm>
            <a:off x="4651268" y="1625600"/>
            <a:ext cx="3472312" cy="3472312"/>
          </a:xfrm>
          <a:prstGeom prst="ellipse">
            <a:avLst/>
          </a:prstGeom>
          <a:solidFill>
            <a:srgbClr val="004AE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space réservé du texte 21">
            <a:extLst>
              <a:ext uri="{FF2B5EF4-FFF2-40B4-BE49-F238E27FC236}">
                <a16:creationId xmlns:a16="http://schemas.microsoft.com/office/drawing/2014/main" id="{B6E7B1DC-88FE-941C-7CF6-BA8EE9C71540}"/>
              </a:ext>
            </a:extLst>
          </p:cNvPr>
          <p:cNvSpPr>
            <a:spLocks noGrp="1"/>
          </p:cNvSpPr>
          <p:nvPr>
            <p:ph type="body" sz="quarter" idx="25" hasCustomPrompt="1"/>
          </p:nvPr>
        </p:nvSpPr>
        <p:spPr>
          <a:xfrm>
            <a:off x="4423666" y="2534114"/>
            <a:ext cx="3887080" cy="1493610"/>
          </a:xfrm>
        </p:spPr>
        <p:txBody>
          <a:bodyPr>
            <a:noAutofit/>
          </a:bodyPr>
          <a:lstStyle>
            <a:lvl1pPr marL="0" indent="0" algn="ctr">
              <a:buNone/>
              <a:defRPr lang="fr-FR" sz="10000" b="0" i="0" kern="1200" cap="all" baseline="0" dirty="0">
                <a:solidFill>
                  <a:schemeClr val="bg1"/>
                </a:solidFill>
                <a:latin typeface="Arial" panose="020B0604020202020204" pitchFamily="34" charset="0"/>
                <a:ea typeface="+mn-ea"/>
                <a:cs typeface="+mn-cs"/>
              </a:defRPr>
            </a:lvl1pPr>
          </a:lstStyle>
          <a:p>
            <a:pPr marL="0" lvl="0" indent="-228600" algn="ctr" defTabSz="914400" rtl="0" eaLnBrk="1" latinLnBrk="0" hangingPunct="1">
              <a:lnSpc>
                <a:spcPct val="90000"/>
              </a:lnSpc>
              <a:spcBef>
                <a:spcPts val="1000"/>
              </a:spcBef>
              <a:buFont typeface="Arial" panose="020B0604020202020204" pitchFamily="34" charset="0"/>
              <a:buNone/>
            </a:pPr>
            <a:r>
              <a:rPr lang="fr-FR" dirty="0"/>
              <a:t>24%</a:t>
            </a:r>
          </a:p>
        </p:txBody>
      </p:sp>
      <p:pic>
        <p:nvPicPr>
          <p:cNvPr id="2" name="Image 1">
            <a:extLst>
              <a:ext uri="{FF2B5EF4-FFF2-40B4-BE49-F238E27FC236}">
                <a16:creationId xmlns:a16="http://schemas.microsoft.com/office/drawing/2014/main" id="{7404A17A-C53E-9DD5-5218-8840719C9607}"/>
              </a:ext>
            </a:extLst>
          </p:cNvPr>
          <p:cNvPicPr>
            <a:picLocks noChangeAspect="1"/>
          </p:cNvPicPr>
          <p:nvPr userDrawn="1"/>
        </p:nvPicPr>
        <p:blipFill>
          <a:blip r:embed="rId2"/>
          <a:stretch>
            <a:fillRect/>
          </a:stretch>
        </p:blipFill>
        <p:spPr>
          <a:xfrm>
            <a:off x="-156632" y="0"/>
            <a:ext cx="1193800" cy="1371600"/>
          </a:xfrm>
          <a:prstGeom prst="rect">
            <a:avLst/>
          </a:prstGeom>
        </p:spPr>
      </p:pic>
      <p:sp>
        <p:nvSpPr>
          <p:cNvPr id="10" name="Espace réservé du texte 25">
            <a:extLst>
              <a:ext uri="{FF2B5EF4-FFF2-40B4-BE49-F238E27FC236}">
                <a16:creationId xmlns:a16="http://schemas.microsoft.com/office/drawing/2014/main" id="{EEA074AD-6436-794F-E5CD-68751F0AA9CF}"/>
              </a:ext>
            </a:extLst>
          </p:cNvPr>
          <p:cNvSpPr>
            <a:spLocks noGrp="1"/>
          </p:cNvSpPr>
          <p:nvPr>
            <p:ph type="body" sz="quarter" idx="27" hasCustomPrompt="1"/>
          </p:nvPr>
        </p:nvSpPr>
        <p:spPr>
          <a:xfrm>
            <a:off x="9289032" y="3880500"/>
            <a:ext cx="2229467" cy="792290"/>
          </a:xfrm>
        </p:spPr>
        <p:txBody>
          <a:bodyPr>
            <a:normAutofit/>
          </a:bodyPr>
          <a:lstStyle>
            <a:lvl1pPr marL="0" indent="0" algn="ctr">
              <a:buNone/>
              <a:defRPr sz="1400" cap="none" baseline="0">
                <a:solidFill>
                  <a:srgbClr val="31429B"/>
                </a:solidFill>
                <a:latin typeface="Arial" panose="020B0604020202020204" pitchFamily="34" charset="0"/>
              </a:defRPr>
            </a:lvl1pPr>
          </a:lstStyle>
          <a:p>
            <a:pPr lvl="0"/>
            <a:r>
              <a:rPr lang="fr-FR" dirty="0"/>
              <a:t>Texte à modifier</a:t>
            </a:r>
          </a:p>
        </p:txBody>
      </p:sp>
      <p:sp>
        <p:nvSpPr>
          <p:cNvPr id="12" name="Ellipse 11">
            <a:extLst>
              <a:ext uri="{FF2B5EF4-FFF2-40B4-BE49-F238E27FC236}">
                <a16:creationId xmlns:a16="http://schemas.microsoft.com/office/drawing/2014/main" id="{6EF84162-140F-6CCB-5A99-53E45500E889}"/>
              </a:ext>
            </a:extLst>
          </p:cNvPr>
          <p:cNvSpPr/>
          <p:nvPr userDrawn="1"/>
        </p:nvSpPr>
        <p:spPr>
          <a:xfrm>
            <a:off x="8613668" y="1625600"/>
            <a:ext cx="3472312" cy="3472312"/>
          </a:xfrm>
          <a:prstGeom prst="ellipse">
            <a:avLst/>
          </a:prstGeom>
          <a:solidFill>
            <a:srgbClr val="004AE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space réservé du texte 21">
            <a:extLst>
              <a:ext uri="{FF2B5EF4-FFF2-40B4-BE49-F238E27FC236}">
                <a16:creationId xmlns:a16="http://schemas.microsoft.com/office/drawing/2014/main" id="{882B0998-39E7-3E37-698E-156B0509CD0E}"/>
              </a:ext>
            </a:extLst>
          </p:cNvPr>
          <p:cNvSpPr>
            <a:spLocks noGrp="1"/>
          </p:cNvSpPr>
          <p:nvPr>
            <p:ph type="body" sz="quarter" idx="28" hasCustomPrompt="1"/>
          </p:nvPr>
        </p:nvSpPr>
        <p:spPr>
          <a:xfrm>
            <a:off x="8386066" y="2534114"/>
            <a:ext cx="3887080" cy="1493610"/>
          </a:xfrm>
        </p:spPr>
        <p:txBody>
          <a:bodyPr>
            <a:noAutofit/>
          </a:bodyPr>
          <a:lstStyle>
            <a:lvl1pPr marL="0" indent="0" algn="ctr">
              <a:buNone/>
              <a:defRPr lang="fr-FR" sz="10000" b="0" i="0" kern="1200" cap="all" baseline="0" dirty="0">
                <a:solidFill>
                  <a:schemeClr val="bg1"/>
                </a:solidFill>
                <a:latin typeface="Arial" panose="020B0604020202020204" pitchFamily="34" charset="0"/>
                <a:ea typeface="+mn-ea"/>
                <a:cs typeface="+mn-cs"/>
              </a:defRPr>
            </a:lvl1pPr>
          </a:lstStyle>
          <a:p>
            <a:pPr marL="0" lvl="0" indent="-228600" algn="ctr" defTabSz="914400" rtl="0" eaLnBrk="1" latinLnBrk="0" hangingPunct="1">
              <a:lnSpc>
                <a:spcPct val="90000"/>
              </a:lnSpc>
              <a:spcBef>
                <a:spcPts val="1000"/>
              </a:spcBef>
              <a:buFont typeface="Arial" panose="020B0604020202020204" pitchFamily="34" charset="0"/>
              <a:buNone/>
            </a:pPr>
            <a:r>
              <a:rPr lang="fr-FR" dirty="0"/>
              <a:t>24%</a:t>
            </a:r>
          </a:p>
        </p:txBody>
      </p:sp>
      <p:sp>
        <p:nvSpPr>
          <p:cNvPr id="14" name="Espace réservé du texte 25">
            <a:extLst>
              <a:ext uri="{FF2B5EF4-FFF2-40B4-BE49-F238E27FC236}">
                <a16:creationId xmlns:a16="http://schemas.microsoft.com/office/drawing/2014/main" id="{68A99B21-C2FA-C611-D4DE-73C3750BF7C3}"/>
              </a:ext>
            </a:extLst>
          </p:cNvPr>
          <p:cNvSpPr>
            <a:spLocks noGrp="1"/>
          </p:cNvSpPr>
          <p:nvPr>
            <p:ph type="body" sz="quarter" idx="29" hasCustomPrompt="1"/>
          </p:nvPr>
        </p:nvSpPr>
        <p:spPr>
          <a:xfrm>
            <a:off x="1269408" y="3880500"/>
            <a:ext cx="2229467" cy="792290"/>
          </a:xfrm>
        </p:spPr>
        <p:txBody>
          <a:bodyPr>
            <a:normAutofit/>
          </a:bodyPr>
          <a:lstStyle>
            <a:lvl1pPr marL="0" indent="0" algn="ctr">
              <a:buNone/>
              <a:defRPr sz="1400" cap="none" baseline="0">
                <a:solidFill>
                  <a:schemeClr val="bg1"/>
                </a:solidFill>
                <a:latin typeface="Arial" panose="020B0604020202020204" pitchFamily="34" charset="0"/>
              </a:defRPr>
            </a:lvl1pPr>
          </a:lstStyle>
          <a:p>
            <a:pPr lvl="0"/>
            <a:r>
              <a:rPr lang="fr-FR" dirty="0"/>
              <a:t>Texte à modifier</a:t>
            </a:r>
          </a:p>
        </p:txBody>
      </p:sp>
      <p:sp>
        <p:nvSpPr>
          <p:cNvPr id="4" name="Espace réservé du texte 25">
            <a:extLst>
              <a:ext uri="{FF2B5EF4-FFF2-40B4-BE49-F238E27FC236}">
                <a16:creationId xmlns:a16="http://schemas.microsoft.com/office/drawing/2014/main" id="{5D6EC310-F5B3-16A2-81BC-E728234E06FA}"/>
              </a:ext>
            </a:extLst>
          </p:cNvPr>
          <p:cNvSpPr>
            <a:spLocks noGrp="1"/>
          </p:cNvSpPr>
          <p:nvPr>
            <p:ph type="body" sz="quarter" idx="30" hasCustomPrompt="1"/>
          </p:nvPr>
        </p:nvSpPr>
        <p:spPr>
          <a:xfrm>
            <a:off x="5272690" y="3880500"/>
            <a:ext cx="2229467" cy="792290"/>
          </a:xfrm>
        </p:spPr>
        <p:txBody>
          <a:bodyPr>
            <a:normAutofit/>
          </a:bodyPr>
          <a:lstStyle>
            <a:lvl1pPr marL="0" indent="0" algn="ctr">
              <a:buNone/>
              <a:defRPr sz="1400" cap="none" baseline="0">
                <a:solidFill>
                  <a:schemeClr val="bg1"/>
                </a:solidFill>
                <a:latin typeface="Arial" panose="020B0604020202020204" pitchFamily="34" charset="0"/>
              </a:defRPr>
            </a:lvl1pPr>
          </a:lstStyle>
          <a:p>
            <a:pPr lvl="0"/>
            <a:r>
              <a:rPr lang="fr-FR" dirty="0"/>
              <a:t>Texte à modifier</a:t>
            </a:r>
          </a:p>
        </p:txBody>
      </p:sp>
      <p:sp>
        <p:nvSpPr>
          <p:cNvPr id="8" name="Espace réservé du texte 25">
            <a:extLst>
              <a:ext uri="{FF2B5EF4-FFF2-40B4-BE49-F238E27FC236}">
                <a16:creationId xmlns:a16="http://schemas.microsoft.com/office/drawing/2014/main" id="{41642F75-9B8F-8EA6-680D-760C69C4447A}"/>
              </a:ext>
            </a:extLst>
          </p:cNvPr>
          <p:cNvSpPr>
            <a:spLocks noGrp="1"/>
          </p:cNvSpPr>
          <p:nvPr>
            <p:ph type="body" sz="quarter" idx="31" hasCustomPrompt="1"/>
          </p:nvPr>
        </p:nvSpPr>
        <p:spPr>
          <a:xfrm>
            <a:off x="9235090" y="3863566"/>
            <a:ext cx="2229467" cy="792290"/>
          </a:xfrm>
        </p:spPr>
        <p:txBody>
          <a:bodyPr>
            <a:normAutofit/>
          </a:bodyPr>
          <a:lstStyle>
            <a:lvl1pPr marL="0" indent="0" algn="ctr">
              <a:buNone/>
              <a:defRPr sz="1400" cap="none" baseline="0">
                <a:solidFill>
                  <a:schemeClr val="bg1"/>
                </a:solidFill>
                <a:latin typeface="Arial" panose="020B0604020202020204" pitchFamily="34" charset="0"/>
              </a:defRPr>
            </a:lvl1pPr>
          </a:lstStyle>
          <a:p>
            <a:pPr lvl="0"/>
            <a:r>
              <a:rPr lang="fr-FR" dirty="0"/>
              <a:t>Texte à modifier</a:t>
            </a:r>
          </a:p>
        </p:txBody>
      </p:sp>
      <p:pic>
        <p:nvPicPr>
          <p:cNvPr id="20" name="Picture 2" descr="https://intranet-dgso/SiteImages/Cabinet/Formation/Page%20Manager/Logo-BDF-DGSO-E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516607" y="6185485"/>
            <a:ext cx="1471920" cy="376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8676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MOTS CLES">
    <p:spTree>
      <p:nvGrpSpPr>
        <p:cNvPr id="1" name=""/>
        <p:cNvGrpSpPr/>
        <p:nvPr/>
      </p:nvGrpSpPr>
      <p:grpSpPr>
        <a:xfrm>
          <a:off x="0" y="0"/>
          <a:ext cx="0" cy="0"/>
          <a:chOff x="0" y="0"/>
          <a:chExt cx="0" cy="0"/>
        </a:xfrm>
      </p:grpSpPr>
      <p:sp>
        <p:nvSpPr>
          <p:cNvPr id="24" name="Espace réservé du pied de page 4">
            <a:extLst>
              <a:ext uri="{FF2B5EF4-FFF2-40B4-BE49-F238E27FC236}">
                <a16:creationId xmlns:a16="http://schemas.microsoft.com/office/drawing/2014/main" id="{EFE1E510-AC38-E227-DBB7-44D9FA03EB38}"/>
              </a:ext>
            </a:extLst>
          </p:cNvPr>
          <p:cNvSpPr>
            <a:spLocks noGrp="1"/>
          </p:cNvSpPr>
          <p:nvPr>
            <p:ph type="ftr" sz="quarter" idx="11"/>
          </p:nvPr>
        </p:nvSpPr>
        <p:spPr>
          <a:xfrm>
            <a:off x="6306189" y="6211581"/>
            <a:ext cx="3967362" cy="365126"/>
          </a:xfrm>
        </p:spPr>
        <p:txBody>
          <a:bodyPr lIns="0"/>
          <a:lstStyle>
            <a:lvl1pPr algn="r">
              <a:defRPr sz="800" b="1" i="0" cap="all" baseline="0">
                <a:solidFill>
                  <a:srgbClr val="31429B"/>
                </a:solidFill>
                <a:latin typeface="Arial" panose="020B0604020202020204" pitchFamily="34" charset="0"/>
              </a:defRPr>
            </a:lvl1pPr>
          </a:lstStyle>
          <a:p>
            <a:r>
              <a:rPr lang="en-US"/>
              <a:t>Leveraging climate finance to achieve the agenda 2030: a focus on SDG13. </a:t>
            </a:r>
            <a:endParaRPr lang="fr-FR" dirty="0"/>
          </a:p>
        </p:txBody>
      </p:sp>
      <p:sp>
        <p:nvSpPr>
          <p:cNvPr id="25" name="Espace réservé du numéro de diapositive 5">
            <a:extLst>
              <a:ext uri="{FF2B5EF4-FFF2-40B4-BE49-F238E27FC236}">
                <a16:creationId xmlns:a16="http://schemas.microsoft.com/office/drawing/2014/main" id="{CD39C9E0-D417-82E6-DFD5-F0884D895284}"/>
              </a:ext>
            </a:extLst>
          </p:cNvPr>
          <p:cNvSpPr>
            <a:spLocks noGrp="1"/>
          </p:cNvSpPr>
          <p:nvPr>
            <p:ph type="sldNum" sz="quarter" idx="12"/>
          </p:nvPr>
        </p:nvSpPr>
        <p:spPr>
          <a:xfrm>
            <a:off x="5895624" y="6216992"/>
            <a:ext cx="400752" cy="365125"/>
          </a:xfrm>
        </p:spPr>
        <p:txBody>
          <a:bodyPr lIns="0"/>
          <a:lstStyle>
            <a:lvl1pPr algn="ctr">
              <a:defRPr sz="800" b="0" i="0" u="sng" baseline="0">
                <a:solidFill>
                  <a:srgbClr val="31429B"/>
                </a:solidFill>
                <a:latin typeface="Arial" panose="020B0604020202020204" pitchFamily="34" charset="0"/>
              </a:defRPr>
            </a:lvl1pPr>
          </a:lstStyle>
          <a:p>
            <a:fld id="{0DFF3279-5B66-F94E-B69C-CCB6B1DE2EC0}" type="slidenum">
              <a:rPr lang="fr-FR" smtClean="0"/>
              <a:pPr/>
              <a:t>‹N›</a:t>
            </a:fld>
            <a:endParaRPr lang="fr-FR" dirty="0"/>
          </a:p>
        </p:txBody>
      </p:sp>
      <p:cxnSp>
        <p:nvCxnSpPr>
          <p:cNvPr id="28" name="Connecteur droit 27">
            <a:extLst>
              <a:ext uri="{FF2B5EF4-FFF2-40B4-BE49-F238E27FC236}">
                <a16:creationId xmlns:a16="http://schemas.microsoft.com/office/drawing/2014/main" id="{7907F9C3-99D9-44BB-6C62-FE5717063BD5}"/>
              </a:ext>
            </a:extLst>
          </p:cNvPr>
          <p:cNvCxnSpPr>
            <a:cxnSpLocks/>
          </p:cNvCxnSpPr>
          <p:nvPr userDrawn="1"/>
        </p:nvCxnSpPr>
        <p:spPr>
          <a:xfrm>
            <a:off x="10340786" y="6130899"/>
            <a:ext cx="0" cy="486149"/>
          </a:xfrm>
          <a:prstGeom prst="line">
            <a:avLst/>
          </a:prstGeom>
          <a:ln w="12700">
            <a:solidFill>
              <a:srgbClr val="31429B"/>
            </a:solidFill>
          </a:ln>
        </p:spPr>
        <p:style>
          <a:lnRef idx="1">
            <a:schemeClr val="accent1"/>
          </a:lnRef>
          <a:fillRef idx="0">
            <a:schemeClr val="accent1"/>
          </a:fillRef>
          <a:effectRef idx="0">
            <a:schemeClr val="accent1"/>
          </a:effectRef>
          <a:fontRef idx="minor">
            <a:schemeClr val="tx1"/>
          </a:fontRef>
        </p:style>
      </p:cxnSp>
      <p:sp>
        <p:nvSpPr>
          <p:cNvPr id="7" name="Espace réservé du contenu 4">
            <a:extLst>
              <a:ext uri="{FF2B5EF4-FFF2-40B4-BE49-F238E27FC236}">
                <a16:creationId xmlns:a16="http://schemas.microsoft.com/office/drawing/2014/main" id="{43C11EAB-B4CF-E24A-7790-0E6E60FE0340}"/>
              </a:ext>
            </a:extLst>
          </p:cNvPr>
          <p:cNvSpPr>
            <a:spLocks noGrp="1"/>
          </p:cNvSpPr>
          <p:nvPr>
            <p:ph sz="quarter" idx="14" hasCustomPrompt="1"/>
          </p:nvPr>
        </p:nvSpPr>
        <p:spPr>
          <a:xfrm>
            <a:off x="1274319" y="435584"/>
            <a:ext cx="9242610" cy="365125"/>
          </a:xfrm>
        </p:spPr>
        <p:txBody>
          <a:bodyPr>
            <a:normAutofit/>
          </a:bodyPr>
          <a:lstStyle>
            <a:lvl1pPr marL="0" indent="0">
              <a:buNone/>
              <a:defRPr sz="2400" b="1" i="0" cap="all" baseline="0">
                <a:solidFill>
                  <a:srgbClr val="31429B"/>
                </a:solidFill>
                <a:latin typeface="Arial" panose="020B0604020202020204" pitchFamily="34" charset="0"/>
              </a:defRPr>
            </a:lvl1pPr>
            <a:lvl2pPr>
              <a:defRPr lang="fr-FR" sz="1600" b="1" i="0" kern="1200" cap="all" baseline="0" dirty="0" smtClean="0">
                <a:solidFill>
                  <a:srgbClr val="009FDF"/>
                </a:solidFill>
                <a:latin typeface="Arial" panose="020B0604020202020204" pitchFamily="34" charset="0"/>
                <a:ea typeface="+mn-ea"/>
                <a:cs typeface="+mn-cs"/>
              </a:defRPr>
            </a:lvl2pPr>
            <a:lvl3pPr>
              <a:defRPr lang="fr-FR" sz="1200" b="1" i="0" kern="1200" cap="all" baseline="0" dirty="0" smtClean="0">
                <a:solidFill>
                  <a:srgbClr val="1F2E5B"/>
                </a:solidFill>
                <a:latin typeface="Arial" panose="020B0604020202020204" pitchFamily="34" charset="0"/>
                <a:ea typeface="+mn-ea"/>
                <a:cs typeface="+mn-cs"/>
              </a:defRPr>
            </a:lvl3pPr>
            <a:lvl4pPr marL="57150" indent="-285750">
              <a:defRPr lang="fr-FR" sz="1200" kern="1200" baseline="0" dirty="0" smtClean="0">
                <a:solidFill>
                  <a:srgbClr val="1F2E5B"/>
                </a:solidFill>
                <a:latin typeface="Arial" panose="020B0604020202020204" pitchFamily="34" charset="0"/>
                <a:ea typeface="+mn-ea"/>
                <a:cs typeface="+mn-cs"/>
              </a:defRPr>
            </a:lvl4pPr>
            <a:lvl5pPr>
              <a:defRPr lang="fr-FR" sz="1200" b="1" i="0" kern="1200" baseline="0" dirty="0" smtClean="0">
                <a:solidFill>
                  <a:srgbClr val="1F2E5B"/>
                </a:solidFill>
                <a:latin typeface="Arial" panose="020B0604020202020204" pitchFamily="34" charset="0"/>
                <a:ea typeface="+mn-ea"/>
                <a:cs typeface="+mn-cs"/>
              </a:defRPr>
            </a:lvl5pPr>
          </a:lstStyle>
          <a:p>
            <a:pPr lvl="0"/>
            <a:r>
              <a:rPr lang="fr-FR" dirty="0"/>
              <a:t>Mots clés</a:t>
            </a:r>
          </a:p>
        </p:txBody>
      </p:sp>
      <p:pic>
        <p:nvPicPr>
          <p:cNvPr id="2" name="Image 1">
            <a:extLst>
              <a:ext uri="{FF2B5EF4-FFF2-40B4-BE49-F238E27FC236}">
                <a16:creationId xmlns:a16="http://schemas.microsoft.com/office/drawing/2014/main" id="{E94E640C-3C87-767A-AB6F-B9D33A134401}"/>
              </a:ext>
            </a:extLst>
          </p:cNvPr>
          <p:cNvPicPr>
            <a:picLocks noChangeAspect="1"/>
          </p:cNvPicPr>
          <p:nvPr userDrawn="1"/>
        </p:nvPicPr>
        <p:blipFill>
          <a:blip r:embed="rId2"/>
          <a:stretch>
            <a:fillRect/>
          </a:stretch>
        </p:blipFill>
        <p:spPr>
          <a:xfrm>
            <a:off x="-151446" y="0"/>
            <a:ext cx="1193800" cy="1371600"/>
          </a:xfrm>
          <a:prstGeom prst="rect">
            <a:avLst/>
          </a:prstGeom>
        </p:spPr>
      </p:pic>
      <p:sp>
        <p:nvSpPr>
          <p:cNvPr id="9" name="Espace réservé du texte 21">
            <a:extLst>
              <a:ext uri="{FF2B5EF4-FFF2-40B4-BE49-F238E27FC236}">
                <a16:creationId xmlns:a16="http://schemas.microsoft.com/office/drawing/2014/main" id="{8BF4DB1D-CA4A-C3B9-1417-5FBA37BF4FC2}"/>
              </a:ext>
            </a:extLst>
          </p:cNvPr>
          <p:cNvSpPr>
            <a:spLocks noGrp="1"/>
          </p:cNvSpPr>
          <p:nvPr>
            <p:ph type="body" sz="quarter" idx="17" hasCustomPrompt="1"/>
          </p:nvPr>
        </p:nvSpPr>
        <p:spPr>
          <a:xfrm>
            <a:off x="3535250" y="2154746"/>
            <a:ext cx="4302177" cy="828623"/>
          </a:xfrm>
        </p:spPr>
        <p:txBody>
          <a:bodyPr>
            <a:noAutofit/>
          </a:bodyPr>
          <a:lstStyle>
            <a:lvl1pPr marL="0" algn="ctr">
              <a:buNone/>
              <a:defRPr sz="3600" b="0" i="0" cap="all" baseline="0">
                <a:solidFill>
                  <a:srgbClr val="31429B"/>
                </a:solidFill>
                <a:latin typeface="Arial" panose="020B0604020202020204" pitchFamily="34" charset="0"/>
              </a:defRPr>
            </a:lvl1pPr>
          </a:lstStyle>
          <a:p>
            <a:pPr lvl="0"/>
            <a:r>
              <a:rPr lang="fr-FR" dirty="0"/>
              <a:t>Mot clé un</a:t>
            </a:r>
          </a:p>
        </p:txBody>
      </p:sp>
      <p:cxnSp>
        <p:nvCxnSpPr>
          <p:cNvPr id="6" name="Connecteur droit 5">
            <a:extLst>
              <a:ext uri="{FF2B5EF4-FFF2-40B4-BE49-F238E27FC236}">
                <a16:creationId xmlns:a16="http://schemas.microsoft.com/office/drawing/2014/main" id="{B83331A5-793E-7AB9-7309-D005BE63922C}"/>
              </a:ext>
            </a:extLst>
          </p:cNvPr>
          <p:cNvCxnSpPr/>
          <p:nvPr userDrawn="1"/>
        </p:nvCxnSpPr>
        <p:spPr>
          <a:xfrm>
            <a:off x="0" y="2640169"/>
            <a:ext cx="7070501" cy="0"/>
          </a:xfrm>
          <a:prstGeom prst="line">
            <a:avLst/>
          </a:prstGeom>
          <a:ln w="25400">
            <a:solidFill>
              <a:srgbClr val="4A82FA"/>
            </a:solidFill>
          </a:ln>
        </p:spPr>
        <p:style>
          <a:lnRef idx="1">
            <a:schemeClr val="accent1"/>
          </a:lnRef>
          <a:fillRef idx="0">
            <a:schemeClr val="accent1"/>
          </a:fillRef>
          <a:effectRef idx="0">
            <a:schemeClr val="accent1"/>
          </a:effectRef>
          <a:fontRef idx="minor">
            <a:schemeClr val="tx1"/>
          </a:fontRef>
        </p:style>
      </p:cxnSp>
      <p:sp>
        <p:nvSpPr>
          <p:cNvPr id="18" name="Espace réservé du texte 21">
            <a:extLst>
              <a:ext uri="{FF2B5EF4-FFF2-40B4-BE49-F238E27FC236}">
                <a16:creationId xmlns:a16="http://schemas.microsoft.com/office/drawing/2014/main" id="{D5ED0971-E52D-8D75-90C1-FC2CA4FC1716}"/>
              </a:ext>
            </a:extLst>
          </p:cNvPr>
          <p:cNvSpPr>
            <a:spLocks noGrp="1"/>
          </p:cNvSpPr>
          <p:nvPr>
            <p:ph type="body" sz="quarter" idx="18" hasCustomPrompt="1"/>
          </p:nvPr>
        </p:nvSpPr>
        <p:spPr>
          <a:xfrm>
            <a:off x="5813752" y="2953389"/>
            <a:ext cx="4302177" cy="828623"/>
          </a:xfrm>
        </p:spPr>
        <p:txBody>
          <a:bodyPr>
            <a:noAutofit/>
          </a:bodyPr>
          <a:lstStyle>
            <a:lvl1pPr marL="0" algn="ctr">
              <a:buNone/>
              <a:defRPr sz="3600" b="0" i="0" cap="all" baseline="0">
                <a:solidFill>
                  <a:srgbClr val="31429B"/>
                </a:solidFill>
                <a:latin typeface="Arial" panose="020B0604020202020204" pitchFamily="34" charset="0"/>
              </a:defRPr>
            </a:lvl1pPr>
          </a:lstStyle>
          <a:p>
            <a:pPr lvl="0"/>
            <a:r>
              <a:rPr lang="fr-FR" dirty="0"/>
              <a:t>Mot clé deux</a:t>
            </a:r>
          </a:p>
        </p:txBody>
      </p:sp>
      <p:cxnSp>
        <p:nvCxnSpPr>
          <p:cNvPr id="19" name="Connecteur droit 18">
            <a:extLst>
              <a:ext uri="{FF2B5EF4-FFF2-40B4-BE49-F238E27FC236}">
                <a16:creationId xmlns:a16="http://schemas.microsoft.com/office/drawing/2014/main" id="{50E4221F-6263-967C-5E79-AAA3FEC38F1E}"/>
              </a:ext>
            </a:extLst>
          </p:cNvPr>
          <p:cNvCxnSpPr>
            <a:cxnSpLocks/>
          </p:cNvCxnSpPr>
          <p:nvPr userDrawn="1"/>
        </p:nvCxnSpPr>
        <p:spPr>
          <a:xfrm>
            <a:off x="6296376" y="3429000"/>
            <a:ext cx="5895624" cy="3308"/>
          </a:xfrm>
          <a:prstGeom prst="line">
            <a:avLst/>
          </a:prstGeom>
          <a:ln w="25400">
            <a:solidFill>
              <a:srgbClr val="4A82FA"/>
            </a:solidFill>
          </a:ln>
        </p:spPr>
        <p:style>
          <a:lnRef idx="1">
            <a:schemeClr val="accent1"/>
          </a:lnRef>
          <a:fillRef idx="0">
            <a:schemeClr val="accent1"/>
          </a:fillRef>
          <a:effectRef idx="0">
            <a:schemeClr val="accent1"/>
          </a:effectRef>
          <a:fontRef idx="minor">
            <a:schemeClr val="tx1"/>
          </a:fontRef>
        </p:style>
      </p:cxnSp>
      <p:sp>
        <p:nvSpPr>
          <p:cNvPr id="22" name="Espace réservé du texte 21">
            <a:extLst>
              <a:ext uri="{FF2B5EF4-FFF2-40B4-BE49-F238E27FC236}">
                <a16:creationId xmlns:a16="http://schemas.microsoft.com/office/drawing/2014/main" id="{0B70BAA2-E936-6A67-1F85-25B470317B41}"/>
              </a:ext>
            </a:extLst>
          </p:cNvPr>
          <p:cNvSpPr>
            <a:spLocks noGrp="1"/>
          </p:cNvSpPr>
          <p:nvPr>
            <p:ph type="body" sz="quarter" idx="19" hasCustomPrompt="1"/>
          </p:nvPr>
        </p:nvSpPr>
        <p:spPr>
          <a:xfrm>
            <a:off x="4374696" y="3813331"/>
            <a:ext cx="4302177" cy="828623"/>
          </a:xfrm>
        </p:spPr>
        <p:txBody>
          <a:bodyPr>
            <a:noAutofit/>
          </a:bodyPr>
          <a:lstStyle>
            <a:lvl1pPr marL="0" algn="ctr">
              <a:buNone/>
              <a:defRPr sz="3600" b="0" i="0" cap="all" baseline="0">
                <a:solidFill>
                  <a:srgbClr val="31429B"/>
                </a:solidFill>
                <a:latin typeface="Arial" panose="020B0604020202020204" pitchFamily="34" charset="0"/>
              </a:defRPr>
            </a:lvl1pPr>
          </a:lstStyle>
          <a:p>
            <a:pPr lvl="0"/>
            <a:r>
              <a:rPr lang="fr-FR" dirty="0"/>
              <a:t>Mot clé trois</a:t>
            </a:r>
          </a:p>
        </p:txBody>
      </p:sp>
      <p:cxnSp>
        <p:nvCxnSpPr>
          <p:cNvPr id="23" name="Connecteur droit 22">
            <a:extLst>
              <a:ext uri="{FF2B5EF4-FFF2-40B4-BE49-F238E27FC236}">
                <a16:creationId xmlns:a16="http://schemas.microsoft.com/office/drawing/2014/main" id="{E8601D60-2F11-C3E0-12A8-E79CCA6FE96D}"/>
              </a:ext>
            </a:extLst>
          </p:cNvPr>
          <p:cNvCxnSpPr>
            <a:cxnSpLocks/>
          </p:cNvCxnSpPr>
          <p:nvPr userDrawn="1"/>
        </p:nvCxnSpPr>
        <p:spPr>
          <a:xfrm>
            <a:off x="4781862" y="4286747"/>
            <a:ext cx="7425128" cy="0"/>
          </a:xfrm>
          <a:prstGeom prst="line">
            <a:avLst/>
          </a:prstGeom>
          <a:ln w="25400">
            <a:solidFill>
              <a:srgbClr val="4A82FA"/>
            </a:solidFill>
          </a:ln>
        </p:spPr>
        <p:style>
          <a:lnRef idx="1">
            <a:schemeClr val="accent1"/>
          </a:lnRef>
          <a:fillRef idx="0">
            <a:schemeClr val="accent1"/>
          </a:fillRef>
          <a:effectRef idx="0">
            <a:schemeClr val="accent1"/>
          </a:effectRef>
          <a:fontRef idx="minor">
            <a:schemeClr val="tx1"/>
          </a:fontRef>
        </p:style>
      </p:cxnSp>
      <p:pic>
        <p:nvPicPr>
          <p:cNvPr id="15" name="Picture 2" descr="https://intranet-dgso/SiteImages/Cabinet/Formation/Page%20Manager/Logo-BDF-DGSO-E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516607" y="6185485"/>
            <a:ext cx="1471920" cy="376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2511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TIMELINE">
    <p:spTree>
      <p:nvGrpSpPr>
        <p:cNvPr id="1" name=""/>
        <p:cNvGrpSpPr/>
        <p:nvPr/>
      </p:nvGrpSpPr>
      <p:grpSpPr>
        <a:xfrm>
          <a:off x="0" y="0"/>
          <a:ext cx="0" cy="0"/>
          <a:chOff x="0" y="0"/>
          <a:chExt cx="0" cy="0"/>
        </a:xfrm>
      </p:grpSpPr>
      <p:sp>
        <p:nvSpPr>
          <p:cNvPr id="24" name="Espace réservé du pied de page 4">
            <a:extLst>
              <a:ext uri="{FF2B5EF4-FFF2-40B4-BE49-F238E27FC236}">
                <a16:creationId xmlns:a16="http://schemas.microsoft.com/office/drawing/2014/main" id="{EFE1E510-AC38-E227-DBB7-44D9FA03EB38}"/>
              </a:ext>
            </a:extLst>
          </p:cNvPr>
          <p:cNvSpPr>
            <a:spLocks noGrp="1"/>
          </p:cNvSpPr>
          <p:nvPr>
            <p:ph type="ftr" sz="quarter" idx="11"/>
          </p:nvPr>
        </p:nvSpPr>
        <p:spPr>
          <a:xfrm>
            <a:off x="6306189" y="6211581"/>
            <a:ext cx="3967362" cy="365126"/>
          </a:xfrm>
        </p:spPr>
        <p:txBody>
          <a:bodyPr lIns="0"/>
          <a:lstStyle>
            <a:lvl1pPr algn="r">
              <a:defRPr sz="800" b="1" i="0" cap="all" baseline="0">
                <a:solidFill>
                  <a:srgbClr val="31429B"/>
                </a:solidFill>
                <a:latin typeface="Arial" panose="020B0604020202020204" pitchFamily="34" charset="0"/>
              </a:defRPr>
            </a:lvl1pPr>
          </a:lstStyle>
          <a:p>
            <a:r>
              <a:rPr lang="en-US"/>
              <a:t>Leveraging climate finance to achieve the agenda 2030: a focus on SDG13. </a:t>
            </a:r>
            <a:endParaRPr lang="fr-FR" dirty="0"/>
          </a:p>
        </p:txBody>
      </p:sp>
      <p:sp>
        <p:nvSpPr>
          <p:cNvPr id="25" name="Espace réservé du numéro de diapositive 5">
            <a:extLst>
              <a:ext uri="{FF2B5EF4-FFF2-40B4-BE49-F238E27FC236}">
                <a16:creationId xmlns:a16="http://schemas.microsoft.com/office/drawing/2014/main" id="{CD39C9E0-D417-82E6-DFD5-F0884D895284}"/>
              </a:ext>
            </a:extLst>
          </p:cNvPr>
          <p:cNvSpPr>
            <a:spLocks noGrp="1"/>
          </p:cNvSpPr>
          <p:nvPr>
            <p:ph type="sldNum" sz="quarter" idx="12"/>
          </p:nvPr>
        </p:nvSpPr>
        <p:spPr>
          <a:xfrm>
            <a:off x="5895624" y="6216992"/>
            <a:ext cx="400752" cy="365125"/>
          </a:xfrm>
        </p:spPr>
        <p:txBody>
          <a:bodyPr lIns="0"/>
          <a:lstStyle>
            <a:lvl1pPr algn="ctr">
              <a:defRPr sz="800" b="0" i="0" u="sng" baseline="0">
                <a:solidFill>
                  <a:srgbClr val="31429B"/>
                </a:solidFill>
                <a:latin typeface="Arial" panose="020B0604020202020204" pitchFamily="34" charset="0"/>
              </a:defRPr>
            </a:lvl1pPr>
          </a:lstStyle>
          <a:p>
            <a:fld id="{0DFF3279-5B66-F94E-B69C-CCB6B1DE2EC0}" type="slidenum">
              <a:rPr lang="fr-FR" smtClean="0"/>
              <a:pPr/>
              <a:t>‹N›</a:t>
            </a:fld>
            <a:endParaRPr lang="fr-FR" dirty="0"/>
          </a:p>
        </p:txBody>
      </p:sp>
      <p:cxnSp>
        <p:nvCxnSpPr>
          <p:cNvPr id="28" name="Connecteur droit 27">
            <a:extLst>
              <a:ext uri="{FF2B5EF4-FFF2-40B4-BE49-F238E27FC236}">
                <a16:creationId xmlns:a16="http://schemas.microsoft.com/office/drawing/2014/main" id="{7907F9C3-99D9-44BB-6C62-FE5717063BD5}"/>
              </a:ext>
            </a:extLst>
          </p:cNvPr>
          <p:cNvCxnSpPr>
            <a:cxnSpLocks/>
          </p:cNvCxnSpPr>
          <p:nvPr userDrawn="1"/>
        </p:nvCxnSpPr>
        <p:spPr>
          <a:xfrm>
            <a:off x="10340786" y="6130899"/>
            <a:ext cx="0" cy="486149"/>
          </a:xfrm>
          <a:prstGeom prst="line">
            <a:avLst/>
          </a:prstGeom>
          <a:ln w="12700">
            <a:solidFill>
              <a:srgbClr val="31429B"/>
            </a:solidFill>
          </a:ln>
        </p:spPr>
        <p:style>
          <a:lnRef idx="1">
            <a:schemeClr val="accent1"/>
          </a:lnRef>
          <a:fillRef idx="0">
            <a:schemeClr val="accent1"/>
          </a:fillRef>
          <a:effectRef idx="0">
            <a:schemeClr val="accent1"/>
          </a:effectRef>
          <a:fontRef idx="minor">
            <a:schemeClr val="tx1"/>
          </a:fontRef>
        </p:style>
      </p:cxnSp>
      <p:sp>
        <p:nvSpPr>
          <p:cNvPr id="7" name="Espace réservé du contenu 4">
            <a:extLst>
              <a:ext uri="{FF2B5EF4-FFF2-40B4-BE49-F238E27FC236}">
                <a16:creationId xmlns:a16="http://schemas.microsoft.com/office/drawing/2014/main" id="{43C11EAB-B4CF-E24A-7790-0E6E60FE0340}"/>
              </a:ext>
            </a:extLst>
          </p:cNvPr>
          <p:cNvSpPr>
            <a:spLocks noGrp="1"/>
          </p:cNvSpPr>
          <p:nvPr>
            <p:ph sz="quarter" idx="14" hasCustomPrompt="1"/>
          </p:nvPr>
        </p:nvSpPr>
        <p:spPr>
          <a:xfrm>
            <a:off x="1274319" y="435584"/>
            <a:ext cx="9242610" cy="365125"/>
          </a:xfrm>
        </p:spPr>
        <p:txBody>
          <a:bodyPr>
            <a:normAutofit/>
          </a:bodyPr>
          <a:lstStyle>
            <a:lvl1pPr marL="0" indent="0">
              <a:buNone/>
              <a:defRPr sz="2400" b="1" i="0" cap="all" baseline="0">
                <a:solidFill>
                  <a:srgbClr val="31429B"/>
                </a:solidFill>
                <a:latin typeface="Arial" panose="020B0604020202020204" pitchFamily="34" charset="0"/>
              </a:defRPr>
            </a:lvl1pPr>
            <a:lvl2pPr>
              <a:defRPr lang="fr-FR" sz="1600" b="1" i="0" kern="1200" cap="all" baseline="0" dirty="0" smtClean="0">
                <a:solidFill>
                  <a:srgbClr val="009FDF"/>
                </a:solidFill>
                <a:latin typeface="Arial" panose="020B0604020202020204" pitchFamily="34" charset="0"/>
                <a:ea typeface="+mn-ea"/>
                <a:cs typeface="+mn-cs"/>
              </a:defRPr>
            </a:lvl2pPr>
            <a:lvl3pPr>
              <a:defRPr lang="fr-FR" sz="1200" b="1" i="0" kern="1200" cap="all" baseline="0" dirty="0" smtClean="0">
                <a:solidFill>
                  <a:srgbClr val="1F2E5B"/>
                </a:solidFill>
                <a:latin typeface="Arial" panose="020B0604020202020204" pitchFamily="34" charset="0"/>
                <a:ea typeface="+mn-ea"/>
                <a:cs typeface="+mn-cs"/>
              </a:defRPr>
            </a:lvl3pPr>
            <a:lvl4pPr marL="57150" indent="-285750">
              <a:defRPr lang="fr-FR" sz="1200" kern="1200" baseline="0" dirty="0" smtClean="0">
                <a:solidFill>
                  <a:srgbClr val="1F2E5B"/>
                </a:solidFill>
                <a:latin typeface="Arial" panose="020B0604020202020204" pitchFamily="34" charset="0"/>
                <a:ea typeface="+mn-ea"/>
                <a:cs typeface="+mn-cs"/>
              </a:defRPr>
            </a:lvl4pPr>
            <a:lvl5pPr>
              <a:defRPr lang="fr-FR" sz="1200" b="1" i="0" kern="1200" baseline="0" dirty="0" smtClean="0">
                <a:solidFill>
                  <a:srgbClr val="1F2E5B"/>
                </a:solidFill>
                <a:latin typeface="Arial" panose="020B0604020202020204" pitchFamily="34" charset="0"/>
                <a:ea typeface="+mn-ea"/>
                <a:cs typeface="+mn-cs"/>
              </a:defRPr>
            </a:lvl5pPr>
          </a:lstStyle>
          <a:p>
            <a:pPr lvl="0"/>
            <a:r>
              <a:rPr lang="fr-FR" dirty="0"/>
              <a:t>timeline</a:t>
            </a:r>
          </a:p>
        </p:txBody>
      </p:sp>
      <p:pic>
        <p:nvPicPr>
          <p:cNvPr id="2" name="Image 1">
            <a:extLst>
              <a:ext uri="{FF2B5EF4-FFF2-40B4-BE49-F238E27FC236}">
                <a16:creationId xmlns:a16="http://schemas.microsoft.com/office/drawing/2014/main" id="{E94E640C-3C87-767A-AB6F-B9D33A134401}"/>
              </a:ext>
            </a:extLst>
          </p:cNvPr>
          <p:cNvPicPr>
            <a:picLocks noChangeAspect="1"/>
          </p:cNvPicPr>
          <p:nvPr userDrawn="1"/>
        </p:nvPicPr>
        <p:blipFill>
          <a:blip r:embed="rId2"/>
          <a:stretch>
            <a:fillRect/>
          </a:stretch>
        </p:blipFill>
        <p:spPr>
          <a:xfrm>
            <a:off x="-151446" y="0"/>
            <a:ext cx="1193800" cy="1371600"/>
          </a:xfrm>
          <a:prstGeom prst="rect">
            <a:avLst/>
          </a:prstGeom>
        </p:spPr>
      </p:pic>
      <p:cxnSp>
        <p:nvCxnSpPr>
          <p:cNvPr id="19" name="Connecteur droit 18">
            <a:extLst>
              <a:ext uri="{FF2B5EF4-FFF2-40B4-BE49-F238E27FC236}">
                <a16:creationId xmlns:a16="http://schemas.microsoft.com/office/drawing/2014/main" id="{50E4221F-6263-967C-5E79-AAA3FEC38F1E}"/>
              </a:ext>
            </a:extLst>
          </p:cNvPr>
          <p:cNvCxnSpPr>
            <a:cxnSpLocks/>
          </p:cNvCxnSpPr>
          <p:nvPr userDrawn="1"/>
        </p:nvCxnSpPr>
        <p:spPr>
          <a:xfrm>
            <a:off x="0" y="3012584"/>
            <a:ext cx="12206990" cy="0"/>
          </a:xfrm>
          <a:prstGeom prst="line">
            <a:avLst/>
          </a:prstGeom>
          <a:ln w="25400">
            <a:solidFill>
              <a:srgbClr val="5A7B9F"/>
            </a:solidFill>
          </a:ln>
        </p:spPr>
        <p:style>
          <a:lnRef idx="1">
            <a:schemeClr val="accent1"/>
          </a:lnRef>
          <a:fillRef idx="0">
            <a:schemeClr val="accent1"/>
          </a:fillRef>
          <a:effectRef idx="0">
            <a:schemeClr val="accent1"/>
          </a:effectRef>
          <a:fontRef idx="minor">
            <a:schemeClr val="tx1"/>
          </a:fontRef>
        </p:style>
      </p:cxnSp>
      <p:sp>
        <p:nvSpPr>
          <p:cNvPr id="4" name="Espace réservé du texte 9">
            <a:extLst>
              <a:ext uri="{FF2B5EF4-FFF2-40B4-BE49-F238E27FC236}">
                <a16:creationId xmlns:a16="http://schemas.microsoft.com/office/drawing/2014/main" id="{910E495C-D2FE-B768-E6C0-7BCED28AE407}"/>
              </a:ext>
            </a:extLst>
          </p:cNvPr>
          <p:cNvSpPr>
            <a:spLocks noGrp="1"/>
          </p:cNvSpPr>
          <p:nvPr>
            <p:ph type="body" sz="quarter" idx="16" hasCustomPrompt="1"/>
          </p:nvPr>
        </p:nvSpPr>
        <p:spPr>
          <a:xfrm>
            <a:off x="689548" y="1371600"/>
            <a:ext cx="11112487" cy="703272"/>
          </a:xfrm>
        </p:spPr>
        <p:txBody>
          <a:bodyPr/>
          <a:lstStyle>
            <a:lvl1pPr marL="0" indent="0">
              <a:buFontTx/>
              <a:buNone/>
              <a:defRPr sz="2400" b="1" cap="all" baseline="0">
                <a:solidFill>
                  <a:srgbClr val="4A82FA"/>
                </a:solidFill>
              </a:defRPr>
            </a:lvl1pPr>
            <a:lvl2pPr marL="0" indent="0">
              <a:buFontTx/>
              <a:buNone/>
              <a:defRPr sz="2100" b="1">
                <a:solidFill>
                  <a:srgbClr val="009983"/>
                </a:solidFill>
              </a:defRPr>
            </a:lvl2pPr>
            <a:lvl3pPr marL="0" indent="0">
              <a:buFontTx/>
              <a:buNone/>
              <a:defRPr sz="1600" b="1">
                <a:solidFill>
                  <a:srgbClr val="004AED"/>
                </a:solidFill>
              </a:defRPr>
            </a:lvl3pPr>
            <a:lvl4pPr marL="0" indent="0">
              <a:buFontTx/>
              <a:buNone/>
              <a:defRPr sz="1600">
                <a:solidFill>
                  <a:srgbClr val="31429B"/>
                </a:solidFill>
              </a:defRPr>
            </a:lvl4pPr>
            <a:lvl5pPr marL="0" indent="0">
              <a:buFontTx/>
              <a:buNone/>
              <a:defRPr sz="1600">
                <a:solidFill>
                  <a:srgbClr val="31429B"/>
                </a:solidFill>
              </a:defRPr>
            </a:lvl5pPr>
          </a:lstStyle>
          <a:p>
            <a:pPr lvl="4"/>
            <a:r>
              <a:rPr lang="fr-FR" dirty="0"/>
              <a:t>Texte</a:t>
            </a:r>
          </a:p>
        </p:txBody>
      </p:sp>
      <p:sp>
        <p:nvSpPr>
          <p:cNvPr id="8" name="Ellipse 7">
            <a:extLst>
              <a:ext uri="{FF2B5EF4-FFF2-40B4-BE49-F238E27FC236}">
                <a16:creationId xmlns:a16="http://schemas.microsoft.com/office/drawing/2014/main" id="{AA0A92A0-7632-62E2-10C8-0E734EEB0912}"/>
              </a:ext>
            </a:extLst>
          </p:cNvPr>
          <p:cNvSpPr/>
          <p:nvPr userDrawn="1"/>
        </p:nvSpPr>
        <p:spPr>
          <a:xfrm>
            <a:off x="314793" y="2728210"/>
            <a:ext cx="584616" cy="584616"/>
          </a:xfrm>
          <a:prstGeom prst="ellipse">
            <a:avLst/>
          </a:prstGeom>
          <a:solidFill>
            <a:srgbClr val="3142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a:extLst>
              <a:ext uri="{FF2B5EF4-FFF2-40B4-BE49-F238E27FC236}">
                <a16:creationId xmlns:a16="http://schemas.microsoft.com/office/drawing/2014/main" id="{0E02EADA-0C03-2F50-C665-C9D74899608F}"/>
              </a:ext>
            </a:extLst>
          </p:cNvPr>
          <p:cNvSpPr/>
          <p:nvPr userDrawn="1"/>
        </p:nvSpPr>
        <p:spPr>
          <a:xfrm>
            <a:off x="11332564" y="2758190"/>
            <a:ext cx="584616" cy="584616"/>
          </a:xfrm>
          <a:prstGeom prst="ellipse">
            <a:avLst/>
          </a:prstGeom>
          <a:solidFill>
            <a:srgbClr val="3142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a:extLst>
              <a:ext uri="{FF2B5EF4-FFF2-40B4-BE49-F238E27FC236}">
                <a16:creationId xmlns:a16="http://schemas.microsoft.com/office/drawing/2014/main" id="{2E8828BA-F4BC-CD81-F49A-AD61BF1DD3E9}"/>
              </a:ext>
            </a:extLst>
          </p:cNvPr>
          <p:cNvSpPr/>
          <p:nvPr userDrawn="1"/>
        </p:nvSpPr>
        <p:spPr>
          <a:xfrm>
            <a:off x="2623279" y="2728210"/>
            <a:ext cx="584616" cy="584616"/>
          </a:xfrm>
          <a:prstGeom prst="ellipse">
            <a:avLst/>
          </a:prstGeom>
          <a:solidFill>
            <a:schemeClr val="bg1"/>
          </a:solidFill>
          <a:ln w="25400">
            <a:solidFill>
              <a:srgbClr val="4A82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a:extLst>
              <a:ext uri="{FF2B5EF4-FFF2-40B4-BE49-F238E27FC236}">
                <a16:creationId xmlns:a16="http://schemas.microsoft.com/office/drawing/2014/main" id="{8402E88C-C22D-EA1E-0648-7327472392D0}"/>
              </a:ext>
            </a:extLst>
          </p:cNvPr>
          <p:cNvSpPr/>
          <p:nvPr userDrawn="1"/>
        </p:nvSpPr>
        <p:spPr>
          <a:xfrm>
            <a:off x="5111646" y="2728210"/>
            <a:ext cx="584616" cy="584616"/>
          </a:xfrm>
          <a:prstGeom prst="ellipse">
            <a:avLst/>
          </a:prstGeom>
          <a:solidFill>
            <a:schemeClr val="bg1"/>
          </a:solidFill>
          <a:ln w="25400">
            <a:solidFill>
              <a:srgbClr val="4A82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a:extLst>
              <a:ext uri="{FF2B5EF4-FFF2-40B4-BE49-F238E27FC236}">
                <a16:creationId xmlns:a16="http://schemas.microsoft.com/office/drawing/2014/main" id="{46BC24E6-44DE-BC32-492D-AF72210E618E}"/>
              </a:ext>
            </a:extLst>
          </p:cNvPr>
          <p:cNvSpPr/>
          <p:nvPr userDrawn="1"/>
        </p:nvSpPr>
        <p:spPr>
          <a:xfrm>
            <a:off x="6625652" y="2713220"/>
            <a:ext cx="584616" cy="584616"/>
          </a:xfrm>
          <a:prstGeom prst="ellipse">
            <a:avLst/>
          </a:prstGeom>
          <a:solidFill>
            <a:schemeClr val="bg1"/>
          </a:solidFill>
          <a:ln w="25400">
            <a:solidFill>
              <a:srgbClr val="4A82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Espace réservé du contenu 14">
            <a:extLst>
              <a:ext uri="{FF2B5EF4-FFF2-40B4-BE49-F238E27FC236}">
                <a16:creationId xmlns:a16="http://schemas.microsoft.com/office/drawing/2014/main" id="{909C67AE-9C2E-78B3-8D8F-143505F2C1B1}"/>
              </a:ext>
            </a:extLst>
          </p:cNvPr>
          <p:cNvSpPr>
            <a:spLocks noGrp="1"/>
          </p:cNvSpPr>
          <p:nvPr>
            <p:ph sz="quarter" idx="17" hasCustomPrompt="1"/>
          </p:nvPr>
        </p:nvSpPr>
        <p:spPr>
          <a:xfrm>
            <a:off x="11343304" y="2451294"/>
            <a:ext cx="728663" cy="388938"/>
          </a:xfrm>
        </p:spPr>
        <p:txBody>
          <a:bodyPr>
            <a:normAutofit/>
          </a:bodyPr>
          <a:lstStyle>
            <a:lvl1pPr marL="0" indent="0">
              <a:buNone/>
              <a:defRPr sz="1200" b="1" i="0" baseline="0">
                <a:solidFill>
                  <a:srgbClr val="31429B"/>
                </a:solidFill>
                <a:latin typeface="Arial" panose="020B0604020202020204" pitchFamily="34" charset="0"/>
              </a:defRPr>
            </a:lvl1pPr>
          </a:lstStyle>
          <a:p>
            <a:pPr lvl="0"/>
            <a:r>
              <a:rPr lang="fr-FR" dirty="0"/>
              <a:t>2024</a:t>
            </a:r>
          </a:p>
        </p:txBody>
      </p:sp>
      <p:sp>
        <p:nvSpPr>
          <p:cNvPr id="16" name="Espace réservé du contenu 14">
            <a:extLst>
              <a:ext uri="{FF2B5EF4-FFF2-40B4-BE49-F238E27FC236}">
                <a16:creationId xmlns:a16="http://schemas.microsoft.com/office/drawing/2014/main" id="{AFF843F7-2770-C1C5-5F8A-D8EDF37885A5}"/>
              </a:ext>
            </a:extLst>
          </p:cNvPr>
          <p:cNvSpPr>
            <a:spLocks noGrp="1"/>
          </p:cNvSpPr>
          <p:nvPr>
            <p:ph sz="quarter" idx="18" hasCustomPrompt="1"/>
          </p:nvPr>
        </p:nvSpPr>
        <p:spPr>
          <a:xfrm>
            <a:off x="313691" y="2451294"/>
            <a:ext cx="1761852" cy="388938"/>
          </a:xfrm>
        </p:spPr>
        <p:txBody>
          <a:bodyPr>
            <a:normAutofit/>
          </a:bodyPr>
          <a:lstStyle>
            <a:lvl1pPr marL="0" indent="0">
              <a:buNone/>
              <a:defRPr sz="1200" b="1" i="0" baseline="0">
                <a:solidFill>
                  <a:srgbClr val="31429B"/>
                </a:solidFill>
                <a:latin typeface="Arial" panose="020B0604020202020204" pitchFamily="34" charset="0"/>
              </a:defRPr>
            </a:lvl1pPr>
          </a:lstStyle>
          <a:p>
            <a:pPr lvl="0"/>
            <a:r>
              <a:rPr lang="fr-FR" dirty="0"/>
              <a:t>2019</a:t>
            </a:r>
          </a:p>
        </p:txBody>
      </p:sp>
      <p:sp>
        <p:nvSpPr>
          <p:cNvPr id="17" name="Espace réservé du contenu 14">
            <a:extLst>
              <a:ext uri="{FF2B5EF4-FFF2-40B4-BE49-F238E27FC236}">
                <a16:creationId xmlns:a16="http://schemas.microsoft.com/office/drawing/2014/main" id="{E771A385-E12A-5BBA-2BB8-240EFDAC22BE}"/>
              </a:ext>
            </a:extLst>
          </p:cNvPr>
          <p:cNvSpPr>
            <a:spLocks noGrp="1"/>
          </p:cNvSpPr>
          <p:nvPr>
            <p:ph sz="quarter" idx="19" hasCustomPrompt="1"/>
          </p:nvPr>
        </p:nvSpPr>
        <p:spPr>
          <a:xfrm>
            <a:off x="306733" y="3456477"/>
            <a:ext cx="1768808" cy="1183367"/>
          </a:xfrm>
        </p:spPr>
        <p:txBody>
          <a:bodyPr>
            <a:normAutofit/>
          </a:bodyPr>
          <a:lstStyle>
            <a:lvl1pPr marL="0" indent="0">
              <a:buNone/>
              <a:defRPr sz="1200" b="0" i="0" baseline="0">
                <a:solidFill>
                  <a:srgbClr val="31429B"/>
                </a:solidFill>
                <a:latin typeface="Arial" panose="020B0604020202020204" pitchFamily="34" charset="0"/>
              </a:defRPr>
            </a:lvl1pPr>
          </a:lstStyle>
          <a:p>
            <a:pPr lvl="0"/>
            <a:r>
              <a:rPr lang="fr-FR" dirty="0"/>
              <a:t>Lorem ipsum</a:t>
            </a:r>
          </a:p>
        </p:txBody>
      </p:sp>
      <p:cxnSp>
        <p:nvCxnSpPr>
          <p:cNvPr id="26" name="Connecteur droit 25">
            <a:extLst>
              <a:ext uri="{FF2B5EF4-FFF2-40B4-BE49-F238E27FC236}">
                <a16:creationId xmlns:a16="http://schemas.microsoft.com/office/drawing/2014/main" id="{BAF61B91-6170-E9E6-31B4-4CD1F3670B86}"/>
              </a:ext>
            </a:extLst>
          </p:cNvPr>
          <p:cNvCxnSpPr>
            <a:cxnSpLocks/>
            <a:stCxn id="11" idx="4"/>
          </p:cNvCxnSpPr>
          <p:nvPr userDrawn="1"/>
        </p:nvCxnSpPr>
        <p:spPr>
          <a:xfrm>
            <a:off x="2915587" y="3312826"/>
            <a:ext cx="0" cy="754752"/>
          </a:xfrm>
          <a:prstGeom prst="line">
            <a:avLst/>
          </a:prstGeom>
          <a:ln w="12700">
            <a:solidFill>
              <a:srgbClr val="4A82FA"/>
            </a:solidFill>
          </a:ln>
        </p:spPr>
        <p:style>
          <a:lnRef idx="1">
            <a:schemeClr val="accent1"/>
          </a:lnRef>
          <a:fillRef idx="0">
            <a:schemeClr val="accent1"/>
          </a:fillRef>
          <a:effectRef idx="0">
            <a:schemeClr val="accent1"/>
          </a:effectRef>
          <a:fontRef idx="minor">
            <a:schemeClr val="tx1"/>
          </a:fontRef>
        </p:style>
      </p:cxnSp>
      <p:cxnSp>
        <p:nvCxnSpPr>
          <p:cNvPr id="29" name="Connecteur droit 28">
            <a:extLst>
              <a:ext uri="{FF2B5EF4-FFF2-40B4-BE49-F238E27FC236}">
                <a16:creationId xmlns:a16="http://schemas.microsoft.com/office/drawing/2014/main" id="{4FD61049-BDEF-9496-353F-59699191A11B}"/>
              </a:ext>
            </a:extLst>
          </p:cNvPr>
          <p:cNvCxnSpPr>
            <a:cxnSpLocks/>
          </p:cNvCxnSpPr>
          <p:nvPr userDrawn="1"/>
        </p:nvCxnSpPr>
        <p:spPr>
          <a:xfrm>
            <a:off x="5403954" y="3312826"/>
            <a:ext cx="0" cy="377376"/>
          </a:xfrm>
          <a:prstGeom prst="line">
            <a:avLst/>
          </a:prstGeom>
          <a:ln w="12700">
            <a:solidFill>
              <a:srgbClr val="4A82FA"/>
            </a:solidFill>
          </a:ln>
        </p:spPr>
        <p:style>
          <a:lnRef idx="1">
            <a:schemeClr val="accent1"/>
          </a:lnRef>
          <a:fillRef idx="0">
            <a:schemeClr val="accent1"/>
          </a:fillRef>
          <a:effectRef idx="0">
            <a:schemeClr val="accent1"/>
          </a:effectRef>
          <a:fontRef idx="minor">
            <a:schemeClr val="tx1"/>
          </a:fontRef>
        </p:style>
      </p:cxnSp>
      <p:sp>
        <p:nvSpPr>
          <p:cNvPr id="31" name="Espace réservé du contenu 14">
            <a:extLst>
              <a:ext uri="{FF2B5EF4-FFF2-40B4-BE49-F238E27FC236}">
                <a16:creationId xmlns:a16="http://schemas.microsoft.com/office/drawing/2014/main" id="{24E760C5-C633-5338-2092-6872E2CB2594}"/>
              </a:ext>
            </a:extLst>
          </p:cNvPr>
          <p:cNvSpPr>
            <a:spLocks noGrp="1"/>
          </p:cNvSpPr>
          <p:nvPr>
            <p:ph sz="quarter" idx="20" hasCustomPrompt="1"/>
          </p:nvPr>
        </p:nvSpPr>
        <p:spPr>
          <a:xfrm>
            <a:off x="2622175" y="4115202"/>
            <a:ext cx="2009219" cy="388938"/>
          </a:xfrm>
        </p:spPr>
        <p:txBody>
          <a:bodyPr>
            <a:normAutofit/>
          </a:bodyPr>
          <a:lstStyle>
            <a:lvl1pPr marL="0" indent="0">
              <a:buNone/>
              <a:defRPr sz="1200" b="1" i="0" baseline="0">
                <a:solidFill>
                  <a:srgbClr val="4A82FA"/>
                </a:solidFill>
                <a:latin typeface="Arial" panose="020B0604020202020204" pitchFamily="34" charset="0"/>
              </a:defRPr>
            </a:lvl1pPr>
          </a:lstStyle>
          <a:p>
            <a:pPr lvl="0"/>
            <a:r>
              <a:rPr lang="fr-FR" dirty="0"/>
              <a:t>Mai 2019</a:t>
            </a:r>
          </a:p>
        </p:txBody>
      </p:sp>
      <p:sp>
        <p:nvSpPr>
          <p:cNvPr id="32" name="Espace réservé du contenu 14">
            <a:extLst>
              <a:ext uri="{FF2B5EF4-FFF2-40B4-BE49-F238E27FC236}">
                <a16:creationId xmlns:a16="http://schemas.microsoft.com/office/drawing/2014/main" id="{45A39B4E-F326-D1D6-E132-7202644AF104}"/>
              </a:ext>
            </a:extLst>
          </p:cNvPr>
          <p:cNvSpPr>
            <a:spLocks noGrp="1"/>
          </p:cNvSpPr>
          <p:nvPr>
            <p:ph sz="quarter" idx="21" hasCustomPrompt="1"/>
          </p:nvPr>
        </p:nvSpPr>
        <p:spPr>
          <a:xfrm>
            <a:off x="2615218" y="4385867"/>
            <a:ext cx="2023125" cy="1332761"/>
          </a:xfrm>
        </p:spPr>
        <p:txBody>
          <a:bodyPr>
            <a:normAutofit/>
          </a:bodyPr>
          <a:lstStyle>
            <a:lvl1pPr marL="0" indent="0">
              <a:buNone/>
              <a:defRPr sz="1200" b="0" i="0" baseline="0">
                <a:solidFill>
                  <a:srgbClr val="4A82FA"/>
                </a:solidFill>
                <a:latin typeface="Arial" panose="020B0604020202020204" pitchFamily="34" charset="0"/>
              </a:defRPr>
            </a:lvl1pPr>
          </a:lstStyle>
          <a:p>
            <a:pPr lvl="0"/>
            <a:r>
              <a:rPr lang="fr-FR" dirty="0"/>
              <a:t>Lorem ipsum</a:t>
            </a:r>
          </a:p>
        </p:txBody>
      </p:sp>
      <p:sp>
        <p:nvSpPr>
          <p:cNvPr id="33" name="Espace réservé du contenu 14">
            <a:extLst>
              <a:ext uri="{FF2B5EF4-FFF2-40B4-BE49-F238E27FC236}">
                <a16:creationId xmlns:a16="http://schemas.microsoft.com/office/drawing/2014/main" id="{13B90E95-7255-B368-F475-DDC5D7C04D70}"/>
              </a:ext>
            </a:extLst>
          </p:cNvPr>
          <p:cNvSpPr>
            <a:spLocks noGrp="1"/>
          </p:cNvSpPr>
          <p:nvPr>
            <p:ph sz="quarter" idx="22" hasCustomPrompt="1"/>
          </p:nvPr>
        </p:nvSpPr>
        <p:spPr>
          <a:xfrm>
            <a:off x="5110542" y="3740448"/>
            <a:ext cx="1657512" cy="388938"/>
          </a:xfrm>
        </p:spPr>
        <p:txBody>
          <a:bodyPr>
            <a:normAutofit/>
          </a:bodyPr>
          <a:lstStyle>
            <a:lvl1pPr marL="0" indent="0">
              <a:buNone/>
              <a:defRPr sz="1200" b="1" i="0" baseline="0">
                <a:solidFill>
                  <a:srgbClr val="4A82FA"/>
                </a:solidFill>
                <a:latin typeface="Arial" panose="020B0604020202020204" pitchFamily="34" charset="0"/>
              </a:defRPr>
            </a:lvl1pPr>
          </a:lstStyle>
          <a:p>
            <a:pPr lvl="0"/>
            <a:r>
              <a:rPr lang="fr-FR" dirty="0"/>
              <a:t>Mai 2019</a:t>
            </a:r>
          </a:p>
        </p:txBody>
      </p:sp>
      <p:sp>
        <p:nvSpPr>
          <p:cNvPr id="34" name="Espace réservé du contenu 14">
            <a:extLst>
              <a:ext uri="{FF2B5EF4-FFF2-40B4-BE49-F238E27FC236}">
                <a16:creationId xmlns:a16="http://schemas.microsoft.com/office/drawing/2014/main" id="{B73D948A-9C8F-9EA3-3451-06473370E85A}"/>
              </a:ext>
            </a:extLst>
          </p:cNvPr>
          <p:cNvSpPr>
            <a:spLocks noGrp="1"/>
          </p:cNvSpPr>
          <p:nvPr>
            <p:ph sz="quarter" idx="23" hasCustomPrompt="1"/>
          </p:nvPr>
        </p:nvSpPr>
        <p:spPr>
          <a:xfrm>
            <a:off x="5103585" y="4011113"/>
            <a:ext cx="1836313" cy="1183373"/>
          </a:xfrm>
        </p:spPr>
        <p:txBody>
          <a:bodyPr>
            <a:normAutofit/>
          </a:bodyPr>
          <a:lstStyle>
            <a:lvl1pPr marL="0" indent="0">
              <a:buNone/>
              <a:defRPr sz="1200" b="0" i="0" baseline="0">
                <a:solidFill>
                  <a:srgbClr val="4A82FA"/>
                </a:solidFill>
                <a:latin typeface="Arial" panose="020B0604020202020204" pitchFamily="34" charset="0"/>
              </a:defRPr>
            </a:lvl1pPr>
          </a:lstStyle>
          <a:p>
            <a:pPr lvl="0"/>
            <a:r>
              <a:rPr lang="fr-FR" dirty="0"/>
              <a:t>Lorem ipsum</a:t>
            </a:r>
          </a:p>
        </p:txBody>
      </p:sp>
      <p:sp>
        <p:nvSpPr>
          <p:cNvPr id="35" name="Espace réservé du contenu 14">
            <a:extLst>
              <a:ext uri="{FF2B5EF4-FFF2-40B4-BE49-F238E27FC236}">
                <a16:creationId xmlns:a16="http://schemas.microsoft.com/office/drawing/2014/main" id="{68837E4A-0592-6DD1-CCE8-A4AC74BEF78A}"/>
              </a:ext>
            </a:extLst>
          </p:cNvPr>
          <p:cNvSpPr>
            <a:spLocks noGrp="1"/>
          </p:cNvSpPr>
          <p:nvPr>
            <p:ph sz="quarter" idx="24" hasCustomPrompt="1"/>
          </p:nvPr>
        </p:nvSpPr>
        <p:spPr>
          <a:xfrm>
            <a:off x="6624549" y="4639858"/>
            <a:ext cx="1953394" cy="388938"/>
          </a:xfrm>
        </p:spPr>
        <p:txBody>
          <a:bodyPr>
            <a:normAutofit/>
          </a:bodyPr>
          <a:lstStyle>
            <a:lvl1pPr marL="0" indent="0">
              <a:buNone/>
              <a:defRPr sz="1200" b="1" i="0" baseline="0">
                <a:solidFill>
                  <a:srgbClr val="4A82FA"/>
                </a:solidFill>
                <a:latin typeface="Arial" panose="020B0604020202020204" pitchFamily="34" charset="0"/>
              </a:defRPr>
            </a:lvl1pPr>
          </a:lstStyle>
          <a:p>
            <a:pPr lvl="0"/>
            <a:r>
              <a:rPr lang="fr-FR" dirty="0"/>
              <a:t>Mai 2019</a:t>
            </a:r>
          </a:p>
        </p:txBody>
      </p:sp>
      <p:sp>
        <p:nvSpPr>
          <p:cNvPr id="36" name="Espace réservé du contenu 14">
            <a:extLst>
              <a:ext uri="{FF2B5EF4-FFF2-40B4-BE49-F238E27FC236}">
                <a16:creationId xmlns:a16="http://schemas.microsoft.com/office/drawing/2014/main" id="{07044D2D-3C71-3832-47B2-BEAE30D898A1}"/>
              </a:ext>
            </a:extLst>
          </p:cNvPr>
          <p:cNvSpPr>
            <a:spLocks noGrp="1"/>
          </p:cNvSpPr>
          <p:nvPr>
            <p:ph sz="quarter" idx="25" hasCustomPrompt="1"/>
          </p:nvPr>
        </p:nvSpPr>
        <p:spPr>
          <a:xfrm>
            <a:off x="6617592" y="4910523"/>
            <a:ext cx="1960347" cy="1126447"/>
          </a:xfrm>
        </p:spPr>
        <p:txBody>
          <a:bodyPr>
            <a:normAutofit/>
          </a:bodyPr>
          <a:lstStyle>
            <a:lvl1pPr marL="0" indent="0">
              <a:buNone/>
              <a:defRPr sz="1200" b="0" i="0" baseline="0">
                <a:solidFill>
                  <a:srgbClr val="4A82FA"/>
                </a:solidFill>
                <a:latin typeface="Arial" panose="020B0604020202020204" pitchFamily="34" charset="0"/>
              </a:defRPr>
            </a:lvl1pPr>
          </a:lstStyle>
          <a:p>
            <a:pPr lvl="0"/>
            <a:r>
              <a:rPr lang="fr-FR" dirty="0"/>
              <a:t>Lorem ipsum</a:t>
            </a:r>
          </a:p>
        </p:txBody>
      </p:sp>
      <p:cxnSp>
        <p:nvCxnSpPr>
          <p:cNvPr id="37" name="Connecteur droit 36">
            <a:extLst>
              <a:ext uri="{FF2B5EF4-FFF2-40B4-BE49-F238E27FC236}">
                <a16:creationId xmlns:a16="http://schemas.microsoft.com/office/drawing/2014/main" id="{83FB57FA-64AF-0CA0-F46B-8115ACA6ABF1}"/>
              </a:ext>
            </a:extLst>
          </p:cNvPr>
          <p:cNvCxnSpPr>
            <a:cxnSpLocks/>
          </p:cNvCxnSpPr>
          <p:nvPr userDrawn="1"/>
        </p:nvCxnSpPr>
        <p:spPr>
          <a:xfrm>
            <a:off x="6932951" y="3282846"/>
            <a:ext cx="0" cy="1357012"/>
          </a:xfrm>
          <a:prstGeom prst="line">
            <a:avLst/>
          </a:prstGeom>
          <a:ln w="12700">
            <a:solidFill>
              <a:srgbClr val="4A82FA"/>
            </a:solidFill>
          </a:ln>
        </p:spPr>
        <p:style>
          <a:lnRef idx="1">
            <a:schemeClr val="accent1"/>
          </a:lnRef>
          <a:fillRef idx="0">
            <a:schemeClr val="accent1"/>
          </a:fillRef>
          <a:effectRef idx="0">
            <a:schemeClr val="accent1"/>
          </a:effectRef>
          <a:fontRef idx="minor">
            <a:schemeClr val="tx1"/>
          </a:fontRef>
        </p:style>
      </p:cxnSp>
      <p:sp>
        <p:nvSpPr>
          <p:cNvPr id="39" name="Espace réservé du contenu 14">
            <a:extLst>
              <a:ext uri="{FF2B5EF4-FFF2-40B4-BE49-F238E27FC236}">
                <a16:creationId xmlns:a16="http://schemas.microsoft.com/office/drawing/2014/main" id="{8CF2C6A8-CC40-5431-1A01-B7C4E0434806}"/>
              </a:ext>
            </a:extLst>
          </p:cNvPr>
          <p:cNvSpPr>
            <a:spLocks noGrp="1"/>
          </p:cNvSpPr>
          <p:nvPr>
            <p:ph sz="quarter" idx="26" hasCustomPrompt="1"/>
          </p:nvPr>
        </p:nvSpPr>
        <p:spPr>
          <a:xfrm>
            <a:off x="10336105" y="3456477"/>
            <a:ext cx="1768808" cy="1183377"/>
          </a:xfrm>
        </p:spPr>
        <p:txBody>
          <a:bodyPr>
            <a:normAutofit/>
          </a:bodyPr>
          <a:lstStyle>
            <a:lvl1pPr marL="0" indent="0">
              <a:buNone/>
              <a:defRPr sz="1200" b="0" i="0" baseline="0">
                <a:solidFill>
                  <a:srgbClr val="31429B"/>
                </a:solidFill>
                <a:latin typeface="Arial" panose="020B0604020202020204" pitchFamily="34" charset="0"/>
              </a:defRPr>
            </a:lvl1pPr>
          </a:lstStyle>
          <a:p>
            <a:pPr lvl="0"/>
            <a:r>
              <a:rPr lang="fr-FR" dirty="0"/>
              <a:t>Lorem ipsum</a:t>
            </a:r>
          </a:p>
        </p:txBody>
      </p:sp>
      <p:pic>
        <p:nvPicPr>
          <p:cNvPr id="38" name="Picture 2" descr="https://intranet-dgso/SiteImages/Cabinet/Formation/Page%20Manager/Logo-BDF-DGSO-E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516607" y="6185485"/>
            <a:ext cx="1471920" cy="376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95623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COMPARAISON">
    <p:spTree>
      <p:nvGrpSpPr>
        <p:cNvPr id="1" name=""/>
        <p:cNvGrpSpPr/>
        <p:nvPr/>
      </p:nvGrpSpPr>
      <p:grpSpPr>
        <a:xfrm>
          <a:off x="0" y="0"/>
          <a:ext cx="0" cy="0"/>
          <a:chOff x="0" y="0"/>
          <a:chExt cx="0" cy="0"/>
        </a:xfrm>
      </p:grpSpPr>
      <p:sp>
        <p:nvSpPr>
          <p:cNvPr id="24" name="Espace réservé du pied de page 4">
            <a:extLst>
              <a:ext uri="{FF2B5EF4-FFF2-40B4-BE49-F238E27FC236}">
                <a16:creationId xmlns:a16="http://schemas.microsoft.com/office/drawing/2014/main" id="{EFE1E510-AC38-E227-DBB7-44D9FA03EB38}"/>
              </a:ext>
            </a:extLst>
          </p:cNvPr>
          <p:cNvSpPr>
            <a:spLocks noGrp="1"/>
          </p:cNvSpPr>
          <p:nvPr>
            <p:ph type="ftr" sz="quarter" idx="11"/>
          </p:nvPr>
        </p:nvSpPr>
        <p:spPr>
          <a:xfrm>
            <a:off x="6306189" y="6211581"/>
            <a:ext cx="3967362" cy="365126"/>
          </a:xfrm>
        </p:spPr>
        <p:txBody>
          <a:bodyPr lIns="0"/>
          <a:lstStyle>
            <a:lvl1pPr algn="r">
              <a:defRPr sz="800" b="1" i="0" cap="all" baseline="0">
                <a:solidFill>
                  <a:srgbClr val="31429B"/>
                </a:solidFill>
                <a:latin typeface="Arial" panose="020B0604020202020204" pitchFamily="34" charset="0"/>
              </a:defRPr>
            </a:lvl1pPr>
          </a:lstStyle>
          <a:p>
            <a:r>
              <a:rPr lang="en-US"/>
              <a:t>Leveraging climate finance to achieve the agenda 2030: a focus on SDG13. </a:t>
            </a:r>
            <a:endParaRPr lang="fr-FR" dirty="0"/>
          </a:p>
        </p:txBody>
      </p:sp>
      <p:sp>
        <p:nvSpPr>
          <p:cNvPr id="25" name="Espace réservé du numéro de diapositive 5">
            <a:extLst>
              <a:ext uri="{FF2B5EF4-FFF2-40B4-BE49-F238E27FC236}">
                <a16:creationId xmlns:a16="http://schemas.microsoft.com/office/drawing/2014/main" id="{CD39C9E0-D417-82E6-DFD5-F0884D895284}"/>
              </a:ext>
            </a:extLst>
          </p:cNvPr>
          <p:cNvSpPr>
            <a:spLocks noGrp="1"/>
          </p:cNvSpPr>
          <p:nvPr>
            <p:ph type="sldNum" sz="quarter" idx="12"/>
          </p:nvPr>
        </p:nvSpPr>
        <p:spPr>
          <a:xfrm>
            <a:off x="5895624" y="6216992"/>
            <a:ext cx="400752" cy="365125"/>
          </a:xfrm>
        </p:spPr>
        <p:txBody>
          <a:bodyPr lIns="0"/>
          <a:lstStyle>
            <a:lvl1pPr algn="ctr">
              <a:defRPr sz="800" b="0" i="0" u="sng" baseline="0">
                <a:solidFill>
                  <a:srgbClr val="31429B"/>
                </a:solidFill>
                <a:latin typeface="Arial" panose="020B0604020202020204" pitchFamily="34" charset="0"/>
              </a:defRPr>
            </a:lvl1pPr>
          </a:lstStyle>
          <a:p>
            <a:fld id="{0DFF3279-5B66-F94E-B69C-CCB6B1DE2EC0}" type="slidenum">
              <a:rPr lang="fr-FR" smtClean="0"/>
              <a:pPr/>
              <a:t>‹N›</a:t>
            </a:fld>
            <a:endParaRPr lang="fr-FR" dirty="0"/>
          </a:p>
        </p:txBody>
      </p:sp>
      <p:cxnSp>
        <p:nvCxnSpPr>
          <p:cNvPr id="28" name="Connecteur droit 27">
            <a:extLst>
              <a:ext uri="{FF2B5EF4-FFF2-40B4-BE49-F238E27FC236}">
                <a16:creationId xmlns:a16="http://schemas.microsoft.com/office/drawing/2014/main" id="{7907F9C3-99D9-44BB-6C62-FE5717063BD5}"/>
              </a:ext>
            </a:extLst>
          </p:cNvPr>
          <p:cNvCxnSpPr>
            <a:cxnSpLocks/>
          </p:cNvCxnSpPr>
          <p:nvPr userDrawn="1"/>
        </p:nvCxnSpPr>
        <p:spPr>
          <a:xfrm>
            <a:off x="10340786" y="6130899"/>
            <a:ext cx="0" cy="486149"/>
          </a:xfrm>
          <a:prstGeom prst="line">
            <a:avLst/>
          </a:prstGeom>
          <a:ln w="12700">
            <a:solidFill>
              <a:srgbClr val="31429B"/>
            </a:solidFill>
          </a:ln>
        </p:spPr>
        <p:style>
          <a:lnRef idx="1">
            <a:schemeClr val="accent1"/>
          </a:lnRef>
          <a:fillRef idx="0">
            <a:schemeClr val="accent1"/>
          </a:fillRef>
          <a:effectRef idx="0">
            <a:schemeClr val="accent1"/>
          </a:effectRef>
          <a:fontRef idx="minor">
            <a:schemeClr val="tx1"/>
          </a:fontRef>
        </p:style>
      </p:cxnSp>
      <p:pic>
        <p:nvPicPr>
          <p:cNvPr id="4" name="Image 3">
            <a:extLst>
              <a:ext uri="{FF2B5EF4-FFF2-40B4-BE49-F238E27FC236}">
                <a16:creationId xmlns:a16="http://schemas.microsoft.com/office/drawing/2014/main" id="{2438BCB4-C6A8-F790-A515-E45E41DB528B}"/>
              </a:ext>
            </a:extLst>
          </p:cNvPr>
          <p:cNvPicPr>
            <a:picLocks noChangeAspect="1"/>
          </p:cNvPicPr>
          <p:nvPr userDrawn="1"/>
        </p:nvPicPr>
        <p:blipFill>
          <a:blip r:embed="rId2"/>
          <a:stretch>
            <a:fillRect/>
          </a:stretch>
        </p:blipFill>
        <p:spPr>
          <a:xfrm>
            <a:off x="5270500" y="0"/>
            <a:ext cx="1651000" cy="1257300"/>
          </a:xfrm>
          <a:prstGeom prst="rect">
            <a:avLst/>
          </a:prstGeom>
        </p:spPr>
      </p:pic>
      <p:sp>
        <p:nvSpPr>
          <p:cNvPr id="3" name="Espace réservé du contenu 4">
            <a:extLst>
              <a:ext uri="{FF2B5EF4-FFF2-40B4-BE49-F238E27FC236}">
                <a16:creationId xmlns:a16="http://schemas.microsoft.com/office/drawing/2014/main" id="{FC92B49F-272F-6FFD-ECAA-F065F3E7C2BA}"/>
              </a:ext>
            </a:extLst>
          </p:cNvPr>
          <p:cNvSpPr>
            <a:spLocks noGrp="1"/>
          </p:cNvSpPr>
          <p:nvPr>
            <p:ph sz="quarter" idx="14" hasCustomPrompt="1"/>
          </p:nvPr>
        </p:nvSpPr>
        <p:spPr>
          <a:xfrm>
            <a:off x="649195" y="446087"/>
            <a:ext cx="9242610" cy="365125"/>
          </a:xfrm>
        </p:spPr>
        <p:txBody>
          <a:bodyPr>
            <a:normAutofit/>
          </a:bodyPr>
          <a:lstStyle>
            <a:lvl1pPr marL="0" indent="0">
              <a:buNone/>
              <a:defRPr sz="2400" b="1" i="0" cap="all" baseline="0">
                <a:solidFill>
                  <a:srgbClr val="31429B"/>
                </a:solidFill>
                <a:latin typeface="Arial" panose="020B0604020202020204" pitchFamily="34" charset="0"/>
              </a:defRPr>
            </a:lvl1pPr>
            <a:lvl2pPr>
              <a:defRPr lang="fr-FR" sz="1600" b="1" i="0" kern="1200" cap="all" baseline="0" dirty="0" smtClean="0">
                <a:solidFill>
                  <a:srgbClr val="009FDF"/>
                </a:solidFill>
                <a:latin typeface="Arial" panose="020B0604020202020204" pitchFamily="34" charset="0"/>
                <a:ea typeface="+mn-ea"/>
                <a:cs typeface="+mn-cs"/>
              </a:defRPr>
            </a:lvl2pPr>
            <a:lvl3pPr>
              <a:defRPr lang="fr-FR" sz="1200" b="1" i="0" kern="1200" cap="all" baseline="0" dirty="0" smtClean="0">
                <a:solidFill>
                  <a:srgbClr val="1F2E5B"/>
                </a:solidFill>
                <a:latin typeface="Arial" panose="020B0604020202020204" pitchFamily="34" charset="0"/>
                <a:ea typeface="+mn-ea"/>
                <a:cs typeface="+mn-cs"/>
              </a:defRPr>
            </a:lvl3pPr>
            <a:lvl4pPr marL="57150" indent="-285750">
              <a:defRPr lang="fr-FR" sz="1200" kern="1200" baseline="0" dirty="0" smtClean="0">
                <a:solidFill>
                  <a:srgbClr val="1F2E5B"/>
                </a:solidFill>
                <a:latin typeface="Arial" panose="020B0604020202020204" pitchFamily="34" charset="0"/>
                <a:ea typeface="+mn-ea"/>
                <a:cs typeface="+mn-cs"/>
              </a:defRPr>
            </a:lvl4pPr>
            <a:lvl5pPr>
              <a:defRPr lang="fr-FR" sz="1200" b="1" i="0" kern="1200" baseline="0" dirty="0" smtClean="0">
                <a:solidFill>
                  <a:srgbClr val="1F2E5B"/>
                </a:solidFill>
                <a:latin typeface="Arial" panose="020B0604020202020204" pitchFamily="34" charset="0"/>
                <a:ea typeface="+mn-ea"/>
                <a:cs typeface="+mn-cs"/>
              </a:defRPr>
            </a:lvl5pPr>
          </a:lstStyle>
          <a:p>
            <a:pPr lvl="0"/>
            <a:r>
              <a:rPr lang="fr-FR" dirty="0"/>
              <a:t>comparaison</a:t>
            </a:r>
          </a:p>
        </p:txBody>
      </p:sp>
      <p:sp>
        <p:nvSpPr>
          <p:cNvPr id="12" name="Espace réservé du texte 11">
            <a:extLst>
              <a:ext uri="{FF2B5EF4-FFF2-40B4-BE49-F238E27FC236}">
                <a16:creationId xmlns:a16="http://schemas.microsoft.com/office/drawing/2014/main" id="{2C14DD9D-F7E1-22A0-EAEF-9768017CA8F3}"/>
              </a:ext>
            </a:extLst>
          </p:cNvPr>
          <p:cNvSpPr>
            <a:spLocks noGrp="1"/>
          </p:cNvSpPr>
          <p:nvPr>
            <p:ph type="body" sz="quarter" idx="15" hasCustomPrompt="1"/>
          </p:nvPr>
        </p:nvSpPr>
        <p:spPr>
          <a:xfrm>
            <a:off x="649288" y="1800225"/>
            <a:ext cx="5246687" cy="3773488"/>
          </a:xfrm>
          <a:ln w="25400">
            <a:solidFill>
              <a:srgbClr val="31429B"/>
            </a:solidFill>
          </a:ln>
        </p:spPr>
        <p:txBody>
          <a:bodyPr lIns="180000" tIns="180000" rIns="180000">
            <a:normAutofit/>
          </a:bodyPr>
          <a:lstStyle>
            <a:lvl1pPr>
              <a:defRPr sz="1600" b="1" i="0" baseline="0">
                <a:ln>
                  <a:noFill/>
                </a:ln>
                <a:solidFill>
                  <a:srgbClr val="31429B"/>
                </a:solidFil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b="0" i="0" baseline="0" dirty="0">
                <a:solidFill>
                  <a:srgbClr val="4A82FA"/>
                </a:solidFill>
              </a:rPr>
              <a:t>Citation... Nous abordons avec 2023 un virage plus serré, probablement une croissance faiblement positive. Je ne peux pas exclure une récession mais ce n’est pas notre scénario central. Si récession il devait y avoir, elle serait temporaire et limitée. Ce que nous excluons aujourd’hui, c’est un atterrissage brutal de l’économie française et européenne.» Citation... Nous abordons avec 2023 un virage plus serré, probablement une croissance faiblement positive. Je ne peux pas exclure une récession mais ce n’est pas notre scénario central. Si récession il devait y avoir, elle serait temporaire et limitée. Ce que nous excluons aujourd’hui, c’est un atterrissage brutal de l’économie française et européenne.»  </a:t>
            </a:r>
          </a:p>
          <a:p>
            <a:endParaRPr lang="fr-FR" b="0" i="0" baseline="0" dirty="0">
              <a:solidFill>
                <a:srgbClr val="4A82FA"/>
              </a:solidFill>
            </a:endParaRPr>
          </a:p>
        </p:txBody>
      </p:sp>
      <p:sp>
        <p:nvSpPr>
          <p:cNvPr id="2" name="Espace réservé du texte 11">
            <a:extLst>
              <a:ext uri="{FF2B5EF4-FFF2-40B4-BE49-F238E27FC236}">
                <a16:creationId xmlns:a16="http://schemas.microsoft.com/office/drawing/2014/main" id="{9981301D-F66B-B20D-CA84-4F300C7A79F9}"/>
              </a:ext>
            </a:extLst>
          </p:cNvPr>
          <p:cNvSpPr>
            <a:spLocks noGrp="1"/>
          </p:cNvSpPr>
          <p:nvPr>
            <p:ph type="body" sz="quarter" idx="16" hasCustomPrompt="1"/>
          </p:nvPr>
        </p:nvSpPr>
        <p:spPr>
          <a:xfrm>
            <a:off x="6255609" y="1800225"/>
            <a:ext cx="5246687" cy="3773488"/>
          </a:xfrm>
          <a:ln w="25400">
            <a:solidFill>
              <a:srgbClr val="4A82FA"/>
            </a:solidFill>
          </a:ln>
        </p:spPr>
        <p:txBody>
          <a:bodyPr lIns="180000" tIns="180000" rIns="180000">
            <a:normAutofit/>
          </a:bodyPr>
          <a:lstStyle>
            <a:lvl1pPr>
              <a:defRPr sz="1600" b="1" i="0" baseline="0">
                <a:solidFill>
                  <a:srgbClr val="31429B"/>
                </a:solidFil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b="0" i="0" baseline="0" dirty="0">
                <a:solidFill>
                  <a:srgbClr val="4A82FA"/>
                </a:solidFill>
              </a:rPr>
              <a:t>Citation... Nous abordons avec 2023 un virage plus serré, probablement une croissance faiblement positive. Je ne peux pas exclure une récession mais ce n’est pas notre scénario central. Si récession il devait y avoir, elle serait temporaire et limitée. Ce que nous excluons aujourd’hui, c’est un atterrissage brutal de l’économie française et européenne.» Citation... Nous abordons avec 2023 un virage plus serré, probablement une croissance faiblement positive. Je ne peux pas exclure une récession mais ce n’est pas notre scénario central. Si récession il devait y avoir, elle serait temporaire et limitée. Ce que nous excluons aujourd’hui, c’est un atterrissage brutal de l’économie française et européenne.»  </a:t>
            </a:r>
          </a:p>
          <a:p>
            <a:endParaRPr lang="fr-FR" b="0" i="0" baseline="0" dirty="0">
              <a:solidFill>
                <a:srgbClr val="4A82FA"/>
              </a:solidFill>
            </a:endParaRPr>
          </a:p>
        </p:txBody>
      </p:sp>
      <p:pic>
        <p:nvPicPr>
          <p:cNvPr id="11" name="Picture 2" descr="https://intranet-dgso/SiteImages/Cabinet/Formation/Page%20Manager/Logo-BDF-DGSO-E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516607" y="6185485"/>
            <a:ext cx="1471920" cy="376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37936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ÉQUIPES">
    <p:spTree>
      <p:nvGrpSpPr>
        <p:cNvPr id="1" name=""/>
        <p:cNvGrpSpPr/>
        <p:nvPr/>
      </p:nvGrpSpPr>
      <p:grpSpPr>
        <a:xfrm>
          <a:off x="0" y="0"/>
          <a:ext cx="0" cy="0"/>
          <a:chOff x="0" y="0"/>
          <a:chExt cx="0" cy="0"/>
        </a:xfrm>
      </p:grpSpPr>
      <p:sp>
        <p:nvSpPr>
          <p:cNvPr id="24" name="Espace réservé du pied de page 4">
            <a:extLst>
              <a:ext uri="{FF2B5EF4-FFF2-40B4-BE49-F238E27FC236}">
                <a16:creationId xmlns:a16="http://schemas.microsoft.com/office/drawing/2014/main" id="{EFE1E510-AC38-E227-DBB7-44D9FA03EB38}"/>
              </a:ext>
            </a:extLst>
          </p:cNvPr>
          <p:cNvSpPr>
            <a:spLocks noGrp="1"/>
          </p:cNvSpPr>
          <p:nvPr>
            <p:ph type="ftr" sz="quarter" idx="11"/>
          </p:nvPr>
        </p:nvSpPr>
        <p:spPr>
          <a:xfrm>
            <a:off x="6306189" y="6211581"/>
            <a:ext cx="3967362" cy="365126"/>
          </a:xfrm>
        </p:spPr>
        <p:txBody>
          <a:bodyPr lIns="0"/>
          <a:lstStyle>
            <a:lvl1pPr algn="r">
              <a:defRPr sz="800" b="1" i="0" cap="all" baseline="0">
                <a:solidFill>
                  <a:srgbClr val="31429B"/>
                </a:solidFill>
                <a:latin typeface="Arial" panose="020B0604020202020204" pitchFamily="34" charset="0"/>
              </a:defRPr>
            </a:lvl1pPr>
          </a:lstStyle>
          <a:p>
            <a:r>
              <a:rPr lang="en-US"/>
              <a:t>Leveraging climate finance to achieve the agenda 2030: a focus on SDG13. </a:t>
            </a:r>
            <a:endParaRPr lang="fr-FR" dirty="0"/>
          </a:p>
        </p:txBody>
      </p:sp>
      <p:sp>
        <p:nvSpPr>
          <p:cNvPr id="25" name="Espace réservé du numéro de diapositive 5">
            <a:extLst>
              <a:ext uri="{FF2B5EF4-FFF2-40B4-BE49-F238E27FC236}">
                <a16:creationId xmlns:a16="http://schemas.microsoft.com/office/drawing/2014/main" id="{CD39C9E0-D417-82E6-DFD5-F0884D895284}"/>
              </a:ext>
            </a:extLst>
          </p:cNvPr>
          <p:cNvSpPr>
            <a:spLocks noGrp="1"/>
          </p:cNvSpPr>
          <p:nvPr>
            <p:ph type="sldNum" sz="quarter" idx="12"/>
          </p:nvPr>
        </p:nvSpPr>
        <p:spPr>
          <a:xfrm>
            <a:off x="5895624" y="6216992"/>
            <a:ext cx="400752" cy="365125"/>
          </a:xfrm>
        </p:spPr>
        <p:txBody>
          <a:bodyPr lIns="0"/>
          <a:lstStyle>
            <a:lvl1pPr algn="ctr">
              <a:defRPr sz="800" b="0" i="0" u="sng" baseline="0">
                <a:solidFill>
                  <a:srgbClr val="31429B"/>
                </a:solidFill>
                <a:latin typeface="Arial" panose="020B0604020202020204" pitchFamily="34" charset="0"/>
              </a:defRPr>
            </a:lvl1pPr>
          </a:lstStyle>
          <a:p>
            <a:fld id="{0DFF3279-5B66-F94E-B69C-CCB6B1DE2EC0}" type="slidenum">
              <a:rPr lang="fr-FR" smtClean="0"/>
              <a:pPr/>
              <a:t>‹N›</a:t>
            </a:fld>
            <a:endParaRPr lang="fr-FR" dirty="0"/>
          </a:p>
        </p:txBody>
      </p:sp>
      <p:cxnSp>
        <p:nvCxnSpPr>
          <p:cNvPr id="28" name="Connecteur droit 27">
            <a:extLst>
              <a:ext uri="{FF2B5EF4-FFF2-40B4-BE49-F238E27FC236}">
                <a16:creationId xmlns:a16="http://schemas.microsoft.com/office/drawing/2014/main" id="{7907F9C3-99D9-44BB-6C62-FE5717063BD5}"/>
              </a:ext>
            </a:extLst>
          </p:cNvPr>
          <p:cNvCxnSpPr>
            <a:cxnSpLocks/>
          </p:cNvCxnSpPr>
          <p:nvPr userDrawn="1"/>
        </p:nvCxnSpPr>
        <p:spPr>
          <a:xfrm>
            <a:off x="10340786" y="6130899"/>
            <a:ext cx="0" cy="486149"/>
          </a:xfrm>
          <a:prstGeom prst="line">
            <a:avLst/>
          </a:prstGeom>
          <a:ln w="12700">
            <a:solidFill>
              <a:srgbClr val="31429B"/>
            </a:solidFill>
          </a:ln>
        </p:spPr>
        <p:style>
          <a:lnRef idx="1">
            <a:schemeClr val="accent1"/>
          </a:lnRef>
          <a:fillRef idx="0">
            <a:schemeClr val="accent1"/>
          </a:fillRef>
          <a:effectRef idx="0">
            <a:schemeClr val="accent1"/>
          </a:effectRef>
          <a:fontRef idx="minor">
            <a:schemeClr val="tx1"/>
          </a:fontRef>
        </p:style>
      </p:cxnSp>
      <p:pic>
        <p:nvPicPr>
          <p:cNvPr id="4" name="Image 3">
            <a:extLst>
              <a:ext uri="{FF2B5EF4-FFF2-40B4-BE49-F238E27FC236}">
                <a16:creationId xmlns:a16="http://schemas.microsoft.com/office/drawing/2014/main" id="{9FDF2E29-B48E-317E-0E1D-1126C8435469}"/>
              </a:ext>
            </a:extLst>
          </p:cNvPr>
          <p:cNvPicPr>
            <a:picLocks noChangeAspect="1"/>
          </p:cNvPicPr>
          <p:nvPr userDrawn="1"/>
        </p:nvPicPr>
        <p:blipFill>
          <a:blip r:embed="rId2"/>
          <a:stretch>
            <a:fillRect/>
          </a:stretch>
        </p:blipFill>
        <p:spPr>
          <a:xfrm>
            <a:off x="11152093" y="0"/>
            <a:ext cx="1193800" cy="1371600"/>
          </a:xfrm>
          <a:prstGeom prst="rect">
            <a:avLst/>
          </a:prstGeom>
        </p:spPr>
      </p:pic>
      <p:sp>
        <p:nvSpPr>
          <p:cNvPr id="7" name="Espace réservé du contenu 4">
            <a:extLst>
              <a:ext uri="{FF2B5EF4-FFF2-40B4-BE49-F238E27FC236}">
                <a16:creationId xmlns:a16="http://schemas.microsoft.com/office/drawing/2014/main" id="{43C11EAB-B4CF-E24A-7790-0E6E60FE0340}"/>
              </a:ext>
            </a:extLst>
          </p:cNvPr>
          <p:cNvSpPr>
            <a:spLocks noGrp="1"/>
          </p:cNvSpPr>
          <p:nvPr>
            <p:ph sz="quarter" idx="14" hasCustomPrompt="1"/>
          </p:nvPr>
        </p:nvSpPr>
        <p:spPr>
          <a:xfrm>
            <a:off x="412749" y="454921"/>
            <a:ext cx="10739343" cy="365125"/>
          </a:xfrm>
        </p:spPr>
        <p:txBody>
          <a:bodyPr>
            <a:normAutofit/>
          </a:bodyPr>
          <a:lstStyle>
            <a:lvl1pPr marL="0" indent="0">
              <a:buNone/>
              <a:defRPr sz="2400" b="1" i="0" cap="all" baseline="0">
                <a:solidFill>
                  <a:srgbClr val="31429B"/>
                </a:solidFill>
                <a:latin typeface="Arial" panose="020B0604020202020204" pitchFamily="34" charset="0"/>
              </a:defRPr>
            </a:lvl1pPr>
            <a:lvl2pPr>
              <a:defRPr lang="fr-FR" sz="1600" b="1" i="0" kern="1200" cap="all" baseline="0" dirty="0" smtClean="0">
                <a:solidFill>
                  <a:srgbClr val="009FDF"/>
                </a:solidFill>
                <a:latin typeface="Arial" panose="020B0604020202020204" pitchFamily="34" charset="0"/>
                <a:ea typeface="+mn-ea"/>
                <a:cs typeface="+mn-cs"/>
              </a:defRPr>
            </a:lvl2pPr>
            <a:lvl3pPr>
              <a:defRPr lang="fr-FR" sz="1200" b="1" i="0" kern="1200" cap="all" baseline="0" dirty="0" smtClean="0">
                <a:solidFill>
                  <a:srgbClr val="1F2E5B"/>
                </a:solidFill>
                <a:latin typeface="Arial" panose="020B0604020202020204" pitchFamily="34" charset="0"/>
                <a:ea typeface="+mn-ea"/>
                <a:cs typeface="+mn-cs"/>
              </a:defRPr>
            </a:lvl3pPr>
            <a:lvl4pPr marL="57150" indent="-285750">
              <a:defRPr lang="fr-FR" sz="1200" kern="1200" baseline="0" dirty="0" smtClean="0">
                <a:solidFill>
                  <a:srgbClr val="1F2E5B"/>
                </a:solidFill>
                <a:latin typeface="Arial" panose="020B0604020202020204" pitchFamily="34" charset="0"/>
                <a:ea typeface="+mn-ea"/>
                <a:cs typeface="+mn-cs"/>
              </a:defRPr>
            </a:lvl4pPr>
            <a:lvl5pPr>
              <a:defRPr lang="fr-FR" sz="1200" b="1" i="0" kern="1200" baseline="0" dirty="0" smtClean="0">
                <a:solidFill>
                  <a:srgbClr val="1F2E5B"/>
                </a:solidFill>
                <a:latin typeface="Arial" panose="020B0604020202020204" pitchFamily="34" charset="0"/>
                <a:ea typeface="+mn-ea"/>
                <a:cs typeface="+mn-cs"/>
              </a:defRPr>
            </a:lvl5pPr>
          </a:lstStyle>
          <a:p>
            <a:pPr lvl="0"/>
            <a:r>
              <a:rPr lang="fr-FR" dirty="0"/>
              <a:t>LES équipes</a:t>
            </a:r>
          </a:p>
        </p:txBody>
      </p:sp>
      <p:sp>
        <p:nvSpPr>
          <p:cNvPr id="5" name="Espace réservé pour une image  4">
            <a:extLst>
              <a:ext uri="{FF2B5EF4-FFF2-40B4-BE49-F238E27FC236}">
                <a16:creationId xmlns:a16="http://schemas.microsoft.com/office/drawing/2014/main" id="{C680C63A-4A41-1E81-3F94-BD400AC0DBFE}"/>
              </a:ext>
            </a:extLst>
          </p:cNvPr>
          <p:cNvSpPr>
            <a:spLocks noGrp="1"/>
          </p:cNvSpPr>
          <p:nvPr>
            <p:ph type="pic" sz="quarter" idx="17"/>
          </p:nvPr>
        </p:nvSpPr>
        <p:spPr>
          <a:xfrm>
            <a:off x="5153574" y="1386114"/>
            <a:ext cx="1938338" cy="2241550"/>
          </a:xfrm>
        </p:spPr>
        <p:txBody>
          <a:bodyPr>
            <a:normAutofit/>
          </a:bodyPr>
          <a:lstStyle>
            <a:lvl1pPr marL="0" indent="0">
              <a:buFontTx/>
              <a:buNone/>
              <a:defRPr sz="1200" b="1" i="0" cap="all" baseline="0">
                <a:solidFill>
                  <a:srgbClr val="4A82FA"/>
                </a:solidFill>
              </a:defRPr>
            </a:lvl1pPr>
          </a:lstStyle>
          <a:p>
            <a:endParaRPr lang="fr-FR"/>
          </a:p>
        </p:txBody>
      </p:sp>
      <p:sp>
        <p:nvSpPr>
          <p:cNvPr id="6" name="Espace réservé pour une image  4">
            <a:extLst>
              <a:ext uri="{FF2B5EF4-FFF2-40B4-BE49-F238E27FC236}">
                <a16:creationId xmlns:a16="http://schemas.microsoft.com/office/drawing/2014/main" id="{FE8792CC-1AE8-52C3-1C28-089AC85BAD47}"/>
              </a:ext>
            </a:extLst>
          </p:cNvPr>
          <p:cNvSpPr>
            <a:spLocks noGrp="1"/>
          </p:cNvSpPr>
          <p:nvPr>
            <p:ph type="pic" sz="quarter" idx="18"/>
          </p:nvPr>
        </p:nvSpPr>
        <p:spPr>
          <a:xfrm>
            <a:off x="7533917" y="1386114"/>
            <a:ext cx="1938338" cy="2241550"/>
          </a:xfrm>
        </p:spPr>
        <p:txBody>
          <a:bodyPr>
            <a:normAutofit/>
          </a:bodyPr>
          <a:lstStyle>
            <a:lvl1pPr marL="0" indent="0">
              <a:buFontTx/>
              <a:buNone/>
              <a:defRPr sz="1200" b="1" i="0" cap="all" baseline="0">
                <a:solidFill>
                  <a:srgbClr val="4A82FA"/>
                </a:solidFill>
              </a:defRPr>
            </a:lvl1pPr>
          </a:lstStyle>
          <a:p>
            <a:endParaRPr lang="fr-FR" dirty="0"/>
          </a:p>
        </p:txBody>
      </p:sp>
      <p:sp>
        <p:nvSpPr>
          <p:cNvPr id="8" name="Espace réservé pour une image  4">
            <a:extLst>
              <a:ext uri="{FF2B5EF4-FFF2-40B4-BE49-F238E27FC236}">
                <a16:creationId xmlns:a16="http://schemas.microsoft.com/office/drawing/2014/main" id="{6324A6BA-9FB6-1C92-3AA1-7F388E40654C}"/>
              </a:ext>
            </a:extLst>
          </p:cNvPr>
          <p:cNvSpPr>
            <a:spLocks noGrp="1"/>
          </p:cNvSpPr>
          <p:nvPr>
            <p:ph type="pic" sz="quarter" idx="19"/>
          </p:nvPr>
        </p:nvSpPr>
        <p:spPr>
          <a:xfrm>
            <a:off x="9905092" y="1386114"/>
            <a:ext cx="1938338" cy="2241550"/>
          </a:xfrm>
        </p:spPr>
        <p:txBody>
          <a:bodyPr>
            <a:normAutofit/>
          </a:bodyPr>
          <a:lstStyle>
            <a:lvl1pPr marL="0" indent="0">
              <a:buFontTx/>
              <a:buNone/>
              <a:defRPr sz="1200" b="1" i="0" cap="all" baseline="0">
                <a:solidFill>
                  <a:srgbClr val="4A82FA"/>
                </a:solidFill>
              </a:defRPr>
            </a:lvl1pPr>
          </a:lstStyle>
          <a:p>
            <a:endParaRPr lang="fr-FR"/>
          </a:p>
        </p:txBody>
      </p:sp>
      <p:sp>
        <p:nvSpPr>
          <p:cNvPr id="13" name="Espace réservé du texte 12">
            <a:extLst>
              <a:ext uri="{FF2B5EF4-FFF2-40B4-BE49-F238E27FC236}">
                <a16:creationId xmlns:a16="http://schemas.microsoft.com/office/drawing/2014/main" id="{99BEB5C9-2217-6BC2-BF2C-6CC24E58D542}"/>
              </a:ext>
            </a:extLst>
          </p:cNvPr>
          <p:cNvSpPr>
            <a:spLocks noGrp="1"/>
          </p:cNvSpPr>
          <p:nvPr>
            <p:ph type="body" sz="quarter" idx="20" hasCustomPrompt="1"/>
          </p:nvPr>
        </p:nvSpPr>
        <p:spPr>
          <a:xfrm>
            <a:off x="412750" y="3744914"/>
            <a:ext cx="1938338" cy="275544"/>
          </a:xfrm>
        </p:spPr>
        <p:txBody>
          <a:bodyPr>
            <a:normAutofit/>
          </a:bodyPr>
          <a:lstStyle>
            <a:lvl1pPr marL="0" indent="0">
              <a:buNone/>
              <a:defRPr sz="900" b="1" i="0" cap="all" baseline="0">
                <a:solidFill>
                  <a:srgbClr val="4A82FA"/>
                </a:solidFill>
              </a:defRPr>
            </a:lvl1pPr>
          </a:lstStyle>
          <a:p>
            <a:pPr lvl="0"/>
            <a:r>
              <a:rPr lang="fr-FR" dirty="0"/>
              <a:t>Nom prénom</a:t>
            </a:r>
          </a:p>
        </p:txBody>
      </p:sp>
      <p:sp>
        <p:nvSpPr>
          <p:cNvPr id="14" name="Espace réservé pour une image  4">
            <a:extLst>
              <a:ext uri="{FF2B5EF4-FFF2-40B4-BE49-F238E27FC236}">
                <a16:creationId xmlns:a16="http://schemas.microsoft.com/office/drawing/2014/main" id="{1339A259-7F05-A060-08CB-43B8382953CB}"/>
              </a:ext>
            </a:extLst>
          </p:cNvPr>
          <p:cNvSpPr>
            <a:spLocks noGrp="1"/>
          </p:cNvSpPr>
          <p:nvPr>
            <p:ph type="pic" sz="quarter" idx="21"/>
          </p:nvPr>
        </p:nvSpPr>
        <p:spPr>
          <a:xfrm>
            <a:off x="412750" y="1393366"/>
            <a:ext cx="1938338" cy="2241550"/>
          </a:xfrm>
        </p:spPr>
        <p:txBody>
          <a:bodyPr>
            <a:normAutofit/>
          </a:bodyPr>
          <a:lstStyle>
            <a:lvl1pPr marL="0" indent="0">
              <a:buFontTx/>
              <a:buNone/>
              <a:defRPr sz="1200" b="1" i="0" cap="all" baseline="0">
                <a:solidFill>
                  <a:srgbClr val="4A82FA"/>
                </a:solidFill>
              </a:defRPr>
            </a:lvl1pPr>
          </a:lstStyle>
          <a:p>
            <a:endParaRPr lang="fr-FR"/>
          </a:p>
        </p:txBody>
      </p:sp>
      <p:sp>
        <p:nvSpPr>
          <p:cNvPr id="15" name="Espace réservé pour une image  4">
            <a:extLst>
              <a:ext uri="{FF2B5EF4-FFF2-40B4-BE49-F238E27FC236}">
                <a16:creationId xmlns:a16="http://schemas.microsoft.com/office/drawing/2014/main" id="{69B9953D-E5AF-50B9-A492-032471376260}"/>
              </a:ext>
            </a:extLst>
          </p:cNvPr>
          <p:cNvSpPr>
            <a:spLocks noGrp="1"/>
          </p:cNvSpPr>
          <p:nvPr>
            <p:ph type="pic" sz="quarter" idx="22"/>
          </p:nvPr>
        </p:nvSpPr>
        <p:spPr>
          <a:xfrm>
            <a:off x="2793093" y="1393366"/>
            <a:ext cx="1938338" cy="2241550"/>
          </a:xfrm>
        </p:spPr>
        <p:txBody>
          <a:bodyPr>
            <a:normAutofit/>
          </a:bodyPr>
          <a:lstStyle>
            <a:lvl1pPr marL="0" indent="0">
              <a:buFontTx/>
              <a:buNone/>
              <a:defRPr sz="1200" b="1" i="0" cap="all" baseline="0">
                <a:solidFill>
                  <a:srgbClr val="4A82FA"/>
                </a:solidFill>
              </a:defRPr>
            </a:lvl1pPr>
          </a:lstStyle>
          <a:p>
            <a:endParaRPr lang="fr-FR"/>
          </a:p>
        </p:txBody>
      </p:sp>
      <p:sp>
        <p:nvSpPr>
          <p:cNvPr id="17" name="Espace réservé du texte 12">
            <a:extLst>
              <a:ext uri="{FF2B5EF4-FFF2-40B4-BE49-F238E27FC236}">
                <a16:creationId xmlns:a16="http://schemas.microsoft.com/office/drawing/2014/main" id="{F35E618A-929C-9A07-645B-2C47446B6C45}"/>
              </a:ext>
            </a:extLst>
          </p:cNvPr>
          <p:cNvSpPr>
            <a:spLocks noGrp="1"/>
          </p:cNvSpPr>
          <p:nvPr>
            <p:ph type="body" sz="quarter" idx="23" hasCustomPrompt="1"/>
          </p:nvPr>
        </p:nvSpPr>
        <p:spPr>
          <a:xfrm>
            <a:off x="412749" y="3904572"/>
            <a:ext cx="1938338" cy="275544"/>
          </a:xfrm>
        </p:spPr>
        <p:txBody>
          <a:bodyPr>
            <a:normAutofit/>
          </a:bodyPr>
          <a:lstStyle>
            <a:lvl1pPr marL="0" indent="0">
              <a:buNone/>
              <a:defRPr sz="900" b="0" i="0" baseline="0">
                <a:solidFill>
                  <a:srgbClr val="31429B"/>
                </a:solidFill>
              </a:defRPr>
            </a:lvl1pPr>
          </a:lstStyle>
          <a:p>
            <a:pPr lvl="0"/>
            <a:r>
              <a:rPr lang="fr-FR" dirty="0"/>
              <a:t>Fonction</a:t>
            </a:r>
          </a:p>
        </p:txBody>
      </p:sp>
      <p:sp>
        <p:nvSpPr>
          <p:cNvPr id="18" name="Espace réservé du texte 12">
            <a:extLst>
              <a:ext uri="{FF2B5EF4-FFF2-40B4-BE49-F238E27FC236}">
                <a16:creationId xmlns:a16="http://schemas.microsoft.com/office/drawing/2014/main" id="{80B558A9-2196-46D1-D16B-6965BE5D3BAF}"/>
              </a:ext>
            </a:extLst>
          </p:cNvPr>
          <p:cNvSpPr>
            <a:spLocks noGrp="1"/>
          </p:cNvSpPr>
          <p:nvPr>
            <p:ph type="body" sz="quarter" idx="24" hasCustomPrompt="1"/>
          </p:nvPr>
        </p:nvSpPr>
        <p:spPr>
          <a:xfrm>
            <a:off x="412749" y="4339998"/>
            <a:ext cx="1938338" cy="1124635"/>
          </a:xfrm>
        </p:spPr>
        <p:txBody>
          <a:bodyPr>
            <a:normAutofit/>
          </a:bodyPr>
          <a:lstStyle>
            <a:lvl1pPr marL="0" indent="0">
              <a:buNone/>
              <a:defRPr sz="900" b="0" i="0" baseline="0">
                <a:solidFill>
                  <a:srgbClr val="31429B"/>
                </a:solidFill>
              </a:defRPr>
            </a:lvl1pPr>
          </a:lstStyle>
          <a:p>
            <a:pPr lvl="0"/>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a:t>
            </a:r>
          </a:p>
        </p:txBody>
      </p:sp>
      <p:sp>
        <p:nvSpPr>
          <p:cNvPr id="19" name="Espace réservé du texte 12">
            <a:extLst>
              <a:ext uri="{FF2B5EF4-FFF2-40B4-BE49-F238E27FC236}">
                <a16:creationId xmlns:a16="http://schemas.microsoft.com/office/drawing/2014/main" id="{9C0DDB7E-CCEB-05A1-7FBA-B91D53FA9E0C}"/>
              </a:ext>
            </a:extLst>
          </p:cNvPr>
          <p:cNvSpPr>
            <a:spLocks noGrp="1"/>
          </p:cNvSpPr>
          <p:nvPr>
            <p:ph type="body" sz="quarter" idx="25" hasCustomPrompt="1"/>
          </p:nvPr>
        </p:nvSpPr>
        <p:spPr>
          <a:xfrm>
            <a:off x="2800122" y="3744914"/>
            <a:ext cx="1938338" cy="275544"/>
          </a:xfrm>
        </p:spPr>
        <p:txBody>
          <a:bodyPr>
            <a:normAutofit/>
          </a:bodyPr>
          <a:lstStyle>
            <a:lvl1pPr marL="0" indent="0">
              <a:buNone/>
              <a:defRPr sz="900" b="1" i="0" cap="all" baseline="0">
                <a:solidFill>
                  <a:srgbClr val="4A82FA"/>
                </a:solidFill>
              </a:defRPr>
            </a:lvl1pPr>
          </a:lstStyle>
          <a:p>
            <a:pPr lvl="0"/>
            <a:r>
              <a:rPr lang="fr-FR" dirty="0"/>
              <a:t>NOM PRENOM</a:t>
            </a:r>
          </a:p>
        </p:txBody>
      </p:sp>
      <p:sp>
        <p:nvSpPr>
          <p:cNvPr id="20" name="Espace réservé du texte 12">
            <a:extLst>
              <a:ext uri="{FF2B5EF4-FFF2-40B4-BE49-F238E27FC236}">
                <a16:creationId xmlns:a16="http://schemas.microsoft.com/office/drawing/2014/main" id="{BC78CD32-05CA-D406-FD8A-DB5116D9840D}"/>
              </a:ext>
            </a:extLst>
          </p:cNvPr>
          <p:cNvSpPr>
            <a:spLocks noGrp="1"/>
          </p:cNvSpPr>
          <p:nvPr>
            <p:ph type="body" sz="quarter" idx="26" hasCustomPrompt="1"/>
          </p:nvPr>
        </p:nvSpPr>
        <p:spPr>
          <a:xfrm>
            <a:off x="2800121" y="3904572"/>
            <a:ext cx="1938338" cy="275544"/>
          </a:xfrm>
        </p:spPr>
        <p:txBody>
          <a:bodyPr>
            <a:normAutofit/>
          </a:bodyPr>
          <a:lstStyle>
            <a:lvl1pPr marL="0" indent="0">
              <a:buNone/>
              <a:defRPr sz="900" b="0" i="0" baseline="0">
                <a:solidFill>
                  <a:srgbClr val="31429B"/>
                </a:solidFill>
              </a:defRPr>
            </a:lvl1pPr>
          </a:lstStyle>
          <a:p>
            <a:pPr lvl="0"/>
            <a:r>
              <a:rPr lang="fr-FR" dirty="0"/>
              <a:t>Fonction</a:t>
            </a:r>
          </a:p>
        </p:txBody>
      </p:sp>
      <p:sp>
        <p:nvSpPr>
          <p:cNvPr id="22" name="Espace réservé du texte 12">
            <a:extLst>
              <a:ext uri="{FF2B5EF4-FFF2-40B4-BE49-F238E27FC236}">
                <a16:creationId xmlns:a16="http://schemas.microsoft.com/office/drawing/2014/main" id="{E02A76BA-7535-DBEB-3D7F-A9E0F0C605EC}"/>
              </a:ext>
            </a:extLst>
          </p:cNvPr>
          <p:cNvSpPr>
            <a:spLocks noGrp="1"/>
          </p:cNvSpPr>
          <p:nvPr>
            <p:ph type="body" sz="quarter" idx="27" hasCustomPrompt="1"/>
          </p:nvPr>
        </p:nvSpPr>
        <p:spPr>
          <a:xfrm>
            <a:off x="2800121" y="4339998"/>
            <a:ext cx="1938338" cy="1124635"/>
          </a:xfrm>
        </p:spPr>
        <p:txBody>
          <a:bodyPr>
            <a:normAutofit/>
          </a:bodyPr>
          <a:lstStyle>
            <a:lvl1pPr marL="0" indent="0">
              <a:buNone/>
              <a:defRPr sz="900" b="0" i="0" baseline="0">
                <a:solidFill>
                  <a:srgbClr val="31429B"/>
                </a:solidFill>
              </a:defRPr>
            </a:lvl1pPr>
          </a:lstStyle>
          <a:p>
            <a:pPr lvl="0"/>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a:t>
            </a:r>
          </a:p>
        </p:txBody>
      </p:sp>
      <p:sp>
        <p:nvSpPr>
          <p:cNvPr id="23" name="Espace réservé du texte 12">
            <a:extLst>
              <a:ext uri="{FF2B5EF4-FFF2-40B4-BE49-F238E27FC236}">
                <a16:creationId xmlns:a16="http://schemas.microsoft.com/office/drawing/2014/main" id="{E456417B-74BD-AB0E-342D-842BE0052F03}"/>
              </a:ext>
            </a:extLst>
          </p:cNvPr>
          <p:cNvSpPr>
            <a:spLocks noGrp="1"/>
          </p:cNvSpPr>
          <p:nvPr>
            <p:ph type="body" sz="quarter" idx="28" hasCustomPrompt="1"/>
          </p:nvPr>
        </p:nvSpPr>
        <p:spPr>
          <a:xfrm>
            <a:off x="5153575" y="3752167"/>
            <a:ext cx="1938338" cy="275544"/>
          </a:xfrm>
        </p:spPr>
        <p:txBody>
          <a:bodyPr>
            <a:normAutofit/>
          </a:bodyPr>
          <a:lstStyle>
            <a:lvl1pPr marL="0" indent="0">
              <a:buNone/>
              <a:defRPr sz="900" b="1" i="0" cap="all" baseline="0">
                <a:solidFill>
                  <a:srgbClr val="4A82FA"/>
                </a:solidFill>
              </a:defRPr>
            </a:lvl1pPr>
          </a:lstStyle>
          <a:p>
            <a:pPr lvl="0"/>
            <a:r>
              <a:rPr lang="fr-FR" dirty="0"/>
              <a:t>NOM PRENOM</a:t>
            </a:r>
          </a:p>
        </p:txBody>
      </p:sp>
      <p:sp>
        <p:nvSpPr>
          <p:cNvPr id="26" name="Espace réservé du texte 12">
            <a:extLst>
              <a:ext uri="{FF2B5EF4-FFF2-40B4-BE49-F238E27FC236}">
                <a16:creationId xmlns:a16="http://schemas.microsoft.com/office/drawing/2014/main" id="{F5B23B9C-3CE7-DAC7-3CAD-769DD68CCEAF}"/>
              </a:ext>
            </a:extLst>
          </p:cNvPr>
          <p:cNvSpPr>
            <a:spLocks noGrp="1"/>
          </p:cNvSpPr>
          <p:nvPr>
            <p:ph type="body" sz="quarter" idx="29" hasCustomPrompt="1"/>
          </p:nvPr>
        </p:nvSpPr>
        <p:spPr>
          <a:xfrm>
            <a:off x="5153574" y="3911825"/>
            <a:ext cx="1938338" cy="275544"/>
          </a:xfrm>
        </p:spPr>
        <p:txBody>
          <a:bodyPr>
            <a:normAutofit/>
          </a:bodyPr>
          <a:lstStyle>
            <a:lvl1pPr marL="0" indent="0">
              <a:buNone/>
              <a:defRPr sz="900" b="0" i="0" baseline="0">
                <a:solidFill>
                  <a:srgbClr val="31429B"/>
                </a:solidFill>
              </a:defRPr>
            </a:lvl1pPr>
          </a:lstStyle>
          <a:p>
            <a:pPr lvl="0"/>
            <a:r>
              <a:rPr lang="fr-FR" dirty="0"/>
              <a:t>Fonction</a:t>
            </a:r>
          </a:p>
        </p:txBody>
      </p:sp>
      <p:sp>
        <p:nvSpPr>
          <p:cNvPr id="27" name="Espace réservé du texte 12">
            <a:extLst>
              <a:ext uri="{FF2B5EF4-FFF2-40B4-BE49-F238E27FC236}">
                <a16:creationId xmlns:a16="http://schemas.microsoft.com/office/drawing/2014/main" id="{6925F9DD-DA1B-A963-C266-7CCC08AC4112}"/>
              </a:ext>
            </a:extLst>
          </p:cNvPr>
          <p:cNvSpPr>
            <a:spLocks noGrp="1"/>
          </p:cNvSpPr>
          <p:nvPr>
            <p:ph type="body" sz="quarter" idx="30" hasCustomPrompt="1"/>
          </p:nvPr>
        </p:nvSpPr>
        <p:spPr>
          <a:xfrm>
            <a:off x="5153574" y="4347251"/>
            <a:ext cx="1938338" cy="1124635"/>
          </a:xfrm>
        </p:spPr>
        <p:txBody>
          <a:bodyPr>
            <a:normAutofit/>
          </a:bodyPr>
          <a:lstStyle>
            <a:lvl1pPr marL="0" indent="0">
              <a:buNone/>
              <a:defRPr sz="900" b="0" i="0" baseline="0">
                <a:solidFill>
                  <a:srgbClr val="31429B"/>
                </a:solidFill>
              </a:defRPr>
            </a:lvl1pPr>
          </a:lstStyle>
          <a:p>
            <a:pPr lvl="0"/>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a:t>
            </a:r>
          </a:p>
        </p:txBody>
      </p:sp>
      <p:sp>
        <p:nvSpPr>
          <p:cNvPr id="29" name="Espace réservé du texte 12">
            <a:extLst>
              <a:ext uri="{FF2B5EF4-FFF2-40B4-BE49-F238E27FC236}">
                <a16:creationId xmlns:a16="http://schemas.microsoft.com/office/drawing/2014/main" id="{673E4E27-A783-A8CC-3519-C104C5BB4B73}"/>
              </a:ext>
            </a:extLst>
          </p:cNvPr>
          <p:cNvSpPr>
            <a:spLocks noGrp="1"/>
          </p:cNvSpPr>
          <p:nvPr>
            <p:ph type="body" sz="quarter" idx="31" hasCustomPrompt="1"/>
          </p:nvPr>
        </p:nvSpPr>
        <p:spPr>
          <a:xfrm>
            <a:off x="7540947" y="3752167"/>
            <a:ext cx="1938338" cy="275544"/>
          </a:xfrm>
        </p:spPr>
        <p:txBody>
          <a:bodyPr>
            <a:normAutofit/>
          </a:bodyPr>
          <a:lstStyle>
            <a:lvl1pPr marL="0" indent="0">
              <a:buNone/>
              <a:defRPr sz="900" b="1" i="0" cap="all" baseline="0">
                <a:solidFill>
                  <a:srgbClr val="4A82FA"/>
                </a:solidFill>
              </a:defRPr>
            </a:lvl1pPr>
          </a:lstStyle>
          <a:p>
            <a:pPr lvl="0"/>
            <a:r>
              <a:rPr lang="fr-FR" dirty="0"/>
              <a:t>NOM PRENOM</a:t>
            </a:r>
          </a:p>
        </p:txBody>
      </p:sp>
      <p:sp>
        <p:nvSpPr>
          <p:cNvPr id="30" name="Espace réservé du texte 12">
            <a:extLst>
              <a:ext uri="{FF2B5EF4-FFF2-40B4-BE49-F238E27FC236}">
                <a16:creationId xmlns:a16="http://schemas.microsoft.com/office/drawing/2014/main" id="{2FD8EFA2-9740-DE76-EBC8-1F45A807D30C}"/>
              </a:ext>
            </a:extLst>
          </p:cNvPr>
          <p:cNvSpPr>
            <a:spLocks noGrp="1"/>
          </p:cNvSpPr>
          <p:nvPr>
            <p:ph type="body" sz="quarter" idx="32" hasCustomPrompt="1"/>
          </p:nvPr>
        </p:nvSpPr>
        <p:spPr>
          <a:xfrm>
            <a:off x="7540946" y="3911825"/>
            <a:ext cx="1938338" cy="275544"/>
          </a:xfrm>
        </p:spPr>
        <p:txBody>
          <a:bodyPr>
            <a:normAutofit/>
          </a:bodyPr>
          <a:lstStyle>
            <a:lvl1pPr marL="0" indent="0">
              <a:buNone/>
              <a:defRPr sz="900" b="0" i="0" baseline="0">
                <a:solidFill>
                  <a:srgbClr val="31429B"/>
                </a:solidFill>
              </a:defRPr>
            </a:lvl1pPr>
          </a:lstStyle>
          <a:p>
            <a:pPr lvl="0"/>
            <a:r>
              <a:rPr lang="fr-FR" dirty="0"/>
              <a:t>Fonction</a:t>
            </a:r>
          </a:p>
        </p:txBody>
      </p:sp>
      <p:sp>
        <p:nvSpPr>
          <p:cNvPr id="31" name="Espace réservé du texte 12">
            <a:extLst>
              <a:ext uri="{FF2B5EF4-FFF2-40B4-BE49-F238E27FC236}">
                <a16:creationId xmlns:a16="http://schemas.microsoft.com/office/drawing/2014/main" id="{352BA340-D7FA-B047-6599-B25018560449}"/>
              </a:ext>
            </a:extLst>
          </p:cNvPr>
          <p:cNvSpPr>
            <a:spLocks noGrp="1"/>
          </p:cNvSpPr>
          <p:nvPr>
            <p:ph type="body" sz="quarter" idx="33" hasCustomPrompt="1"/>
          </p:nvPr>
        </p:nvSpPr>
        <p:spPr>
          <a:xfrm>
            <a:off x="7540946" y="4347251"/>
            <a:ext cx="1938338" cy="1124635"/>
          </a:xfrm>
        </p:spPr>
        <p:txBody>
          <a:bodyPr>
            <a:normAutofit/>
          </a:bodyPr>
          <a:lstStyle>
            <a:lvl1pPr marL="0" indent="0">
              <a:buNone/>
              <a:defRPr sz="900" b="0" i="0" baseline="0">
                <a:solidFill>
                  <a:srgbClr val="31429B"/>
                </a:solidFill>
              </a:defRPr>
            </a:lvl1pPr>
          </a:lstStyle>
          <a:p>
            <a:pPr lvl="0"/>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a:t>
            </a:r>
          </a:p>
        </p:txBody>
      </p:sp>
      <p:sp>
        <p:nvSpPr>
          <p:cNvPr id="32" name="Espace réservé du texte 12">
            <a:extLst>
              <a:ext uri="{FF2B5EF4-FFF2-40B4-BE49-F238E27FC236}">
                <a16:creationId xmlns:a16="http://schemas.microsoft.com/office/drawing/2014/main" id="{045D0D84-65C3-B4B3-8315-30E220710159}"/>
              </a:ext>
            </a:extLst>
          </p:cNvPr>
          <p:cNvSpPr>
            <a:spLocks noGrp="1"/>
          </p:cNvSpPr>
          <p:nvPr>
            <p:ph type="body" sz="quarter" idx="34" hasCustomPrompt="1"/>
          </p:nvPr>
        </p:nvSpPr>
        <p:spPr>
          <a:xfrm>
            <a:off x="9905093" y="3744914"/>
            <a:ext cx="1938338" cy="275544"/>
          </a:xfrm>
        </p:spPr>
        <p:txBody>
          <a:bodyPr>
            <a:normAutofit/>
          </a:bodyPr>
          <a:lstStyle>
            <a:lvl1pPr marL="0" indent="0">
              <a:buNone/>
              <a:defRPr sz="900" b="1" i="0" cap="all" baseline="0">
                <a:solidFill>
                  <a:srgbClr val="4A82FA"/>
                </a:solidFill>
              </a:defRPr>
            </a:lvl1pPr>
          </a:lstStyle>
          <a:p>
            <a:pPr lvl="0"/>
            <a:r>
              <a:rPr lang="fr-FR" dirty="0"/>
              <a:t>NOM PRENOM</a:t>
            </a:r>
          </a:p>
        </p:txBody>
      </p:sp>
      <p:sp>
        <p:nvSpPr>
          <p:cNvPr id="33" name="Espace réservé du texte 12">
            <a:extLst>
              <a:ext uri="{FF2B5EF4-FFF2-40B4-BE49-F238E27FC236}">
                <a16:creationId xmlns:a16="http://schemas.microsoft.com/office/drawing/2014/main" id="{6ABC4FCB-93A8-6591-EA69-AC648091E7BB}"/>
              </a:ext>
            </a:extLst>
          </p:cNvPr>
          <p:cNvSpPr>
            <a:spLocks noGrp="1"/>
          </p:cNvSpPr>
          <p:nvPr>
            <p:ph type="body" sz="quarter" idx="35" hasCustomPrompt="1"/>
          </p:nvPr>
        </p:nvSpPr>
        <p:spPr>
          <a:xfrm>
            <a:off x="9905092" y="3904572"/>
            <a:ext cx="1938338" cy="275544"/>
          </a:xfrm>
        </p:spPr>
        <p:txBody>
          <a:bodyPr>
            <a:normAutofit/>
          </a:bodyPr>
          <a:lstStyle>
            <a:lvl1pPr marL="0" indent="0">
              <a:buNone/>
              <a:defRPr sz="900" b="0" i="0" baseline="0">
                <a:solidFill>
                  <a:srgbClr val="31429B"/>
                </a:solidFill>
              </a:defRPr>
            </a:lvl1pPr>
          </a:lstStyle>
          <a:p>
            <a:pPr lvl="0"/>
            <a:r>
              <a:rPr lang="fr-FR" dirty="0"/>
              <a:t>Fonction</a:t>
            </a:r>
          </a:p>
        </p:txBody>
      </p:sp>
      <p:sp>
        <p:nvSpPr>
          <p:cNvPr id="34" name="Espace réservé du texte 12">
            <a:extLst>
              <a:ext uri="{FF2B5EF4-FFF2-40B4-BE49-F238E27FC236}">
                <a16:creationId xmlns:a16="http://schemas.microsoft.com/office/drawing/2014/main" id="{168AF1CB-5A98-45B3-94CE-C48CC314A643}"/>
              </a:ext>
            </a:extLst>
          </p:cNvPr>
          <p:cNvSpPr>
            <a:spLocks noGrp="1"/>
          </p:cNvSpPr>
          <p:nvPr>
            <p:ph type="body" sz="quarter" idx="36" hasCustomPrompt="1"/>
          </p:nvPr>
        </p:nvSpPr>
        <p:spPr>
          <a:xfrm>
            <a:off x="9905092" y="4339998"/>
            <a:ext cx="1938338" cy="1124635"/>
          </a:xfrm>
        </p:spPr>
        <p:txBody>
          <a:bodyPr>
            <a:normAutofit/>
          </a:bodyPr>
          <a:lstStyle>
            <a:lvl1pPr marL="0" indent="0">
              <a:buNone/>
              <a:defRPr sz="900" b="0" i="0" baseline="0">
                <a:solidFill>
                  <a:srgbClr val="31429B"/>
                </a:solidFill>
              </a:defRPr>
            </a:lvl1pPr>
          </a:lstStyle>
          <a:p>
            <a:pPr lvl="0"/>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 </a:t>
            </a:r>
            <a:r>
              <a:rPr lang="fr-FR" dirty="0" err="1"/>
              <a:t>soluptiis</a:t>
            </a:r>
            <a:r>
              <a:rPr lang="fr-FR" dirty="0"/>
              <a:t> pro </a:t>
            </a:r>
            <a:r>
              <a:rPr lang="fr-FR" dirty="0" err="1"/>
              <a:t>ius</a:t>
            </a:r>
            <a:r>
              <a:rPr lang="fr-FR" dirty="0"/>
              <a:t> </a:t>
            </a:r>
            <a:r>
              <a:rPr lang="fr-FR" dirty="0" err="1"/>
              <a:t>apisquaerati</a:t>
            </a:r>
            <a:r>
              <a:rPr lang="fr-FR" dirty="0"/>
              <a:t> </a:t>
            </a:r>
            <a:r>
              <a:rPr lang="fr-FR" dirty="0" err="1"/>
              <a:t>berovit</a:t>
            </a:r>
            <a:r>
              <a:rPr lang="fr-FR" dirty="0"/>
              <a:t>.</a:t>
            </a:r>
          </a:p>
        </p:txBody>
      </p:sp>
      <p:pic>
        <p:nvPicPr>
          <p:cNvPr id="35" name="Picture 4" descr="https://intranet-sg/SiteImages/Communication/Logos/Logo-BDF-DGSO.png?csf=1&amp;e=uHDFIv"/>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462289" y="6189630"/>
            <a:ext cx="1675393" cy="3686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94078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TABLEAU">
    <p:spTree>
      <p:nvGrpSpPr>
        <p:cNvPr id="1" name=""/>
        <p:cNvGrpSpPr/>
        <p:nvPr/>
      </p:nvGrpSpPr>
      <p:grpSpPr>
        <a:xfrm>
          <a:off x="0" y="0"/>
          <a:ext cx="0" cy="0"/>
          <a:chOff x="0" y="0"/>
          <a:chExt cx="0" cy="0"/>
        </a:xfrm>
      </p:grpSpPr>
      <p:sp>
        <p:nvSpPr>
          <p:cNvPr id="24" name="Espace réservé du pied de page 4">
            <a:extLst>
              <a:ext uri="{FF2B5EF4-FFF2-40B4-BE49-F238E27FC236}">
                <a16:creationId xmlns:a16="http://schemas.microsoft.com/office/drawing/2014/main" id="{EFE1E510-AC38-E227-DBB7-44D9FA03EB38}"/>
              </a:ext>
            </a:extLst>
          </p:cNvPr>
          <p:cNvSpPr>
            <a:spLocks noGrp="1"/>
          </p:cNvSpPr>
          <p:nvPr>
            <p:ph type="ftr" sz="quarter" idx="11"/>
          </p:nvPr>
        </p:nvSpPr>
        <p:spPr>
          <a:xfrm>
            <a:off x="6306189" y="6211581"/>
            <a:ext cx="3967362" cy="365126"/>
          </a:xfrm>
        </p:spPr>
        <p:txBody>
          <a:bodyPr lIns="0"/>
          <a:lstStyle>
            <a:lvl1pPr algn="r">
              <a:defRPr sz="800" b="1" i="0" cap="all" baseline="0">
                <a:solidFill>
                  <a:srgbClr val="31429B"/>
                </a:solidFill>
                <a:latin typeface="Arial" panose="020B0604020202020204" pitchFamily="34" charset="0"/>
              </a:defRPr>
            </a:lvl1pPr>
          </a:lstStyle>
          <a:p>
            <a:r>
              <a:rPr lang="en-US"/>
              <a:t>Leveraging climate finance to achieve the agenda 2030: a focus on SDG13. </a:t>
            </a:r>
            <a:endParaRPr lang="fr-FR" dirty="0"/>
          </a:p>
        </p:txBody>
      </p:sp>
      <p:sp>
        <p:nvSpPr>
          <p:cNvPr id="25" name="Espace réservé du numéro de diapositive 5">
            <a:extLst>
              <a:ext uri="{FF2B5EF4-FFF2-40B4-BE49-F238E27FC236}">
                <a16:creationId xmlns:a16="http://schemas.microsoft.com/office/drawing/2014/main" id="{CD39C9E0-D417-82E6-DFD5-F0884D895284}"/>
              </a:ext>
            </a:extLst>
          </p:cNvPr>
          <p:cNvSpPr>
            <a:spLocks noGrp="1"/>
          </p:cNvSpPr>
          <p:nvPr>
            <p:ph type="sldNum" sz="quarter" idx="12"/>
          </p:nvPr>
        </p:nvSpPr>
        <p:spPr>
          <a:xfrm>
            <a:off x="5895624" y="6216992"/>
            <a:ext cx="400752" cy="365125"/>
          </a:xfrm>
        </p:spPr>
        <p:txBody>
          <a:bodyPr lIns="0"/>
          <a:lstStyle>
            <a:lvl1pPr algn="ctr">
              <a:defRPr sz="800" b="0" i="0" u="sng" baseline="0">
                <a:solidFill>
                  <a:srgbClr val="31429B"/>
                </a:solidFill>
                <a:latin typeface="Arial" panose="020B0604020202020204" pitchFamily="34" charset="0"/>
              </a:defRPr>
            </a:lvl1pPr>
          </a:lstStyle>
          <a:p>
            <a:fld id="{0DFF3279-5B66-F94E-B69C-CCB6B1DE2EC0}" type="slidenum">
              <a:rPr lang="fr-FR" smtClean="0"/>
              <a:pPr/>
              <a:t>‹N›</a:t>
            </a:fld>
            <a:endParaRPr lang="fr-FR" dirty="0"/>
          </a:p>
        </p:txBody>
      </p:sp>
      <p:cxnSp>
        <p:nvCxnSpPr>
          <p:cNvPr id="28" name="Connecteur droit 27">
            <a:extLst>
              <a:ext uri="{FF2B5EF4-FFF2-40B4-BE49-F238E27FC236}">
                <a16:creationId xmlns:a16="http://schemas.microsoft.com/office/drawing/2014/main" id="{7907F9C3-99D9-44BB-6C62-FE5717063BD5}"/>
              </a:ext>
            </a:extLst>
          </p:cNvPr>
          <p:cNvCxnSpPr>
            <a:cxnSpLocks/>
          </p:cNvCxnSpPr>
          <p:nvPr userDrawn="1"/>
        </p:nvCxnSpPr>
        <p:spPr>
          <a:xfrm>
            <a:off x="10340786" y="6130899"/>
            <a:ext cx="0" cy="486149"/>
          </a:xfrm>
          <a:prstGeom prst="line">
            <a:avLst/>
          </a:prstGeom>
          <a:ln w="12700">
            <a:solidFill>
              <a:srgbClr val="31429B"/>
            </a:solidFill>
          </a:ln>
        </p:spPr>
        <p:style>
          <a:lnRef idx="1">
            <a:schemeClr val="accent1"/>
          </a:lnRef>
          <a:fillRef idx="0">
            <a:schemeClr val="accent1"/>
          </a:fillRef>
          <a:effectRef idx="0">
            <a:schemeClr val="accent1"/>
          </a:effectRef>
          <a:fontRef idx="minor">
            <a:schemeClr val="tx1"/>
          </a:fontRef>
        </p:style>
      </p:cxnSp>
      <p:sp>
        <p:nvSpPr>
          <p:cNvPr id="7" name="Espace réservé du contenu 4">
            <a:extLst>
              <a:ext uri="{FF2B5EF4-FFF2-40B4-BE49-F238E27FC236}">
                <a16:creationId xmlns:a16="http://schemas.microsoft.com/office/drawing/2014/main" id="{43C11EAB-B4CF-E24A-7790-0E6E60FE0340}"/>
              </a:ext>
            </a:extLst>
          </p:cNvPr>
          <p:cNvSpPr>
            <a:spLocks noGrp="1"/>
          </p:cNvSpPr>
          <p:nvPr>
            <p:ph sz="quarter" idx="14" hasCustomPrompt="1"/>
          </p:nvPr>
        </p:nvSpPr>
        <p:spPr>
          <a:xfrm>
            <a:off x="1274319" y="435584"/>
            <a:ext cx="9242610" cy="365125"/>
          </a:xfrm>
        </p:spPr>
        <p:txBody>
          <a:bodyPr>
            <a:normAutofit/>
          </a:bodyPr>
          <a:lstStyle>
            <a:lvl1pPr marL="0" indent="0">
              <a:buNone/>
              <a:defRPr sz="2400" b="1" i="0" cap="all" baseline="0">
                <a:solidFill>
                  <a:srgbClr val="31429B"/>
                </a:solidFill>
                <a:latin typeface="Arial" panose="020B0604020202020204" pitchFamily="34" charset="0"/>
              </a:defRPr>
            </a:lvl1pPr>
            <a:lvl2pPr>
              <a:defRPr lang="fr-FR" sz="1600" b="1" i="0" kern="1200" cap="all" baseline="0" dirty="0" smtClean="0">
                <a:solidFill>
                  <a:srgbClr val="009FDF"/>
                </a:solidFill>
                <a:latin typeface="Arial" panose="020B0604020202020204" pitchFamily="34" charset="0"/>
                <a:ea typeface="+mn-ea"/>
                <a:cs typeface="+mn-cs"/>
              </a:defRPr>
            </a:lvl2pPr>
            <a:lvl3pPr>
              <a:defRPr lang="fr-FR" sz="1200" b="1" i="0" kern="1200" cap="all" baseline="0" dirty="0" smtClean="0">
                <a:solidFill>
                  <a:srgbClr val="1F2E5B"/>
                </a:solidFill>
                <a:latin typeface="Arial" panose="020B0604020202020204" pitchFamily="34" charset="0"/>
                <a:ea typeface="+mn-ea"/>
                <a:cs typeface="+mn-cs"/>
              </a:defRPr>
            </a:lvl3pPr>
            <a:lvl4pPr marL="57150" indent="-285750">
              <a:defRPr lang="fr-FR" sz="1200" kern="1200" baseline="0" dirty="0" smtClean="0">
                <a:solidFill>
                  <a:srgbClr val="1F2E5B"/>
                </a:solidFill>
                <a:latin typeface="Arial" panose="020B0604020202020204" pitchFamily="34" charset="0"/>
                <a:ea typeface="+mn-ea"/>
                <a:cs typeface="+mn-cs"/>
              </a:defRPr>
            </a:lvl4pPr>
            <a:lvl5pPr>
              <a:defRPr lang="fr-FR" sz="1200" b="1" i="0" kern="1200" baseline="0" dirty="0" smtClean="0">
                <a:solidFill>
                  <a:srgbClr val="1F2E5B"/>
                </a:solidFill>
                <a:latin typeface="Arial" panose="020B0604020202020204" pitchFamily="34" charset="0"/>
                <a:ea typeface="+mn-ea"/>
                <a:cs typeface="+mn-cs"/>
              </a:defRPr>
            </a:lvl5pPr>
          </a:lstStyle>
          <a:p>
            <a:pPr lvl="0"/>
            <a:r>
              <a:rPr lang="fr-FR" dirty="0"/>
              <a:t>Tableau</a:t>
            </a:r>
          </a:p>
        </p:txBody>
      </p:sp>
      <p:pic>
        <p:nvPicPr>
          <p:cNvPr id="2" name="Image 1">
            <a:extLst>
              <a:ext uri="{FF2B5EF4-FFF2-40B4-BE49-F238E27FC236}">
                <a16:creationId xmlns:a16="http://schemas.microsoft.com/office/drawing/2014/main" id="{E94E640C-3C87-767A-AB6F-B9D33A134401}"/>
              </a:ext>
            </a:extLst>
          </p:cNvPr>
          <p:cNvPicPr>
            <a:picLocks noChangeAspect="1"/>
          </p:cNvPicPr>
          <p:nvPr userDrawn="1"/>
        </p:nvPicPr>
        <p:blipFill>
          <a:blip r:embed="rId2"/>
          <a:stretch>
            <a:fillRect/>
          </a:stretch>
        </p:blipFill>
        <p:spPr>
          <a:xfrm>
            <a:off x="-151446" y="0"/>
            <a:ext cx="1193800" cy="1371600"/>
          </a:xfrm>
          <a:prstGeom prst="rect">
            <a:avLst/>
          </a:prstGeom>
        </p:spPr>
      </p:pic>
      <p:sp>
        <p:nvSpPr>
          <p:cNvPr id="6" name="Espace réservé du tableau 5">
            <a:extLst>
              <a:ext uri="{FF2B5EF4-FFF2-40B4-BE49-F238E27FC236}">
                <a16:creationId xmlns:a16="http://schemas.microsoft.com/office/drawing/2014/main" id="{78DC37D9-ADAA-6E4A-8259-2A8BC38B9905}"/>
              </a:ext>
            </a:extLst>
          </p:cNvPr>
          <p:cNvSpPr>
            <a:spLocks noGrp="1"/>
          </p:cNvSpPr>
          <p:nvPr>
            <p:ph type="tbl" sz="quarter" idx="15"/>
          </p:nvPr>
        </p:nvSpPr>
        <p:spPr>
          <a:xfrm>
            <a:off x="609600" y="1552575"/>
            <a:ext cx="10987088" cy="3948113"/>
          </a:xfrm>
        </p:spPr>
        <p:txBody>
          <a:bodyPr>
            <a:normAutofit/>
          </a:bodyPr>
          <a:lstStyle>
            <a:lvl1pPr marL="0" indent="0">
              <a:buFontTx/>
              <a:buNone/>
              <a:defRPr sz="1200" b="1" i="0" cap="all" baseline="0">
                <a:solidFill>
                  <a:srgbClr val="4A82FA"/>
                </a:solidFill>
              </a:defRPr>
            </a:lvl1pPr>
          </a:lstStyle>
          <a:p>
            <a:endParaRPr lang="fr-FR" dirty="0"/>
          </a:p>
        </p:txBody>
      </p:sp>
      <p:pic>
        <p:nvPicPr>
          <p:cNvPr id="10" name="Picture 2" descr="https://intranet-dgso/SiteImages/Cabinet/Formation/Page%20Manager/Logo-BDF-DGSO-E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516607" y="6185485"/>
            <a:ext cx="1471920" cy="376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99816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CONCLUSION_BIS">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2236829F-F629-CDD0-ADCD-09D591744F9B}"/>
              </a:ext>
            </a:extLst>
          </p:cNvPr>
          <p:cNvPicPr>
            <a:picLocks noChangeAspect="1"/>
          </p:cNvPicPr>
          <p:nvPr userDrawn="1"/>
        </p:nvPicPr>
        <p:blipFill>
          <a:blip r:embed="rId2"/>
          <a:stretch>
            <a:fillRect/>
          </a:stretch>
        </p:blipFill>
        <p:spPr>
          <a:xfrm>
            <a:off x="-381669" y="1626431"/>
            <a:ext cx="2882900" cy="3340100"/>
          </a:xfrm>
          <a:prstGeom prst="rect">
            <a:avLst/>
          </a:prstGeom>
        </p:spPr>
      </p:pic>
      <p:sp>
        <p:nvSpPr>
          <p:cNvPr id="4" name="Espace réservé du contenu 4">
            <a:extLst>
              <a:ext uri="{FF2B5EF4-FFF2-40B4-BE49-F238E27FC236}">
                <a16:creationId xmlns:a16="http://schemas.microsoft.com/office/drawing/2014/main" id="{AEC95CA5-90DD-1B68-63BB-5796673452D5}"/>
              </a:ext>
            </a:extLst>
          </p:cNvPr>
          <p:cNvSpPr>
            <a:spLocks noGrp="1"/>
          </p:cNvSpPr>
          <p:nvPr>
            <p:ph sz="quarter" idx="14" hasCustomPrompt="1"/>
          </p:nvPr>
        </p:nvSpPr>
        <p:spPr>
          <a:xfrm>
            <a:off x="2726659" y="1811689"/>
            <a:ext cx="9242610" cy="365125"/>
          </a:xfrm>
        </p:spPr>
        <p:txBody>
          <a:bodyPr>
            <a:noAutofit/>
          </a:bodyPr>
          <a:lstStyle>
            <a:lvl1pPr marL="0" indent="0">
              <a:buNone/>
              <a:defRPr sz="3000" b="1" i="0" cap="all" baseline="0">
                <a:solidFill>
                  <a:srgbClr val="31429B"/>
                </a:solidFill>
                <a:latin typeface="Arial" panose="020B0604020202020204" pitchFamily="34" charset="0"/>
              </a:defRPr>
            </a:lvl1pPr>
            <a:lvl2pPr>
              <a:defRPr lang="fr-FR" sz="1600" b="1" i="0" kern="1200" cap="all" baseline="0" dirty="0" smtClean="0">
                <a:solidFill>
                  <a:srgbClr val="009FDF"/>
                </a:solidFill>
                <a:latin typeface="Arial" panose="020B0604020202020204" pitchFamily="34" charset="0"/>
                <a:ea typeface="+mn-ea"/>
                <a:cs typeface="+mn-cs"/>
              </a:defRPr>
            </a:lvl2pPr>
            <a:lvl3pPr>
              <a:defRPr lang="fr-FR" sz="1200" b="1" i="0" kern="1200" cap="all" baseline="0" dirty="0" smtClean="0">
                <a:solidFill>
                  <a:srgbClr val="1F2E5B"/>
                </a:solidFill>
                <a:latin typeface="Arial" panose="020B0604020202020204" pitchFamily="34" charset="0"/>
                <a:ea typeface="+mn-ea"/>
                <a:cs typeface="+mn-cs"/>
              </a:defRPr>
            </a:lvl3pPr>
            <a:lvl4pPr marL="57150" indent="-285750">
              <a:defRPr lang="fr-FR" sz="1200" kern="1200" baseline="0" dirty="0" smtClean="0">
                <a:solidFill>
                  <a:srgbClr val="1F2E5B"/>
                </a:solidFill>
                <a:latin typeface="Arial" panose="020B0604020202020204" pitchFamily="34" charset="0"/>
                <a:ea typeface="+mn-ea"/>
                <a:cs typeface="+mn-cs"/>
              </a:defRPr>
            </a:lvl4pPr>
            <a:lvl5pPr>
              <a:defRPr lang="fr-FR" sz="1200" b="1" i="0" kern="1200" baseline="0" dirty="0" smtClean="0">
                <a:solidFill>
                  <a:srgbClr val="1F2E5B"/>
                </a:solidFill>
                <a:latin typeface="Arial" panose="020B0604020202020204" pitchFamily="34" charset="0"/>
                <a:ea typeface="+mn-ea"/>
                <a:cs typeface="+mn-cs"/>
              </a:defRPr>
            </a:lvl5pPr>
          </a:lstStyle>
          <a:p>
            <a:pPr lvl="0"/>
            <a:r>
              <a:rPr lang="fr-FR" dirty="0"/>
              <a:t>CONCLUSION</a:t>
            </a:r>
          </a:p>
        </p:txBody>
      </p:sp>
      <p:sp>
        <p:nvSpPr>
          <p:cNvPr id="9" name="Espace réservé du pied de page 4">
            <a:extLst>
              <a:ext uri="{FF2B5EF4-FFF2-40B4-BE49-F238E27FC236}">
                <a16:creationId xmlns:a16="http://schemas.microsoft.com/office/drawing/2014/main" id="{4EB80932-1780-3C04-DB19-928F8BA2B754}"/>
              </a:ext>
            </a:extLst>
          </p:cNvPr>
          <p:cNvSpPr>
            <a:spLocks noGrp="1"/>
          </p:cNvSpPr>
          <p:nvPr>
            <p:ph type="ftr" sz="quarter" idx="11"/>
          </p:nvPr>
        </p:nvSpPr>
        <p:spPr>
          <a:xfrm>
            <a:off x="6306189" y="6211581"/>
            <a:ext cx="3967362" cy="365126"/>
          </a:xfrm>
        </p:spPr>
        <p:txBody>
          <a:bodyPr lIns="0"/>
          <a:lstStyle>
            <a:lvl1pPr algn="r">
              <a:defRPr sz="800" b="1" i="0" cap="all" baseline="0">
                <a:solidFill>
                  <a:srgbClr val="31429B"/>
                </a:solidFill>
                <a:latin typeface="Arial" panose="020B0604020202020204" pitchFamily="34" charset="0"/>
              </a:defRPr>
            </a:lvl1pPr>
          </a:lstStyle>
          <a:p>
            <a:r>
              <a:rPr lang="en-US"/>
              <a:t>Leveraging climate finance to achieve the agenda 2030: a focus on SDG13. </a:t>
            </a:r>
            <a:endParaRPr lang="fr-FR" dirty="0"/>
          </a:p>
        </p:txBody>
      </p:sp>
      <p:sp>
        <p:nvSpPr>
          <p:cNvPr id="10" name="Espace réservé du numéro de diapositive 5">
            <a:extLst>
              <a:ext uri="{FF2B5EF4-FFF2-40B4-BE49-F238E27FC236}">
                <a16:creationId xmlns:a16="http://schemas.microsoft.com/office/drawing/2014/main" id="{E510366E-2415-0A14-3F86-F23654D9B07E}"/>
              </a:ext>
            </a:extLst>
          </p:cNvPr>
          <p:cNvSpPr>
            <a:spLocks noGrp="1"/>
          </p:cNvSpPr>
          <p:nvPr>
            <p:ph type="sldNum" sz="quarter" idx="12"/>
          </p:nvPr>
        </p:nvSpPr>
        <p:spPr>
          <a:xfrm>
            <a:off x="5895624" y="6216992"/>
            <a:ext cx="400752" cy="365125"/>
          </a:xfrm>
        </p:spPr>
        <p:txBody>
          <a:bodyPr lIns="0"/>
          <a:lstStyle>
            <a:lvl1pPr algn="ctr">
              <a:defRPr sz="800" b="0" i="0" u="sng" baseline="0">
                <a:solidFill>
                  <a:srgbClr val="31429B"/>
                </a:solidFill>
                <a:latin typeface="Arial" panose="020B0604020202020204" pitchFamily="34" charset="0"/>
              </a:defRPr>
            </a:lvl1pPr>
          </a:lstStyle>
          <a:p>
            <a:fld id="{0DFF3279-5B66-F94E-B69C-CCB6B1DE2EC0}" type="slidenum">
              <a:rPr lang="fr-FR" smtClean="0"/>
              <a:pPr/>
              <a:t>‹N›</a:t>
            </a:fld>
            <a:endParaRPr lang="fr-FR" dirty="0"/>
          </a:p>
        </p:txBody>
      </p:sp>
      <p:cxnSp>
        <p:nvCxnSpPr>
          <p:cNvPr id="13" name="Connecteur droit 12">
            <a:extLst>
              <a:ext uri="{FF2B5EF4-FFF2-40B4-BE49-F238E27FC236}">
                <a16:creationId xmlns:a16="http://schemas.microsoft.com/office/drawing/2014/main" id="{E458EA9F-334D-6F81-6BDD-0894127B2826}"/>
              </a:ext>
            </a:extLst>
          </p:cNvPr>
          <p:cNvCxnSpPr>
            <a:cxnSpLocks/>
          </p:cNvCxnSpPr>
          <p:nvPr userDrawn="1"/>
        </p:nvCxnSpPr>
        <p:spPr>
          <a:xfrm>
            <a:off x="10340786" y="6130899"/>
            <a:ext cx="0" cy="486149"/>
          </a:xfrm>
          <a:prstGeom prst="line">
            <a:avLst/>
          </a:prstGeom>
          <a:ln w="12700">
            <a:solidFill>
              <a:srgbClr val="31429B"/>
            </a:solidFill>
          </a:ln>
        </p:spPr>
        <p:style>
          <a:lnRef idx="1">
            <a:schemeClr val="accent1"/>
          </a:lnRef>
          <a:fillRef idx="0">
            <a:schemeClr val="accent1"/>
          </a:fillRef>
          <a:effectRef idx="0">
            <a:schemeClr val="accent1"/>
          </a:effectRef>
          <a:fontRef idx="minor">
            <a:schemeClr val="tx1"/>
          </a:fontRef>
        </p:style>
      </p:cxnSp>
      <p:sp>
        <p:nvSpPr>
          <p:cNvPr id="14" name="Titre 1">
            <a:extLst>
              <a:ext uri="{FF2B5EF4-FFF2-40B4-BE49-F238E27FC236}">
                <a16:creationId xmlns:a16="http://schemas.microsoft.com/office/drawing/2014/main" id="{8C99935F-16B8-8410-7392-F8AF401C6332}"/>
              </a:ext>
            </a:extLst>
          </p:cNvPr>
          <p:cNvSpPr>
            <a:spLocks noGrp="1"/>
          </p:cNvSpPr>
          <p:nvPr>
            <p:ph type="title" hasCustomPrompt="1"/>
          </p:nvPr>
        </p:nvSpPr>
        <p:spPr>
          <a:xfrm>
            <a:off x="2726659" y="2454116"/>
            <a:ext cx="9075376" cy="3340100"/>
          </a:xfrm>
        </p:spPr>
        <p:txBody>
          <a:bodyPr anchor="t" anchorCtr="0">
            <a:noAutofit/>
          </a:bodyPr>
          <a:lstStyle>
            <a:lvl1pPr>
              <a:lnSpc>
                <a:spcPct val="100000"/>
              </a:lnSpc>
              <a:defRPr sz="1800" b="0" i="0" cap="none" baseline="0">
                <a:solidFill>
                  <a:srgbClr val="31429B"/>
                </a:solidFill>
              </a:defRPr>
            </a:lvl1pPr>
          </a:lstStyle>
          <a:p>
            <a:r>
              <a:rPr lang="fr-FR" dirty="0"/>
              <a:t>Citation... Nous abordons avec 2023 un virage plus serré, probablement une croissance faiblement positive. Je ne peux pas exclure une récession mais ce n’est pas notre scénario central. Si récession il devait y avoir, elle serait temporaire et limitée. Ce que nous excluons aujourd’hui, c’est un atterrissage brutal de l’économie française et européenne.»  </a:t>
            </a:r>
          </a:p>
        </p:txBody>
      </p:sp>
      <p:pic>
        <p:nvPicPr>
          <p:cNvPr id="12" name="Picture 2" descr="https://intranet-dgso/SiteImages/Cabinet/Formation/Page%20Manager/Logo-BDF-DGSO-E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516607" y="6185485"/>
            <a:ext cx="1471920" cy="376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99097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DERNIERE_PAGE">
    <p:spTree>
      <p:nvGrpSpPr>
        <p:cNvPr id="1" name=""/>
        <p:cNvGrpSpPr/>
        <p:nvPr/>
      </p:nvGrpSpPr>
      <p:grpSpPr>
        <a:xfrm>
          <a:off x="0" y="0"/>
          <a:ext cx="0" cy="0"/>
          <a:chOff x="0" y="0"/>
          <a:chExt cx="0" cy="0"/>
        </a:xfrm>
      </p:grpSpPr>
      <p:pic>
        <p:nvPicPr>
          <p:cNvPr id="4" name="Picture 2" descr="https://intranet-dgso/SiteImages/Cabinet/Formation/Page%20Manager/Logo-BDF-DGSO-EN.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29003" y="2126812"/>
            <a:ext cx="8339094" cy="21357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26050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02156"/>
            <a:ext cx="11029616" cy="118872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340864"/>
            <a:ext cx="11029615"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r>
              <a:rPr lang="en-US"/>
              <a:t>Leveraging climate finance to achieve the agenda 2030: a focus on SDG13. </a:t>
            </a:r>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‹N›</a:t>
            </a:fld>
            <a:endParaRPr lang="en-US" dirty="0"/>
          </a:p>
        </p:txBody>
      </p:sp>
    </p:spTree>
    <p:extLst>
      <p:ext uri="{BB962C8B-B14F-4D97-AF65-F5344CB8AC3E}">
        <p14:creationId xmlns:p14="http://schemas.microsoft.com/office/powerpoint/2010/main" val="1967152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SOMMAI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9201213-627A-A3E2-C96B-5CA2CE9EC91D}"/>
              </a:ext>
            </a:extLst>
          </p:cNvPr>
          <p:cNvSpPr>
            <a:spLocks noGrp="1"/>
          </p:cNvSpPr>
          <p:nvPr>
            <p:ph type="title" hasCustomPrompt="1"/>
          </p:nvPr>
        </p:nvSpPr>
        <p:spPr>
          <a:xfrm>
            <a:off x="2716063" y="1175215"/>
            <a:ext cx="2410573" cy="1008484"/>
          </a:xfrm>
        </p:spPr>
        <p:txBody>
          <a:bodyPr>
            <a:noAutofit/>
          </a:bodyPr>
          <a:lstStyle>
            <a:lvl1pPr>
              <a:defRPr sz="3000" b="1" i="0" cap="all" baseline="0">
                <a:solidFill>
                  <a:srgbClr val="31429B"/>
                </a:solidFill>
              </a:defRPr>
            </a:lvl1pPr>
          </a:lstStyle>
          <a:p>
            <a:r>
              <a:rPr lang="fr-FR" dirty="0"/>
              <a:t>SOMMAIRE</a:t>
            </a:r>
          </a:p>
        </p:txBody>
      </p:sp>
      <p:pic>
        <p:nvPicPr>
          <p:cNvPr id="5" name="Image 4">
            <a:extLst>
              <a:ext uri="{FF2B5EF4-FFF2-40B4-BE49-F238E27FC236}">
                <a16:creationId xmlns:a16="http://schemas.microsoft.com/office/drawing/2014/main" id="{2236829F-F629-CDD0-ADCD-09D591744F9B}"/>
              </a:ext>
            </a:extLst>
          </p:cNvPr>
          <p:cNvPicPr>
            <a:picLocks noChangeAspect="1"/>
          </p:cNvPicPr>
          <p:nvPr userDrawn="1"/>
        </p:nvPicPr>
        <p:blipFill>
          <a:blip r:embed="rId2"/>
          <a:stretch>
            <a:fillRect/>
          </a:stretch>
        </p:blipFill>
        <p:spPr>
          <a:xfrm>
            <a:off x="-367155" y="-29980"/>
            <a:ext cx="2882900" cy="3340100"/>
          </a:xfrm>
          <a:prstGeom prst="rect">
            <a:avLst/>
          </a:prstGeom>
        </p:spPr>
      </p:pic>
      <p:sp>
        <p:nvSpPr>
          <p:cNvPr id="4" name="Espace réservé du contenu 23">
            <a:extLst>
              <a:ext uri="{FF2B5EF4-FFF2-40B4-BE49-F238E27FC236}">
                <a16:creationId xmlns:a16="http://schemas.microsoft.com/office/drawing/2014/main" id="{D5BE8BE1-B188-6CBC-99FF-8BCD8F53A9DE}"/>
              </a:ext>
            </a:extLst>
          </p:cNvPr>
          <p:cNvSpPr>
            <a:spLocks noGrp="1"/>
          </p:cNvSpPr>
          <p:nvPr>
            <p:ph sz="quarter" idx="13" hasCustomPrompt="1"/>
          </p:nvPr>
        </p:nvSpPr>
        <p:spPr>
          <a:xfrm>
            <a:off x="6172375" y="461030"/>
            <a:ext cx="5505465" cy="440406"/>
          </a:xfrm>
        </p:spPr>
        <p:txBody>
          <a:bodyPr>
            <a:normAutofit/>
          </a:bodyPr>
          <a:lstStyle>
            <a:lvl1pPr marL="0" indent="0">
              <a:buNone/>
              <a:defRPr sz="1400" b="1" i="0" cap="all" baseline="0">
                <a:solidFill>
                  <a:srgbClr val="31429B"/>
                </a:solidFill>
                <a:latin typeface="Arial" panose="020B0604020202020204" pitchFamily="34" charset="0"/>
              </a:defRPr>
            </a:lvl1pPr>
          </a:lstStyle>
          <a:p>
            <a:pPr lvl="0"/>
            <a:r>
              <a:rPr lang="fr-FR" dirty="0"/>
              <a:t>TITRE PARTIES TINCIDUT VOLUTPAT CONSEQUAT</a:t>
            </a:r>
          </a:p>
        </p:txBody>
      </p:sp>
      <p:sp>
        <p:nvSpPr>
          <p:cNvPr id="6" name="Espace réservé du contenu 23">
            <a:extLst>
              <a:ext uri="{FF2B5EF4-FFF2-40B4-BE49-F238E27FC236}">
                <a16:creationId xmlns:a16="http://schemas.microsoft.com/office/drawing/2014/main" id="{B7A0816C-E946-D6FF-C0F1-FF53FE68535A}"/>
              </a:ext>
            </a:extLst>
          </p:cNvPr>
          <p:cNvSpPr>
            <a:spLocks noGrp="1"/>
          </p:cNvSpPr>
          <p:nvPr>
            <p:ph sz="quarter" idx="14" hasCustomPrompt="1"/>
          </p:nvPr>
        </p:nvSpPr>
        <p:spPr>
          <a:xfrm>
            <a:off x="6171085" y="1006583"/>
            <a:ext cx="5505465" cy="440406"/>
          </a:xfrm>
        </p:spPr>
        <p:txBody>
          <a:bodyPr>
            <a:normAutofit/>
          </a:bodyPr>
          <a:lstStyle>
            <a:lvl1pPr marL="0" indent="0">
              <a:buNone/>
              <a:defRPr sz="1400" b="1" i="0" cap="all" baseline="0">
                <a:solidFill>
                  <a:srgbClr val="31429B"/>
                </a:solidFill>
                <a:latin typeface="Arial" panose="020B0604020202020204" pitchFamily="34" charset="0"/>
              </a:defRPr>
            </a:lvl1pPr>
          </a:lstStyle>
          <a:p>
            <a:pPr lvl="0"/>
            <a:r>
              <a:rPr lang="fr-FR" dirty="0"/>
              <a:t>TITRE PARTIES TINCIDUT VOLUTPAT CONSEQUAT</a:t>
            </a:r>
          </a:p>
        </p:txBody>
      </p:sp>
      <p:sp>
        <p:nvSpPr>
          <p:cNvPr id="9" name="Espace réservé du contenu 23">
            <a:extLst>
              <a:ext uri="{FF2B5EF4-FFF2-40B4-BE49-F238E27FC236}">
                <a16:creationId xmlns:a16="http://schemas.microsoft.com/office/drawing/2014/main" id="{78A7AC3C-9E4B-0FFA-614B-112C38568F16}"/>
              </a:ext>
            </a:extLst>
          </p:cNvPr>
          <p:cNvSpPr>
            <a:spLocks noGrp="1"/>
          </p:cNvSpPr>
          <p:nvPr>
            <p:ph sz="quarter" idx="15" hasCustomPrompt="1"/>
          </p:nvPr>
        </p:nvSpPr>
        <p:spPr>
          <a:xfrm>
            <a:off x="6162215" y="1533215"/>
            <a:ext cx="5505465" cy="440406"/>
          </a:xfrm>
        </p:spPr>
        <p:txBody>
          <a:bodyPr>
            <a:normAutofit/>
          </a:bodyPr>
          <a:lstStyle>
            <a:lvl1pPr marL="0" indent="0">
              <a:buNone/>
              <a:defRPr sz="1400" b="1" i="0" cap="all" baseline="0">
                <a:solidFill>
                  <a:srgbClr val="31429B"/>
                </a:solidFill>
                <a:latin typeface="Arial" panose="020B0604020202020204" pitchFamily="34" charset="0"/>
              </a:defRPr>
            </a:lvl1pPr>
          </a:lstStyle>
          <a:p>
            <a:pPr lvl="0"/>
            <a:r>
              <a:rPr lang="fr-FR" dirty="0"/>
              <a:t>TITRE PARTIES TINCIDUT VOLUTPAT CONSEQUAT</a:t>
            </a:r>
          </a:p>
        </p:txBody>
      </p:sp>
      <p:sp>
        <p:nvSpPr>
          <p:cNvPr id="10" name="Espace réservé du contenu 23">
            <a:extLst>
              <a:ext uri="{FF2B5EF4-FFF2-40B4-BE49-F238E27FC236}">
                <a16:creationId xmlns:a16="http://schemas.microsoft.com/office/drawing/2014/main" id="{9F944F0F-050F-84C9-7764-2FDD43FEB486}"/>
              </a:ext>
            </a:extLst>
          </p:cNvPr>
          <p:cNvSpPr>
            <a:spLocks noGrp="1"/>
          </p:cNvSpPr>
          <p:nvPr>
            <p:ph sz="quarter" idx="16" hasCustomPrompt="1"/>
          </p:nvPr>
        </p:nvSpPr>
        <p:spPr>
          <a:xfrm>
            <a:off x="6160925" y="2078768"/>
            <a:ext cx="5505465" cy="440406"/>
          </a:xfrm>
        </p:spPr>
        <p:txBody>
          <a:bodyPr>
            <a:normAutofit/>
          </a:bodyPr>
          <a:lstStyle>
            <a:lvl1pPr marL="0" indent="0">
              <a:buNone/>
              <a:defRPr sz="1400" b="1" i="0" cap="all" baseline="0">
                <a:solidFill>
                  <a:srgbClr val="31429B"/>
                </a:solidFill>
                <a:latin typeface="Arial" panose="020B0604020202020204" pitchFamily="34" charset="0"/>
              </a:defRPr>
            </a:lvl1pPr>
          </a:lstStyle>
          <a:p>
            <a:pPr lvl="0"/>
            <a:r>
              <a:rPr lang="fr-FR" dirty="0"/>
              <a:t>TITRE PARTIES TINCIDUT VOLUTPAT CONSEQUAT</a:t>
            </a:r>
          </a:p>
        </p:txBody>
      </p:sp>
      <p:sp>
        <p:nvSpPr>
          <p:cNvPr id="13" name="Espace réservé du contenu 23">
            <a:extLst>
              <a:ext uri="{FF2B5EF4-FFF2-40B4-BE49-F238E27FC236}">
                <a16:creationId xmlns:a16="http://schemas.microsoft.com/office/drawing/2014/main" id="{105EEDF5-2592-7853-8ABA-597549319C84}"/>
              </a:ext>
            </a:extLst>
          </p:cNvPr>
          <p:cNvSpPr>
            <a:spLocks noGrp="1"/>
          </p:cNvSpPr>
          <p:nvPr>
            <p:ph sz="quarter" idx="17" hasCustomPrompt="1"/>
          </p:nvPr>
        </p:nvSpPr>
        <p:spPr>
          <a:xfrm>
            <a:off x="6157385" y="2619614"/>
            <a:ext cx="5505465" cy="440406"/>
          </a:xfrm>
        </p:spPr>
        <p:txBody>
          <a:bodyPr>
            <a:normAutofit/>
          </a:bodyPr>
          <a:lstStyle>
            <a:lvl1pPr marL="0" indent="0">
              <a:buNone/>
              <a:defRPr sz="1400" b="1" i="0" cap="all" baseline="0">
                <a:solidFill>
                  <a:srgbClr val="31429B"/>
                </a:solidFill>
                <a:latin typeface="Arial" panose="020B0604020202020204" pitchFamily="34" charset="0"/>
              </a:defRPr>
            </a:lvl1pPr>
          </a:lstStyle>
          <a:p>
            <a:pPr lvl="0"/>
            <a:r>
              <a:rPr lang="fr-FR" dirty="0"/>
              <a:t>TITRE PARTIES TINCIDUT VOLUTPAT CONSEQUAT</a:t>
            </a:r>
          </a:p>
        </p:txBody>
      </p:sp>
      <p:sp>
        <p:nvSpPr>
          <p:cNvPr id="14" name="Espace réservé du contenu 23">
            <a:extLst>
              <a:ext uri="{FF2B5EF4-FFF2-40B4-BE49-F238E27FC236}">
                <a16:creationId xmlns:a16="http://schemas.microsoft.com/office/drawing/2014/main" id="{F66419B2-F34D-FEBF-BDC5-62888E164981}"/>
              </a:ext>
            </a:extLst>
          </p:cNvPr>
          <p:cNvSpPr>
            <a:spLocks noGrp="1"/>
          </p:cNvSpPr>
          <p:nvPr>
            <p:ph sz="quarter" idx="18" hasCustomPrompt="1"/>
          </p:nvPr>
        </p:nvSpPr>
        <p:spPr>
          <a:xfrm>
            <a:off x="6156095" y="3165167"/>
            <a:ext cx="5505465" cy="440406"/>
          </a:xfrm>
        </p:spPr>
        <p:txBody>
          <a:bodyPr>
            <a:normAutofit/>
          </a:bodyPr>
          <a:lstStyle>
            <a:lvl1pPr marL="0" indent="0">
              <a:buNone/>
              <a:defRPr sz="1400" b="1" i="0" cap="all" baseline="0">
                <a:solidFill>
                  <a:srgbClr val="31429B"/>
                </a:solidFill>
                <a:latin typeface="Arial" panose="020B0604020202020204" pitchFamily="34" charset="0"/>
              </a:defRPr>
            </a:lvl1pPr>
          </a:lstStyle>
          <a:p>
            <a:pPr lvl="0"/>
            <a:r>
              <a:rPr lang="fr-FR" dirty="0"/>
              <a:t>TITRE PARTIES TINCIDUT VOLUTPAT CONSEQUAT</a:t>
            </a:r>
          </a:p>
        </p:txBody>
      </p:sp>
      <p:sp>
        <p:nvSpPr>
          <p:cNvPr id="15" name="Espace réservé du contenu 23">
            <a:extLst>
              <a:ext uri="{FF2B5EF4-FFF2-40B4-BE49-F238E27FC236}">
                <a16:creationId xmlns:a16="http://schemas.microsoft.com/office/drawing/2014/main" id="{0EEBD430-3417-C686-2EFD-B4E35622710D}"/>
              </a:ext>
            </a:extLst>
          </p:cNvPr>
          <p:cNvSpPr>
            <a:spLocks noGrp="1"/>
          </p:cNvSpPr>
          <p:nvPr>
            <p:ph sz="quarter" idx="19" hasCustomPrompt="1"/>
          </p:nvPr>
        </p:nvSpPr>
        <p:spPr>
          <a:xfrm>
            <a:off x="6157385" y="3691799"/>
            <a:ext cx="5505465" cy="440406"/>
          </a:xfrm>
        </p:spPr>
        <p:txBody>
          <a:bodyPr>
            <a:normAutofit/>
          </a:bodyPr>
          <a:lstStyle>
            <a:lvl1pPr marL="0" indent="0">
              <a:buNone/>
              <a:defRPr sz="1400" b="1" i="0" cap="all" baseline="0">
                <a:solidFill>
                  <a:srgbClr val="31429B"/>
                </a:solidFill>
                <a:latin typeface="Arial" panose="020B0604020202020204" pitchFamily="34" charset="0"/>
              </a:defRPr>
            </a:lvl1pPr>
          </a:lstStyle>
          <a:p>
            <a:pPr lvl="0"/>
            <a:r>
              <a:rPr lang="fr-FR" dirty="0"/>
              <a:t>TITRE PARTIES TINCIDUT VOLUTPAT CONSEQUAT</a:t>
            </a:r>
          </a:p>
        </p:txBody>
      </p:sp>
      <p:sp>
        <p:nvSpPr>
          <p:cNvPr id="16" name="Espace réservé du contenu 23">
            <a:extLst>
              <a:ext uri="{FF2B5EF4-FFF2-40B4-BE49-F238E27FC236}">
                <a16:creationId xmlns:a16="http://schemas.microsoft.com/office/drawing/2014/main" id="{71C0F96E-7E53-166C-3558-79F179BD00EC}"/>
              </a:ext>
            </a:extLst>
          </p:cNvPr>
          <p:cNvSpPr>
            <a:spLocks noGrp="1"/>
          </p:cNvSpPr>
          <p:nvPr>
            <p:ph sz="quarter" idx="20" hasCustomPrompt="1"/>
          </p:nvPr>
        </p:nvSpPr>
        <p:spPr>
          <a:xfrm>
            <a:off x="6145935" y="4227192"/>
            <a:ext cx="5505465" cy="440406"/>
          </a:xfrm>
        </p:spPr>
        <p:txBody>
          <a:bodyPr>
            <a:normAutofit/>
          </a:bodyPr>
          <a:lstStyle>
            <a:lvl1pPr marL="0" indent="0">
              <a:buNone/>
              <a:defRPr sz="1400" b="1" i="0" cap="all" baseline="0">
                <a:solidFill>
                  <a:srgbClr val="31429B"/>
                </a:solidFill>
                <a:latin typeface="Arial" panose="020B0604020202020204" pitchFamily="34" charset="0"/>
              </a:defRPr>
            </a:lvl1pPr>
          </a:lstStyle>
          <a:p>
            <a:pPr lvl="0"/>
            <a:r>
              <a:rPr lang="fr-FR" dirty="0"/>
              <a:t>TITRE PARTIES TINCIDUT VOLUTPAT CONSEQUAT</a:t>
            </a:r>
          </a:p>
        </p:txBody>
      </p:sp>
      <p:sp>
        <p:nvSpPr>
          <p:cNvPr id="18" name="Espace réservé du texte 17">
            <a:extLst>
              <a:ext uri="{FF2B5EF4-FFF2-40B4-BE49-F238E27FC236}">
                <a16:creationId xmlns:a16="http://schemas.microsoft.com/office/drawing/2014/main" id="{0B2838D2-F776-79B6-F2B8-570CBF5DDB22}"/>
              </a:ext>
            </a:extLst>
          </p:cNvPr>
          <p:cNvSpPr>
            <a:spLocks noGrp="1"/>
          </p:cNvSpPr>
          <p:nvPr>
            <p:ph type="body" sz="quarter" idx="21" hasCustomPrompt="1"/>
          </p:nvPr>
        </p:nvSpPr>
        <p:spPr>
          <a:xfrm>
            <a:off x="5723791" y="460570"/>
            <a:ext cx="295835" cy="441325"/>
          </a:xfrm>
        </p:spPr>
        <p:txBody>
          <a:bodyPr>
            <a:normAutofit/>
          </a:bodyPr>
          <a:lstStyle>
            <a:lvl1pPr marL="0" indent="0">
              <a:buNone/>
              <a:defRPr lang="fr-FR" sz="1400" b="1" i="0" kern="1200" cap="all" baseline="0" dirty="0">
                <a:solidFill>
                  <a:srgbClr val="4A82FA"/>
                </a:solidFill>
                <a:latin typeface="Arial" panose="020B0604020202020204" pitchFamily="34" charset="0"/>
                <a:ea typeface="+mn-ea"/>
                <a:cs typeface="+mn-cs"/>
              </a:defRPr>
            </a:lvl1pPr>
          </a:lstStyle>
          <a:p>
            <a:pPr lvl="0"/>
            <a:r>
              <a:rPr lang="fr-FR" dirty="0"/>
              <a:t>1</a:t>
            </a:r>
          </a:p>
        </p:txBody>
      </p:sp>
      <p:sp>
        <p:nvSpPr>
          <p:cNvPr id="19" name="Espace réservé du texte 17">
            <a:extLst>
              <a:ext uri="{FF2B5EF4-FFF2-40B4-BE49-F238E27FC236}">
                <a16:creationId xmlns:a16="http://schemas.microsoft.com/office/drawing/2014/main" id="{17F9BE3D-3BEC-DACA-B191-4B536A12A162}"/>
              </a:ext>
            </a:extLst>
          </p:cNvPr>
          <p:cNvSpPr>
            <a:spLocks noGrp="1"/>
          </p:cNvSpPr>
          <p:nvPr>
            <p:ph type="body" sz="quarter" idx="22" hasCustomPrompt="1"/>
          </p:nvPr>
        </p:nvSpPr>
        <p:spPr>
          <a:xfrm>
            <a:off x="5723791" y="1003293"/>
            <a:ext cx="295835" cy="441325"/>
          </a:xfrm>
        </p:spPr>
        <p:txBody>
          <a:bodyPr>
            <a:normAutofit/>
          </a:bodyPr>
          <a:lstStyle>
            <a:lvl1pPr marL="0" indent="0">
              <a:buNone/>
              <a:defRPr lang="fr-FR" sz="1400" b="1" i="0" kern="1200" cap="all" baseline="0" dirty="0">
                <a:solidFill>
                  <a:srgbClr val="4A82FA"/>
                </a:solidFill>
                <a:latin typeface="Arial" panose="020B0604020202020204" pitchFamily="34" charset="0"/>
                <a:ea typeface="+mn-ea"/>
                <a:cs typeface="+mn-cs"/>
              </a:defRPr>
            </a:lvl1pPr>
          </a:lstStyle>
          <a:p>
            <a:pPr lvl="0"/>
            <a:r>
              <a:rPr lang="fr-FR" dirty="0"/>
              <a:t>2</a:t>
            </a:r>
          </a:p>
        </p:txBody>
      </p:sp>
      <p:sp>
        <p:nvSpPr>
          <p:cNvPr id="20" name="Espace réservé du texte 17">
            <a:extLst>
              <a:ext uri="{FF2B5EF4-FFF2-40B4-BE49-F238E27FC236}">
                <a16:creationId xmlns:a16="http://schemas.microsoft.com/office/drawing/2014/main" id="{1B00F6C1-FDC3-9EF8-18CD-34EAD550F85C}"/>
              </a:ext>
            </a:extLst>
          </p:cNvPr>
          <p:cNvSpPr>
            <a:spLocks noGrp="1"/>
          </p:cNvSpPr>
          <p:nvPr>
            <p:ph type="body" sz="quarter" idx="23" hasCustomPrompt="1"/>
          </p:nvPr>
        </p:nvSpPr>
        <p:spPr>
          <a:xfrm>
            <a:off x="5723791" y="1532031"/>
            <a:ext cx="295835" cy="441325"/>
          </a:xfrm>
        </p:spPr>
        <p:txBody>
          <a:bodyPr>
            <a:normAutofit/>
          </a:bodyPr>
          <a:lstStyle>
            <a:lvl1pPr marL="0" indent="0">
              <a:buNone/>
              <a:defRPr lang="fr-FR" sz="1400" b="1" i="0" kern="1200" cap="all" baseline="0" dirty="0">
                <a:solidFill>
                  <a:srgbClr val="4A82FA"/>
                </a:solidFill>
                <a:latin typeface="Arial" panose="020B0604020202020204" pitchFamily="34" charset="0"/>
                <a:ea typeface="+mn-ea"/>
                <a:cs typeface="+mn-cs"/>
              </a:defRPr>
            </a:lvl1pPr>
          </a:lstStyle>
          <a:p>
            <a:pPr lvl="0"/>
            <a:r>
              <a:rPr lang="fr-FR" dirty="0"/>
              <a:t>3</a:t>
            </a:r>
          </a:p>
        </p:txBody>
      </p:sp>
      <p:sp>
        <p:nvSpPr>
          <p:cNvPr id="21" name="Espace réservé du texte 17">
            <a:extLst>
              <a:ext uri="{FF2B5EF4-FFF2-40B4-BE49-F238E27FC236}">
                <a16:creationId xmlns:a16="http://schemas.microsoft.com/office/drawing/2014/main" id="{3CF45C33-CE8C-2304-E23A-B1ADB953E576}"/>
              </a:ext>
            </a:extLst>
          </p:cNvPr>
          <p:cNvSpPr>
            <a:spLocks noGrp="1"/>
          </p:cNvSpPr>
          <p:nvPr>
            <p:ph type="body" sz="quarter" idx="24" hasCustomPrompt="1"/>
          </p:nvPr>
        </p:nvSpPr>
        <p:spPr>
          <a:xfrm>
            <a:off x="5723791" y="2065610"/>
            <a:ext cx="295835" cy="441325"/>
          </a:xfrm>
        </p:spPr>
        <p:txBody>
          <a:bodyPr>
            <a:normAutofit/>
          </a:bodyPr>
          <a:lstStyle>
            <a:lvl1pPr marL="0" indent="0">
              <a:buNone/>
              <a:defRPr lang="fr-FR" sz="1400" b="1" i="0" kern="1200" cap="all" baseline="0" dirty="0">
                <a:solidFill>
                  <a:srgbClr val="4A82FA"/>
                </a:solidFill>
                <a:latin typeface="Arial" panose="020B0604020202020204" pitchFamily="34" charset="0"/>
                <a:ea typeface="+mn-ea"/>
                <a:cs typeface="+mn-cs"/>
              </a:defRPr>
            </a:lvl1pPr>
          </a:lstStyle>
          <a:p>
            <a:pPr lvl="0"/>
            <a:r>
              <a:rPr lang="fr-FR" dirty="0"/>
              <a:t>4</a:t>
            </a:r>
          </a:p>
        </p:txBody>
      </p:sp>
      <p:sp>
        <p:nvSpPr>
          <p:cNvPr id="22" name="Espace réservé du texte 17">
            <a:extLst>
              <a:ext uri="{FF2B5EF4-FFF2-40B4-BE49-F238E27FC236}">
                <a16:creationId xmlns:a16="http://schemas.microsoft.com/office/drawing/2014/main" id="{7A51412D-2073-9115-AFE8-C9F0B6B8381F}"/>
              </a:ext>
            </a:extLst>
          </p:cNvPr>
          <p:cNvSpPr>
            <a:spLocks noGrp="1"/>
          </p:cNvSpPr>
          <p:nvPr>
            <p:ph type="body" sz="quarter" idx="25" hasCustomPrompt="1"/>
          </p:nvPr>
        </p:nvSpPr>
        <p:spPr>
          <a:xfrm>
            <a:off x="5723791" y="2609410"/>
            <a:ext cx="295835" cy="441325"/>
          </a:xfrm>
        </p:spPr>
        <p:txBody>
          <a:bodyPr>
            <a:normAutofit/>
          </a:bodyPr>
          <a:lstStyle>
            <a:lvl1pPr marL="0" indent="0">
              <a:buNone/>
              <a:defRPr lang="fr-FR" sz="1400" b="1" i="0" kern="1200" cap="all" baseline="0" dirty="0">
                <a:solidFill>
                  <a:srgbClr val="4A82FA"/>
                </a:solidFill>
                <a:latin typeface="Arial" panose="020B0604020202020204" pitchFamily="34" charset="0"/>
                <a:ea typeface="+mn-ea"/>
                <a:cs typeface="+mn-cs"/>
              </a:defRPr>
            </a:lvl1pPr>
          </a:lstStyle>
          <a:p>
            <a:pPr lvl="0"/>
            <a:r>
              <a:rPr lang="fr-FR" dirty="0"/>
              <a:t>5</a:t>
            </a:r>
          </a:p>
        </p:txBody>
      </p:sp>
      <p:sp>
        <p:nvSpPr>
          <p:cNvPr id="23" name="Espace réservé du texte 17">
            <a:extLst>
              <a:ext uri="{FF2B5EF4-FFF2-40B4-BE49-F238E27FC236}">
                <a16:creationId xmlns:a16="http://schemas.microsoft.com/office/drawing/2014/main" id="{A6CFB0DC-74EC-F97A-1BFE-7DB87D4AEA38}"/>
              </a:ext>
            </a:extLst>
          </p:cNvPr>
          <p:cNvSpPr>
            <a:spLocks noGrp="1"/>
          </p:cNvSpPr>
          <p:nvPr>
            <p:ph type="body" sz="quarter" idx="26" hasCustomPrompt="1"/>
          </p:nvPr>
        </p:nvSpPr>
        <p:spPr>
          <a:xfrm>
            <a:off x="5723791" y="3152133"/>
            <a:ext cx="295835" cy="441325"/>
          </a:xfrm>
        </p:spPr>
        <p:txBody>
          <a:bodyPr>
            <a:normAutofit/>
          </a:bodyPr>
          <a:lstStyle>
            <a:lvl1pPr marL="0" indent="0">
              <a:buNone/>
              <a:defRPr lang="fr-FR" sz="1400" b="1" i="0" kern="1200" cap="all" baseline="0" dirty="0">
                <a:solidFill>
                  <a:srgbClr val="4A82FA"/>
                </a:solidFill>
                <a:latin typeface="Arial" panose="020B0604020202020204" pitchFamily="34" charset="0"/>
                <a:ea typeface="+mn-ea"/>
                <a:cs typeface="+mn-cs"/>
              </a:defRPr>
            </a:lvl1pPr>
          </a:lstStyle>
          <a:p>
            <a:pPr lvl="0"/>
            <a:r>
              <a:rPr lang="fr-FR" dirty="0"/>
              <a:t>6</a:t>
            </a:r>
          </a:p>
        </p:txBody>
      </p:sp>
      <p:sp>
        <p:nvSpPr>
          <p:cNvPr id="24" name="Espace réservé du texte 17">
            <a:extLst>
              <a:ext uri="{FF2B5EF4-FFF2-40B4-BE49-F238E27FC236}">
                <a16:creationId xmlns:a16="http://schemas.microsoft.com/office/drawing/2014/main" id="{57BB802C-C380-1A7D-63E4-B7D996A604F8}"/>
              </a:ext>
            </a:extLst>
          </p:cNvPr>
          <p:cNvSpPr>
            <a:spLocks noGrp="1"/>
          </p:cNvSpPr>
          <p:nvPr>
            <p:ph type="body" sz="quarter" idx="27" hasCustomPrompt="1"/>
          </p:nvPr>
        </p:nvSpPr>
        <p:spPr>
          <a:xfrm>
            <a:off x="5723791" y="3680871"/>
            <a:ext cx="295835" cy="441325"/>
          </a:xfrm>
        </p:spPr>
        <p:txBody>
          <a:bodyPr>
            <a:normAutofit/>
          </a:bodyPr>
          <a:lstStyle>
            <a:lvl1pPr marL="0" indent="0">
              <a:buNone/>
              <a:defRPr lang="fr-FR" sz="1400" b="1" i="0" kern="1200" cap="all" baseline="0" dirty="0">
                <a:solidFill>
                  <a:srgbClr val="4A82FA"/>
                </a:solidFill>
                <a:latin typeface="Arial" panose="020B0604020202020204" pitchFamily="34" charset="0"/>
                <a:ea typeface="+mn-ea"/>
                <a:cs typeface="+mn-cs"/>
              </a:defRPr>
            </a:lvl1pPr>
          </a:lstStyle>
          <a:p>
            <a:pPr lvl="0"/>
            <a:r>
              <a:rPr lang="fr-FR" dirty="0"/>
              <a:t>7</a:t>
            </a:r>
          </a:p>
        </p:txBody>
      </p:sp>
      <p:sp>
        <p:nvSpPr>
          <p:cNvPr id="25" name="Espace réservé du texte 17">
            <a:extLst>
              <a:ext uri="{FF2B5EF4-FFF2-40B4-BE49-F238E27FC236}">
                <a16:creationId xmlns:a16="http://schemas.microsoft.com/office/drawing/2014/main" id="{F317665B-8145-2375-B3E2-578B9677DF4C}"/>
              </a:ext>
            </a:extLst>
          </p:cNvPr>
          <p:cNvSpPr>
            <a:spLocks noGrp="1"/>
          </p:cNvSpPr>
          <p:nvPr>
            <p:ph type="body" sz="quarter" idx="28" hasCustomPrompt="1"/>
          </p:nvPr>
        </p:nvSpPr>
        <p:spPr>
          <a:xfrm>
            <a:off x="5723791" y="4214450"/>
            <a:ext cx="295835" cy="441325"/>
          </a:xfrm>
        </p:spPr>
        <p:txBody>
          <a:bodyPr>
            <a:normAutofit/>
          </a:bodyPr>
          <a:lstStyle>
            <a:lvl1pPr marL="0" indent="0">
              <a:buNone/>
              <a:defRPr lang="fr-FR" sz="1400" b="1" i="0" kern="1200" cap="all" baseline="0" dirty="0">
                <a:solidFill>
                  <a:srgbClr val="4A82FA"/>
                </a:solidFill>
                <a:latin typeface="Arial" panose="020B0604020202020204" pitchFamily="34" charset="0"/>
                <a:ea typeface="+mn-ea"/>
                <a:cs typeface="+mn-cs"/>
              </a:defRPr>
            </a:lvl1pPr>
          </a:lstStyle>
          <a:p>
            <a:pPr lvl="0"/>
            <a:r>
              <a:rPr lang="fr-FR" dirty="0"/>
              <a:t>8</a:t>
            </a:r>
          </a:p>
        </p:txBody>
      </p:sp>
      <p:pic>
        <p:nvPicPr>
          <p:cNvPr id="27" name="Picture 2" descr="https://intranet-dgso/SiteImages/Cabinet/Formation/Page%20Manager/Logo-BDF-DGSO-E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24501" y="5688691"/>
            <a:ext cx="3788205" cy="9702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7359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INTERCALAI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9201213-627A-A3E2-C96B-5CA2CE9EC91D}"/>
              </a:ext>
            </a:extLst>
          </p:cNvPr>
          <p:cNvSpPr>
            <a:spLocks noGrp="1"/>
          </p:cNvSpPr>
          <p:nvPr>
            <p:ph type="title" hasCustomPrompt="1"/>
          </p:nvPr>
        </p:nvSpPr>
        <p:spPr>
          <a:xfrm>
            <a:off x="3523357" y="2312950"/>
            <a:ext cx="5753380" cy="2012932"/>
          </a:xfrm>
        </p:spPr>
        <p:txBody>
          <a:bodyPr>
            <a:noAutofit/>
          </a:bodyPr>
          <a:lstStyle>
            <a:lvl1pPr>
              <a:defRPr sz="3000" b="1" i="0" cap="all" baseline="0">
                <a:solidFill>
                  <a:srgbClr val="31429B"/>
                </a:solidFill>
              </a:defRPr>
            </a:lvl1pPr>
          </a:lstStyle>
          <a:p>
            <a:r>
              <a:rPr lang="fr-FR" dirty="0"/>
              <a:t>TITRE DE LA PARTIE UNE,</a:t>
            </a:r>
            <a:br>
              <a:rPr lang="fr-FR" dirty="0"/>
            </a:br>
            <a:r>
              <a:rPr lang="fr-FR" dirty="0"/>
              <a:t>LA BANQUE DE France</a:t>
            </a:r>
            <a:br>
              <a:rPr lang="fr-FR" dirty="0"/>
            </a:br>
            <a:r>
              <a:rPr lang="fr-FR" dirty="0"/>
              <a:t>ET SA STRATÉGIE </a:t>
            </a:r>
            <a:br>
              <a:rPr lang="fr-FR" dirty="0"/>
            </a:br>
            <a:r>
              <a:rPr lang="fr-FR" dirty="0"/>
              <a:t>NEQUI ULLORERCIIS AUT </a:t>
            </a:r>
            <a:br>
              <a:rPr lang="fr-FR" dirty="0"/>
            </a:br>
            <a:r>
              <a:rPr lang="fr-FR" dirty="0"/>
              <a:t>DOLUPTATUSAM QUE NE</a:t>
            </a:r>
          </a:p>
        </p:txBody>
      </p:sp>
      <p:sp>
        <p:nvSpPr>
          <p:cNvPr id="13" name="Espace réservé du texte 3">
            <a:extLst>
              <a:ext uri="{FF2B5EF4-FFF2-40B4-BE49-F238E27FC236}">
                <a16:creationId xmlns:a16="http://schemas.microsoft.com/office/drawing/2014/main" id="{712EDFBA-524E-CEA7-C169-257232F52BDA}"/>
              </a:ext>
            </a:extLst>
          </p:cNvPr>
          <p:cNvSpPr>
            <a:spLocks noGrp="1"/>
          </p:cNvSpPr>
          <p:nvPr>
            <p:ph type="body" sz="quarter" idx="13" hasCustomPrompt="1"/>
          </p:nvPr>
        </p:nvSpPr>
        <p:spPr>
          <a:xfrm>
            <a:off x="780157" y="1092576"/>
            <a:ext cx="2743200" cy="4399890"/>
          </a:xfrm>
        </p:spPr>
        <p:txBody>
          <a:bodyPr bIns="0" anchor="b" anchorCtr="0">
            <a:noAutofit/>
          </a:bodyPr>
          <a:lstStyle>
            <a:lvl1pPr algn="r">
              <a:buNone/>
              <a:defRPr sz="30000" b="0" i="0" baseline="0">
                <a:solidFill>
                  <a:srgbClr val="4A82FA"/>
                </a:solidFill>
                <a:latin typeface="Arial" panose="020B0604020202020204" pitchFamily="34" charset="0"/>
              </a:defRPr>
            </a:lvl1pPr>
          </a:lstStyle>
          <a:p>
            <a:pPr lvl="0"/>
            <a:r>
              <a:rPr lang="fr-FR" dirty="0"/>
              <a:t>1</a:t>
            </a:r>
          </a:p>
        </p:txBody>
      </p:sp>
      <p:pic>
        <p:nvPicPr>
          <p:cNvPr id="20" name="Image 19">
            <a:extLst>
              <a:ext uri="{FF2B5EF4-FFF2-40B4-BE49-F238E27FC236}">
                <a16:creationId xmlns:a16="http://schemas.microsoft.com/office/drawing/2014/main" id="{85768840-E7B8-9F98-5A27-BACCE7664216}"/>
              </a:ext>
            </a:extLst>
          </p:cNvPr>
          <p:cNvPicPr>
            <a:picLocks noChangeAspect="1"/>
          </p:cNvPicPr>
          <p:nvPr userDrawn="1"/>
        </p:nvPicPr>
        <p:blipFill>
          <a:blip r:embed="rId2"/>
          <a:stretch>
            <a:fillRect/>
          </a:stretch>
        </p:blipFill>
        <p:spPr>
          <a:xfrm>
            <a:off x="9683750" y="1261409"/>
            <a:ext cx="2882900" cy="3340100"/>
          </a:xfrm>
          <a:prstGeom prst="rect">
            <a:avLst/>
          </a:prstGeom>
        </p:spPr>
      </p:pic>
      <p:sp>
        <p:nvSpPr>
          <p:cNvPr id="25" name="Espace réservé du numéro de diapositive 5">
            <a:extLst>
              <a:ext uri="{FF2B5EF4-FFF2-40B4-BE49-F238E27FC236}">
                <a16:creationId xmlns:a16="http://schemas.microsoft.com/office/drawing/2014/main" id="{CD39C9E0-D417-82E6-DFD5-F0884D895284}"/>
              </a:ext>
            </a:extLst>
          </p:cNvPr>
          <p:cNvSpPr>
            <a:spLocks noGrp="1"/>
          </p:cNvSpPr>
          <p:nvPr>
            <p:ph type="sldNum" sz="quarter" idx="12"/>
          </p:nvPr>
        </p:nvSpPr>
        <p:spPr>
          <a:xfrm>
            <a:off x="6040475" y="6216992"/>
            <a:ext cx="400752" cy="365125"/>
          </a:xfrm>
        </p:spPr>
        <p:txBody>
          <a:bodyPr lIns="0"/>
          <a:lstStyle>
            <a:lvl1pPr algn="ctr">
              <a:defRPr sz="800" b="0" i="0" u="sng" baseline="0">
                <a:solidFill>
                  <a:srgbClr val="31429B"/>
                </a:solidFill>
                <a:latin typeface="Arial" panose="020B0604020202020204" pitchFamily="34" charset="0"/>
              </a:defRPr>
            </a:lvl1pPr>
          </a:lstStyle>
          <a:p>
            <a:fld id="{0DFF3279-5B66-F94E-B69C-CCB6B1DE2EC0}" type="slidenum">
              <a:rPr lang="fr-FR" smtClean="0"/>
              <a:pPr/>
              <a:t>‹N›</a:t>
            </a:fld>
            <a:endParaRPr lang="fr-FR" dirty="0"/>
          </a:p>
        </p:txBody>
      </p:sp>
      <p:cxnSp>
        <p:nvCxnSpPr>
          <p:cNvPr id="28" name="Connecteur droit 27">
            <a:extLst>
              <a:ext uri="{FF2B5EF4-FFF2-40B4-BE49-F238E27FC236}">
                <a16:creationId xmlns:a16="http://schemas.microsoft.com/office/drawing/2014/main" id="{7907F9C3-99D9-44BB-6C62-FE5717063BD5}"/>
              </a:ext>
            </a:extLst>
          </p:cNvPr>
          <p:cNvCxnSpPr>
            <a:cxnSpLocks/>
          </p:cNvCxnSpPr>
          <p:nvPr userDrawn="1"/>
        </p:nvCxnSpPr>
        <p:spPr>
          <a:xfrm>
            <a:off x="10340786" y="6130899"/>
            <a:ext cx="0" cy="486149"/>
          </a:xfrm>
          <a:prstGeom prst="line">
            <a:avLst/>
          </a:prstGeom>
          <a:ln w="12700">
            <a:solidFill>
              <a:srgbClr val="31429B"/>
            </a:solidFill>
          </a:ln>
        </p:spPr>
        <p:style>
          <a:lnRef idx="1">
            <a:schemeClr val="accent1"/>
          </a:lnRef>
          <a:fillRef idx="0">
            <a:schemeClr val="accent1"/>
          </a:fillRef>
          <a:effectRef idx="0">
            <a:schemeClr val="accent1"/>
          </a:effectRef>
          <a:fontRef idx="minor">
            <a:schemeClr val="tx1"/>
          </a:fontRef>
        </p:style>
      </p:cxnSp>
      <p:sp>
        <p:nvSpPr>
          <p:cNvPr id="35" name="Espace réservé du texte 34">
            <a:extLst>
              <a:ext uri="{FF2B5EF4-FFF2-40B4-BE49-F238E27FC236}">
                <a16:creationId xmlns:a16="http://schemas.microsoft.com/office/drawing/2014/main" id="{DB6B22F3-93DA-89C5-2D2F-A0F0C7B02DED}"/>
              </a:ext>
            </a:extLst>
          </p:cNvPr>
          <p:cNvSpPr>
            <a:spLocks noGrp="1"/>
          </p:cNvSpPr>
          <p:nvPr>
            <p:ph type="body" sz="quarter" idx="14" hasCustomPrompt="1"/>
          </p:nvPr>
        </p:nvSpPr>
        <p:spPr>
          <a:xfrm>
            <a:off x="6535738" y="6216650"/>
            <a:ext cx="3590925" cy="400050"/>
          </a:xfrm>
        </p:spPr>
        <p:txBody>
          <a:bodyPr anchor="ctr" anchorCtr="0">
            <a:normAutofit/>
          </a:bodyPr>
          <a:lstStyle>
            <a:lvl1pPr marL="0" indent="0" algn="r">
              <a:buNone/>
              <a:defRPr sz="800" b="1" i="0" cap="all" baseline="0">
                <a:solidFill>
                  <a:srgbClr val="31429B"/>
                </a:solidFill>
              </a:defRPr>
            </a:lvl1pPr>
          </a:lstStyle>
          <a:p>
            <a:pPr lvl="0"/>
            <a:r>
              <a:rPr lang="fr-FR" dirty="0"/>
              <a:t>TITRE DE LA Présentation • date 2023 </a:t>
            </a:r>
          </a:p>
        </p:txBody>
      </p:sp>
      <p:pic>
        <p:nvPicPr>
          <p:cNvPr id="10" name="Picture 2" descr="https://intranet-dgso/SiteImages/Cabinet/Formation/Page%20Manager/Logo-BDF-DGSO-E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516607" y="6185485"/>
            <a:ext cx="1471920" cy="376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8159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INTERCALAIRE triangle haut">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9201213-627A-A3E2-C96B-5CA2CE9EC91D}"/>
              </a:ext>
            </a:extLst>
          </p:cNvPr>
          <p:cNvSpPr>
            <a:spLocks noGrp="1"/>
          </p:cNvSpPr>
          <p:nvPr>
            <p:ph type="title" hasCustomPrompt="1"/>
          </p:nvPr>
        </p:nvSpPr>
        <p:spPr>
          <a:xfrm>
            <a:off x="2877898" y="2312950"/>
            <a:ext cx="5753380" cy="2012932"/>
          </a:xfrm>
        </p:spPr>
        <p:txBody>
          <a:bodyPr>
            <a:noAutofit/>
          </a:bodyPr>
          <a:lstStyle>
            <a:lvl1pPr>
              <a:defRPr sz="3000" b="1" i="0" cap="all" baseline="0">
                <a:solidFill>
                  <a:srgbClr val="31429B"/>
                </a:solidFill>
              </a:defRPr>
            </a:lvl1pPr>
          </a:lstStyle>
          <a:p>
            <a:r>
              <a:rPr lang="fr-FR" dirty="0"/>
              <a:t>TITRE DE LA PARTIE UNE,</a:t>
            </a:r>
            <a:br>
              <a:rPr lang="fr-FR" dirty="0"/>
            </a:br>
            <a:r>
              <a:rPr lang="fr-FR" dirty="0"/>
              <a:t>LA BANQUE DE France</a:t>
            </a:r>
            <a:br>
              <a:rPr lang="fr-FR" dirty="0"/>
            </a:br>
            <a:r>
              <a:rPr lang="fr-FR" dirty="0"/>
              <a:t>ET SA STRATÉGIE </a:t>
            </a:r>
            <a:br>
              <a:rPr lang="fr-FR" dirty="0"/>
            </a:br>
            <a:r>
              <a:rPr lang="fr-FR" dirty="0"/>
              <a:t>NEQUI ULLORERCIIS AUT </a:t>
            </a:r>
            <a:br>
              <a:rPr lang="fr-FR" dirty="0"/>
            </a:br>
            <a:r>
              <a:rPr lang="fr-FR" dirty="0"/>
              <a:t>DOLUPTATUSAM QUE NE</a:t>
            </a:r>
          </a:p>
        </p:txBody>
      </p:sp>
      <p:sp>
        <p:nvSpPr>
          <p:cNvPr id="24" name="Espace réservé du pied de page 4">
            <a:extLst>
              <a:ext uri="{FF2B5EF4-FFF2-40B4-BE49-F238E27FC236}">
                <a16:creationId xmlns:a16="http://schemas.microsoft.com/office/drawing/2014/main" id="{EFE1E510-AC38-E227-DBB7-44D9FA03EB38}"/>
              </a:ext>
            </a:extLst>
          </p:cNvPr>
          <p:cNvSpPr>
            <a:spLocks noGrp="1"/>
          </p:cNvSpPr>
          <p:nvPr>
            <p:ph type="ftr" sz="quarter" idx="11"/>
          </p:nvPr>
        </p:nvSpPr>
        <p:spPr>
          <a:xfrm>
            <a:off x="6306189" y="6211581"/>
            <a:ext cx="3967362" cy="365126"/>
          </a:xfrm>
        </p:spPr>
        <p:txBody>
          <a:bodyPr lIns="0"/>
          <a:lstStyle>
            <a:lvl1pPr algn="r">
              <a:defRPr sz="800" b="1" i="0" cap="all" baseline="0">
                <a:solidFill>
                  <a:srgbClr val="31429B"/>
                </a:solidFill>
                <a:latin typeface="Arial" panose="020B0604020202020204" pitchFamily="34" charset="0"/>
              </a:defRPr>
            </a:lvl1pPr>
          </a:lstStyle>
          <a:p>
            <a:r>
              <a:rPr lang="en-US"/>
              <a:t>Leveraging climate finance to achieve the agenda 2030: a focus on SDG13. </a:t>
            </a:r>
            <a:endParaRPr lang="fr-FR" dirty="0"/>
          </a:p>
        </p:txBody>
      </p:sp>
      <p:sp>
        <p:nvSpPr>
          <p:cNvPr id="25" name="Espace réservé du numéro de diapositive 5">
            <a:extLst>
              <a:ext uri="{FF2B5EF4-FFF2-40B4-BE49-F238E27FC236}">
                <a16:creationId xmlns:a16="http://schemas.microsoft.com/office/drawing/2014/main" id="{CD39C9E0-D417-82E6-DFD5-F0884D895284}"/>
              </a:ext>
            </a:extLst>
          </p:cNvPr>
          <p:cNvSpPr>
            <a:spLocks noGrp="1"/>
          </p:cNvSpPr>
          <p:nvPr>
            <p:ph type="sldNum" sz="quarter" idx="12"/>
          </p:nvPr>
        </p:nvSpPr>
        <p:spPr>
          <a:xfrm>
            <a:off x="5895624" y="6216992"/>
            <a:ext cx="400752" cy="365125"/>
          </a:xfrm>
        </p:spPr>
        <p:txBody>
          <a:bodyPr lIns="0"/>
          <a:lstStyle>
            <a:lvl1pPr algn="ctr">
              <a:defRPr sz="800" b="0" i="0" u="sng" baseline="0">
                <a:solidFill>
                  <a:srgbClr val="31429B"/>
                </a:solidFill>
                <a:latin typeface="Arial" panose="020B0604020202020204" pitchFamily="34" charset="0"/>
              </a:defRPr>
            </a:lvl1pPr>
          </a:lstStyle>
          <a:p>
            <a:fld id="{0DFF3279-5B66-F94E-B69C-CCB6B1DE2EC0}" type="slidenum">
              <a:rPr lang="fr-FR" smtClean="0"/>
              <a:pPr/>
              <a:t>‹N›</a:t>
            </a:fld>
            <a:endParaRPr lang="fr-FR" dirty="0"/>
          </a:p>
        </p:txBody>
      </p:sp>
      <p:cxnSp>
        <p:nvCxnSpPr>
          <p:cNvPr id="28" name="Connecteur droit 27">
            <a:extLst>
              <a:ext uri="{FF2B5EF4-FFF2-40B4-BE49-F238E27FC236}">
                <a16:creationId xmlns:a16="http://schemas.microsoft.com/office/drawing/2014/main" id="{7907F9C3-99D9-44BB-6C62-FE5717063BD5}"/>
              </a:ext>
            </a:extLst>
          </p:cNvPr>
          <p:cNvCxnSpPr>
            <a:cxnSpLocks/>
          </p:cNvCxnSpPr>
          <p:nvPr userDrawn="1"/>
        </p:nvCxnSpPr>
        <p:spPr>
          <a:xfrm>
            <a:off x="10340786" y="6130899"/>
            <a:ext cx="0" cy="486149"/>
          </a:xfrm>
          <a:prstGeom prst="line">
            <a:avLst/>
          </a:prstGeom>
          <a:ln w="12700">
            <a:solidFill>
              <a:srgbClr val="31429B"/>
            </a:solidFill>
          </a:ln>
        </p:spPr>
        <p:style>
          <a:lnRef idx="1">
            <a:schemeClr val="accent1"/>
          </a:lnRef>
          <a:fillRef idx="0">
            <a:schemeClr val="accent1"/>
          </a:fillRef>
          <a:effectRef idx="0">
            <a:schemeClr val="accent1"/>
          </a:effectRef>
          <a:fontRef idx="minor">
            <a:schemeClr val="tx1"/>
          </a:fontRef>
        </p:style>
      </p:cxnSp>
      <p:pic>
        <p:nvPicPr>
          <p:cNvPr id="4" name="Image 3">
            <a:extLst>
              <a:ext uri="{FF2B5EF4-FFF2-40B4-BE49-F238E27FC236}">
                <a16:creationId xmlns:a16="http://schemas.microsoft.com/office/drawing/2014/main" id="{064F8486-3C15-AF4E-C19D-AE1BCB9726CF}"/>
              </a:ext>
            </a:extLst>
          </p:cNvPr>
          <p:cNvPicPr>
            <a:picLocks noChangeAspect="1"/>
          </p:cNvPicPr>
          <p:nvPr userDrawn="1"/>
        </p:nvPicPr>
        <p:blipFill>
          <a:blip r:embed="rId2"/>
          <a:stretch>
            <a:fillRect/>
          </a:stretch>
        </p:blipFill>
        <p:spPr>
          <a:xfrm>
            <a:off x="0" y="1662066"/>
            <a:ext cx="2514600" cy="3314700"/>
          </a:xfrm>
          <a:prstGeom prst="rect">
            <a:avLst/>
          </a:prstGeom>
        </p:spPr>
      </p:pic>
      <p:sp>
        <p:nvSpPr>
          <p:cNvPr id="13" name="Espace réservé du texte 3">
            <a:extLst>
              <a:ext uri="{FF2B5EF4-FFF2-40B4-BE49-F238E27FC236}">
                <a16:creationId xmlns:a16="http://schemas.microsoft.com/office/drawing/2014/main" id="{712EDFBA-524E-CEA7-C169-257232F52BDA}"/>
              </a:ext>
            </a:extLst>
          </p:cNvPr>
          <p:cNvSpPr>
            <a:spLocks noGrp="1"/>
          </p:cNvSpPr>
          <p:nvPr>
            <p:ph type="body" sz="quarter" idx="13" hasCustomPrompt="1"/>
          </p:nvPr>
        </p:nvSpPr>
        <p:spPr>
          <a:xfrm>
            <a:off x="-1" y="2245715"/>
            <a:ext cx="1385047" cy="1861760"/>
          </a:xfrm>
        </p:spPr>
        <p:txBody>
          <a:bodyPr bIns="0" anchor="b" anchorCtr="0">
            <a:noAutofit/>
          </a:bodyPr>
          <a:lstStyle>
            <a:lvl1pPr algn="r">
              <a:buNone/>
              <a:defRPr sz="10000" b="1" i="0" baseline="0">
                <a:solidFill>
                  <a:schemeClr val="bg1"/>
                </a:solidFill>
                <a:latin typeface="Arial" panose="020B0604020202020204" pitchFamily="34" charset="0"/>
              </a:defRPr>
            </a:lvl1pPr>
          </a:lstStyle>
          <a:p>
            <a:pPr lvl="0"/>
            <a:r>
              <a:rPr lang="fr-FR" dirty="0"/>
              <a:t>1</a:t>
            </a:r>
          </a:p>
        </p:txBody>
      </p:sp>
      <p:pic>
        <p:nvPicPr>
          <p:cNvPr id="10" name="Picture 2" descr="https://intranet-dgso/SiteImages/Cabinet/Formation/Page%20Manager/Logo-BDF-DGSO-E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516607" y="6185485"/>
            <a:ext cx="1471920" cy="376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38940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CITATION_BI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9201213-627A-A3E2-C96B-5CA2CE9EC91D}"/>
              </a:ext>
            </a:extLst>
          </p:cNvPr>
          <p:cNvSpPr>
            <a:spLocks noGrp="1"/>
          </p:cNvSpPr>
          <p:nvPr>
            <p:ph type="title" hasCustomPrompt="1"/>
          </p:nvPr>
        </p:nvSpPr>
        <p:spPr>
          <a:xfrm>
            <a:off x="2191875" y="1337982"/>
            <a:ext cx="9811854" cy="3518062"/>
          </a:xfrm>
        </p:spPr>
        <p:txBody>
          <a:bodyPr>
            <a:noAutofit/>
          </a:bodyPr>
          <a:lstStyle>
            <a:lvl1pPr>
              <a:lnSpc>
                <a:spcPts val="3420"/>
              </a:lnSpc>
              <a:defRPr sz="2600" b="0" i="0" cap="none" baseline="0">
                <a:solidFill>
                  <a:srgbClr val="31429B"/>
                </a:solidFill>
              </a:defRPr>
            </a:lvl1pPr>
          </a:lstStyle>
          <a:p>
            <a:r>
              <a:rPr lang="fr-FR" dirty="0"/>
              <a:t>Citation... Nous abordons avec 2023 un virage plus serré, probablement une croissance faiblement positive. Je ne peux pas exclure une récession mais ce n’est pas notre scénario central. Si récession il devait y avoir, elle serait temporaire et limitée. Ce que nous excluons aujourd’hui, c’est un atterrissage brutal de l’économie française et européenne.»  </a:t>
            </a:r>
          </a:p>
        </p:txBody>
      </p:sp>
      <p:sp>
        <p:nvSpPr>
          <p:cNvPr id="24" name="Espace réservé du pied de page 4">
            <a:extLst>
              <a:ext uri="{FF2B5EF4-FFF2-40B4-BE49-F238E27FC236}">
                <a16:creationId xmlns:a16="http://schemas.microsoft.com/office/drawing/2014/main" id="{EFE1E510-AC38-E227-DBB7-44D9FA03EB38}"/>
              </a:ext>
            </a:extLst>
          </p:cNvPr>
          <p:cNvSpPr>
            <a:spLocks noGrp="1"/>
          </p:cNvSpPr>
          <p:nvPr>
            <p:ph type="ftr" sz="quarter" idx="11"/>
          </p:nvPr>
        </p:nvSpPr>
        <p:spPr>
          <a:xfrm>
            <a:off x="6306189" y="6211581"/>
            <a:ext cx="3967362" cy="365126"/>
          </a:xfrm>
        </p:spPr>
        <p:txBody>
          <a:bodyPr lIns="0"/>
          <a:lstStyle>
            <a:lvl1pPr algn="r">
              <a:defRPr sz="800" b="1" i="0" cap="all" baseline="0">
                <a:solidFill>
                  <a:srgbClr val="31429B"/>
                </a:solidFill>
                <a:latin typeface="Arial" panose="020B0604020202020204" pitchFamily="34" charset="0"/>
              </a:defRPr>
            </a:lvl1pPr>
          </a:lstStyle>
          <a:p>
            <a:r>
              <a:rPr lang="en-US"/>
              <a:t>Leveraging climate finance to achieve the agenda 2030: a focus on SDG13. </a:t>
            </a:r>
            <a:endParaRPr lang="fr-FR" dirty="0"/>
          </a:p>
        </p:txBody>
      </p:sp>
      <p:sp>
        <p:nvSpPr>
          <p:cNvPr id="25" name="Espace réservé du numéro de diapositive 5">
            <a:extLst>
              <a:ext uri="{FF2B5EF4-FFF2-40B4-BE49-F238E27FC236}">
                <a16:creationId xmlns:a16="http://schemas.microsoft.com/office/drawing/2014/main" id="{CD39C9E0-D417-82E6-DFD5-F0884D895284}"/>
              </a:ext>
            </a:extLst>
          </p:cNvPr>
          <p:cNvSpPr>
            <a:spLocks noGrp="1"/>
          </p:cNvSpPr>
          <p:nvPr>
            <p:ph type="sldNum" sz="quarter" idx="12"/>
          </p:nvPr>
        </p:nvSpPr>
        <p:spPr>
          <a:xfrm>
            <a:off x="5895624" y="6216992"/>
            <a:ext cx="400752" cy="365125"/>
          </a:xfrm>
        </p:spPr>
        <p:txBody>
          <a:bodyPr lIns="0"/>
          <a:lstStyle>
            <a:lvl1pPr algn="ctr">
              <a:defRPr sz="800" b="0" i="0" u="sng" baseline="0">
                <a:solidFill>
                  <a:srgbClr val="31429B"/>
                </a:solidFill>
                <a:latin typeface="Arial" panose="020B0604020202020204" pitchFamily="34" charset="0"/>
              </a:defRPr>
            </a:lvl1pPr>
          </a:lstStyle>
          <a:p>
            <a:fld id="{0DFF3279-5B66-F94E-B69C-CCB6B1DE2EC0}" type="slidenum">
              <a:rPr lang="fr-FR" smtClean="0"/>
              <a:pPr/>
              <a:t>‹N›</a:t>
            </a:fld>
            <a:endParaRPr lang="fr-FR" dirty="0"/>
          </a:p>
        </p:txBody>
      </p:sp>
      <p:cxnSp>
        <p:nvCxnSpPr>
          <p:cNvPr id="28" name="Connecteur droit 27">
            <a:extLst>
              <a:ext uri="{FF2B5EF4-FFF2-40B4-BE49-F238E27FC236}">
                <a16:creationId xmlns:a16="http://schemas.microsoft.com/office/drawing/2014/main" id="{7907F9C3-99D9-44BB-6C62-FE5717063BD5}"/>
              </a:ext>
            </a:extLst>
          </p:cNvPr>
          <p:cNvCxnSpPr>
            <a:cxnSpLocks/>
          </p:cNvCxnSpPr>
          <p:nvPr userDrawn="1"/>
        </p:nvCxnSpPr>
        <p:spPr>
          <a:xfrm>
            <a:off x="10340786" y="6130899"/>
            <a:ext cx="0" cy="486149"/>
          </a:xfrm>
          <a:prstGeom prst="line">
            <a:avLst/>
          </a:prstGeom>
          <a:ln w="12700">
            <a:solidFill>
              <a:srgbClr val="31429B"/>
            </a:solidFill>
          </a:ln>
        </p:spPr>
        <p:style>
          <a:lnRef idx="1">
            <a:schemeClr val="accent1"/>
          </a:lnRef>
          <a:fillRef idx="0">
            <a:schemeClr val="accent1"/>
          </a:fillRef>
          <a:effectRef idx="0">
            <a:schemeClr val="accent1"/>
          </a:effectRef>
          <a:fontRef idx="minor">
            <a:schemeClr val="tx1"/>
          </a:fontRef>
        </p:style>
      </p:cxnSp>
      <p:sp>
        <p:nvSpPr>
          <p:cNvPr id="5" name="Espace réservé du texte 6">
            <a:extLst>
              <a:ext uri="{FF2B5EF4-FFF2-40B4-BE49-F238E27FC236}">
                <a16:creationId xmlns:a16="http://schemas.microsoft.com/office/drawing/2014/main" id="{DC3D6317-5B2D-EC16-20C4-FBD6783CF3C8}"/>
              </a:ext>
            </a:extLst>
          </p:cNvPr>
          <p:cNvSpPr>
            <a:spLocks noGrp="1"/>
          </p:cNvSpPr>
          <p:nvPr>
            <p:ph type="body" sz="quarter" idx="13" hasCustomPrompt="1"/>
          </p:nvPr>
        </p:nvSpPr>
        <p:spPr>
          <a:xfrm>
            <a:off x="2191875" y="4490920"/>
            <a:ext cx="4832798" cy="365124"/>
          </a:xfrm>
        </p:spPr>
        <p:txBody>
          <a:bodyPr>
            <a:noAutofit/>
          </a:bodyPr>
          <a:lstStyle>
            <a:lvl1pPr marL="0" indent="0">
              <a:buNone/>
              <a:defRPr lang="fr-FR" sz="1900" b="1" i="0" kern="1200" cap="none" baseline="0" dirty="0" smtClean="0">
                <a:solidFill>
                  <a:srgbClr val="4A82FA"/>
                </a:solidFill>
                <a:latin typeface="+mj-lt"/>
                <a:ea typeface="+mj-ea"/>
                <a:cs typeface="+mj-cs"/>
              </a:defRPr>
            </a:lvl1pPr>
          </a:lstStyle>
          <a:p>
            <a:pPr lvl="0"/>
            <a:r>
              <a:rPr lang="fr-FR" dirty="0"/>
              <a:t>François Villeroy de </a:t>
            </a:r>
            <a:r>
              <a:rPr lang="fr-FR" dirty="0" err="1"/>
              <a:t>Galhau</a:t>
            </a:r>
            <a:endParaRPr lang="fr-FR" dirty="0"/>
          </a:p>
        </p:txBody>
      </p:sp>
      <p:sp>
        <p:nvSpPr>
          <p:cNvPr id="6" name="ZoneTexte 5">
            <a:extLst>
              <a:ext uri="{FF2B5EF4-FFF2-40B4-BE49-F238E27FC236}">
                <a16:creationId xmlns:a16="http://schemas.microsoft.com/office/drawing/2014/main" id="{A59BCC54-9066-418B-939B-1C6605F678AE}"/>
              </a:ext>
            </a:extLst>
          </p:cNvPr>
          <p:cNvSpPr txBox="1"/>
          <p:nvPr userDrawn="1"/>
        </p:nvSpPr>
        <p:spPr>
          <a:xfrm>
            <a:off x="793373" y="945479"/>
            <a:ext cx="1640541" cy="2400657"/>
          </a:xfrm>
          <a:prstGeom prst="rect">
            <a:avLst/>
          </a:prstGeom>
          <a:noFill/>
        </p:spPr>
        <p:txBody>
          <a:bodyPr wrap="square" rtlCol="0">
            <a:spAutoFit/>
          </a:bodyPr>
          <a:lstStyle/>
          <a:p>
            <a:r>
              <a:rPr lang="fr-FR" sz="15000" b="1" i="0" baseline="0" dirty="0">
                <a:solidFill>
                  <a:srgbClr val="31429B"/>
                </a:solidFill>
                <a:latin typeface="Arial" panose="020B0604020202020204" pitchFamily="34" charset="0"/>
              </a:rPr>
              <a:t>«</a:t>
            </a:r>
            <a:r>
              <a:rPr lang="fr-FR" dirty="0"/>
              <a:t> </a:t>
            </a:r>
          </a:p>
        </p:txBody>
      </p:sp>
      <p:pic>
        <p:nvPicPr>
          <p:cNvPr id="4" name="Image 3">
            <a:extLst>
              <a:ext uri="{FF2B5EF4-FFF2-40B4-BE49-F238E27FC236}">
                <a16:creationId xmlns:a16="http://schemas.microsoft.com/office/drawing/2014/main" id="{2438BCB4-C6A8-F790-A515-E45E41DB528B}"/>
              </a:ext>
            </a:extLst>
          </p:cNvPr>
          <p:cNvPicPr>
            <a:picLocks noChangeAspect="1"/>
          </p:cNvPicPr>
          <p:nvPr userDrawn="1"/>
        </p:nvPicPr>
        <p:blipFill>
          <a:blip r:embed="rId2"/>
          <a:stretch>
            <a:fillRect/>
          </a:stretch>
        </p:blipFill>
        <p:spPr>
          <a:xfrm>
            <a:off x="5270500" y="0"/>
            <a:ext cx="1651000" cy="1257300"/>
          </a:xfrm>
          <a:prstGeom prst="rect">
            <a:avLst/>
          </a:prstGeom>
        </p:spPr>
      </p:pic>
      <p:pic>
        <p:nvPicPr>
          <p:cNvPr id="11" name="Picture 2" descr="https://intranet-dgso/SiteImages/Cabinet/Formation/Page%20Manager/Logo-BDF-DGSO-E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516607" y="6185485"/>
            <a:ext cx="1471920" cy="376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94267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CONTENU_2PARTIES">
    <p:spTree>
      <p:nvGrpSpPr>
        <p:cNvPr id="1" name=""/>
        <p:cNvGrpSpPr/>
        <p:nvPr/>
      </p:nvGrpSpPr>
      <p:grpSpPr>
        <a:xfrm>
          <a:off x="0" y="0"/>
          <a:ext cx="0" cy="0"/>
          <a:chOff x="0" y="0"/>
          <a:chExt cx="0" cy="0"/>
        </a:xfrm>
      </p:grpSpPr>
      <p:sp>
        <p:nvSpPr>
          <p:cNvPr id="24" name="Espace réservé du pied de page 4">
            <a:extLst>
              <a:ext uri="{FF2B5EF4-FFF2-40B4-BE49-F238E27FC236}">
                <a16:creationId xmlns:a16="http://schemas.microsoft.com/office/drawing/2014/main" id="{EFE1E510-AC38-E227-DBB7-44D9FA03EB38}"/>
              </a:ext>
            </a:extLst>
          </p:cNvPr>
          <p:cNvSpPr>
            <a:spLocks noGrp="1"/>
          </p:cNvSpPr>
          <p:nvPr>
            <p:ph type="ftr" sz="quarter" idx="11"/>
          </p:nvPr>
        </p:nvSpPr>
        <p:spPr>
          <a:xfrm>
            <a:off x="6306189" y="6211581"/>
            <a:ext cx="3967362" cy="365126"/>
          </a:xfrm>
        </p:spPr>
        <p:txBody>
          <a:bodyPr lIns="0"/>
          <a:lstStyle>
            <a:lvl1pPr algn="r">
              <a:defRPr sz="800" b="1" i="0" cap="all" baseline="0">
                <a:solidFill>
                  <a:srgbClr val="31429B"/>
                </a:solidFill>
                <a:latin typeface="Arial" panose="020B0604020202020204" pitchFamily="34" charset="0"/>
              </a:defRPr>
            </a:lvl1pPr>
          </a:lstStyle>
          <a:p>
            <a:r>
              <a:rPr lang="en-US"/>
              <a:t>Leveraging climate finance to achieve the agenda 2030: a focus on SDG13. </a:t>
            </a:r>
            <a:endParaRPr lang="fr-FR" dirty="0"/>
          </a:p>
        </p:txBody>
      </p:sp>
      <p:sp>
        <p:nvSpPr>
          <p:cNvPr id="25" name="Espace réservé du numéro de diapositive 5">
            <a:extLst>
              <a:ext uri="{FF2B5EF4-FFF2-40B4-BE49-F238E27FC236}">
                <a16:creationId xmlns:a16="http://schemas.microsoft.com/office/drawing/2014/main" id="{CD39C9E0-D417-82E6-DFD5-F0884D895284}"/>
              </a:ext>
            </a:extLst>
          </p:cNvPr>
          <p:cNvSpPr>
            <a:spLocks noGrp="1"/>
          </p:cNvSpPr>
          <p:nvPr>
            <p:ph type="sldNum" sz="quarter" idx="12"/>
          </p:nvPr>
        </p:nvSpPr>
        <p:spPr>
          <a:xfrm>
            <a:off x="5895624" y="6216992"/>
            <a:ext cx="400752" cy="365125"/>
          </a:xfrm>
        </p:spPr>
        <p:txBody>
          <a:bodyPr lIns="0"/>
          <a:lstStyle>
            <a:lvl1pPr algn="ctr">
              <a:defRPr sz="800" b="0" i="0" u="sng" baseline="0">
                <a:solidFill>
                  <a:srgbClr val="31429B"/>
                </a:solidFill>
                <a:latin typeface="Arial" panose="020B0604020202020204" pitchFamily="34" charset="0"/>
              </a:defRPr>
            </a:lvl1pPr>
          </a:lstStyle>
          <a:p>
            <a:fld id="{0DFF3279-5B66-F94E-B69C-CCB6B1DE2EC0}" type="slidenum">
              <a:rPr lang="fr-FR" smtClean="0"/>
              <a:pPr/>
              <a:t>‹N›</a:t>
            </a:fld>
            <a:endParaRPr lang="fr-FR" dirty="0"/>
          </a:p>
        </p:txBody>
      </p:sp>
      <p:cxnSp>
        <p:nvCxnSpPr>
          <p:cNvPr id="28" name="Connecteur droit 27">
            <a:extLst>
              <a:ext uri="{FF2B5EF4-FFF2-40B4-BE49-F238E27FC236}">
                <a16:creationId xmlns:a16="http://schemas.microsoft.com/office/drawing/2014/main" id="{7907F9C3-99D9-44BB-6C62-FE5717063BD5}"/>
              </a:ext>
            </a:extLst>
          </p:cNvPr>
          <p:cNvCxnSpPr>
            <a:cxnSpLocks/>
          </p:cNvCxnSpPr>
          <p:nvPr userDrawn="1"/>
        </p:nvCxnSpPr>
        <p:spPr>
          <a:xfrm>
            <a:off x="10340786" y="6130899"/>
            <a:ext cx="0" cy="486149"/>
          </a:xfrm>
          <a:prstGeom prst="line">
            <a:avLst/>
          </a:prstGeom>
          <a:ln w="12700">
            <a:solidFill>
              <a:srgbClr val="31429B"/>
            </a:solidFill>
          </a:ln>
        </p:spPr>
        <p:style>
          <a:lnRef idx="1">
            <a:schemeClr val="accent1"/>
          </a:lnRef>
          <a:fillRef idx="0">
            <a:schemeClr val="accent1"/>
          </a:fillRef>
          <a:effectRef idx="0">
            <a:schemeClr val="accent1"/>
          </a:effectRef>
          <a:fontRef idx="minor">
            <a:schemeClr val="tx1"/>
          </a:fontRef>
        </p:style>
      </p:cxnSp>
      <p:pic>
        <p:nvPicPr>
          <p:cNvPr id="4" name="Image 3">
            <a:extLst>
              <a:ext uri="{FF2B5EF4-FFF2-40B4-BE49-F238E27FC236}">
                <a16:creationId xmlns:a16="http://schemas.microsoft.com/office/drawing/2014/main" id="{9FDF2E29-B48E-317E-0E1D-1126C8435469}"/>
              </a:ext>
            </a:extLst>
          </p:cNvPr>
          <p:cNvPicPr>
            <a:picLocks noChangeAspect="1"/>
          </p:cNvPicPr>
          <p:nvPr userDrawn="1"/>
        </p:nvPicPr>
        <p:blipFill>
          <a:blip r:embed="rId2"/>
          <a:stretch>
            <a:fillRect/>
          </a:stretch>
        </p:blipFill>
        <p:spPr>
          <a:xfrm>
            <a:off x="11152093" y="0"/>
            <a:ext cx="1193800" cy="1371600"/>
          </a:xfrm>
          <a:prstGeom prst="rect">
            <a:avLst/>
          </a:prstGeom>
        </p:spPr>
      </p:pic>
      <p:sp>
        <p:nvSpPr>
          <p:cNvPr id="7" name="Espace réservé du contenu 4">
            <a:extLst>
              <a:ext uri="{FF2B5EF4-FFF2-40B4-BE49-F238E27FC236}">
                <a16:creationId xmlns:a16="http://schemas.microsoft.com/office/drawing/2014/main" id="{43C11EAB-B4CF-E24A-7790-0E6E60FE0340}"/>
              </a:ext>
            </a:extLst>
          </p:cNvPr>
          <p:cNvSpPr>
            <a:spLocks noGrp="1"/>
          </p:cNvSpPr>
          <p:nvPr>
            <p:ph sz="quarter" idx="14" hasCustomPrompt="1"/>
          </p:nvPr>
        </p:nvSpPr>
        <p:spPr>
          <a:xfrm>
            <a:off x="412749" y="454921"/>
            <a:ext cx="10739343" cy="365125"/>
          </a:xfrm>
        </p:spPr>
        <p:txBody>
          <a:bodyPr>
            <a:normAutofit/>
          </a:bodyPr>
          <a:lstStyle>
            <a:lvl1pPr marL="0" indent="0">
              <a:buNone/>
              <a:defRPr sz="2400" b="1" i="0" cap="all" baseline="0">
                <a:solidFill>
                  <a:srgbClr val="31429B"/>
                </a:solidFill>
                <a:latin typeface="Arial" panose="020B0604020202020204" pitchFamily="34" charset="0"/>
              </a:defRPr>
            </a:lvl1pPr>
            <a:lvl2pPr>
              <a:defRPr lang="fr-FR" sz="1600" b="1" i="0" kern="1200" cap="all" baseline="0" dirty="0" smtClean="0">
                <a:solidFill>
                  <a:srgbClr val="009FDF"/>
                </a:solidFill>
                <a:latin typeface="Arial" panose="020B0604020202020204" pitchFamily="34" charset="0"/>
                <a:ea typeface="+mn-ea"/>
                <a:cs typeface="+mn-cs"/>
              </a:defRPr>
            </a:lvl2pPr>
            <a:lvl3pPr>
              <a:defRPr lang="fr-FR" sz="1200" b="1" i="0" kern="1200" cap="all" baseline="0" dirty="0" smtClean="0">
                <a:solidFill>
                  <a:srgbClr val="1F2E5B"/>
                </a:solidFill>
                <a:latin typeface="Arial" panose="020B0604020202020204" pitchFamily="34" charset="0"/>
                <a:ea typeface="+mn-ea"/>
                <a:cs typeface="+mn-cs"/>
              </a:defRPr>
            </a:lvl3pPr>
            <a:lvl4pPr marL="57150" indent="-285750">
              <a:defRPr lang="fr-FR" sz="1200" kern="1200" baseline="0" dirty="0" smtClean="0">
                <a:solidFill>
                  <a:srgbClr val="1F2E5B"/>
                </a:solidFill>
                <a:latin typeface="Arial" panose="020B0604020202020204" pitchFamily="34" charset="0"/>
                <a:ea typeface="+mn-ea"/>
                <a:cs typeface="+mn-cs"/>
              </a:defRPr>
            </a:lvl4pPr>
            <a:lvl5pPr>
              <a:defRPr lang="fr-FR" sz="1200" b="1" i="0" kern="1200" baseline="0" dirty="0" smtClean="0">
                <a:solidFill>
                  <a:srgbClr val="1F2E5B"/>
                </a:solidFill>
                <a:latin typeface="Arial" panose="020B0604020202020204" pitchFamily="34" charset="0"/>
                <a:ea typeface="+mn-ea"/>
                <a:cs typeface="+mn-cs"/>
              </a:defRPr>
            </a:lvl5pPr>
          </a:lstStyle>
          <a:p>
            <a:pPr lvl="0"/>
            <a:r>
              <a:rPr lang="fr-FR" dirty="0"/>
              <a:t>TITRE DE LA PARTIE UNE, LA BANQUE DE FRANCE ET SA STRATÉGIE</a:t>
            </a:r>
          </a:p>
        </p:txBody>
      </p:sp>
      <p:sp>
        <p:nvSpPr>
          <p:cNvPr id="10" name="Espace réservé du texte 9">
            <a:extLst>
              <a:ext uri="{FF2B5EF4-FFF2-40B4-BE49-F238E27FC236}">
                <a16:creationId xmlns:a16="http://schemas.microsoft.com/office/drawing/2014/main" id="{27EFF19A-C80C-4BDD-EAE7-47B15A3A4A98}"/>
              </a:ext>
            </a:extLst>
          </p:cNvPr>
          <p:cNvSpPr>
            <a:spLocks noGrp="1"/>
          </p:cNvSpPr>
          <p:nvPr>
            <p:ph type="body" sz="quarter" idx="16" hasCustomPrompt="1"/>
          </p:nvPr>
        </p:nvSpPr>
        <p:spPr>
          <a:xfrm>
            <a:off x="432008" y="1028349"/>
            <a:ext cx="4794250" cy="2024133"/>
          </a:xfrm>
        </p:spPr>
        <p:txBody>
          <a:bodyPr/>
          <a:lstStyle>
            <a:lvl1pPr marL="0" indent="0">
              <a:buFontTx/>
              <a:buNone/>
              <a:defRPr sz="2400" b="1" cap="all" baseline="0">
                <a:solidFill>
                  <a:srgbClr val="4A82FA"/>
                </a:solidFill>
              </a:defRPr>
            </a:lvl1pPr>
            <a:lvl2pPr marL="0" indent="0">
              <a:buFontTx/>
              <a:buNone/>
              <a:defRPr sz="2100" b="1">
                <a:solidFill>
                  <a:srgbClr val="009983"/>
                </a:solidFill>
              </a:defRPr>
            </a:lvl2pPr>
            <a:lvl3pPr marL="0" indent="0">
              <a:buFontTx/>
              <a:buNone/>
              <a:defRPr sz="1600" b="1">
                <a:solidFill>
                  <a:srgbClr val="004AED"/>
                </a:solidFill>
              </a:defRPr>
            </a:lvl3pPr>
            <a:lvl4pPr marL="0" indent="0">
              <a:buFontTx/>
              <a:buNone/>
              <a:defRPr sz="1600">
                <a:solidFill>
                  <a:srgbClr val="31429B"/>
                </a:solidFill>
              </a:defRPr>
            </a:lvl4pPr>
            <a:lvl5pPr marL="0" indent="-228600">
              <a:buFontTx/>
              <a:buBlip>
                <a:blip r:embed="rId3"/>
              </a:buBlip>
              <a:defRPr sz="1600">
                <a:solidFill>
                  <a:srgbClr val="31429B"/>
                </a:solidFill>
              </a:defRPr>
            </a:lvl5pPr>
          </a:lstStyle>
          <a:p>
            <a:pPr lvl="0"/>
            <a:r>
              <a:rPr lang="fr-FR" dirty="0"/>
              <a:t>TITRE DE NIVEAU 1</a:t>
            </a:r>
          </a:p>
          <a:p>
            <a:pPr lvl="1"/>
            <a:r>
              <a:rPr lang="fr-FR" dirty="0"/>
              <a:t>Titre de niveau 2</a:t>
            </a:r>
          </a:p>
          <a:p>
            <a:pPr lvl="2"/>
            <a:r>
              <a:rPr lang="fr-FR" dirty="0"/>
              <a:t>Titre de niveau 3</a:t>
            </a:r>
          </a:p>
          <a:p>
            <a:pPr lvl="3"/>
            <a:r>
              <a:rPr lang="fr-FR" dirty="0"/>
              <a:t>Quatrième niveau</a:t>
            </a:r>
          </a:p>
          <a:p>
            <a:pPr lvl="4"/>
            <a:r>
              <a:rPr lang="fr-FR" dirty="0"/>
              <a:t>Cinquième niveau</a:t>
            </a:r>
          </a:p>
        </p:txBody>
      </p:sp>
      <p:sp>
        <p:nvSpPr>
          <p:cNvPr id="12" name="Espace réservé du graphique 11">
            <a:extLst>
              <a:ext uri="{FF2B5EF4-FFF2-40B4-BE49-F238E27FC236}">
                <a16:creationId xmlns:a16="http://schemas.microsoft.com/office/drawing/2014/main" id="{2809CEA6-CC93-2BB2-371F-25A14550A0B7}"/>
              </a:ext>
            </a:extLst>
          </p:cNvPr>
          <p:cNvSpPr>
            <a:spLocks noGrp="1"/>
          </p:cNvSpPr>
          <p:nvPr>
            <p:ph type="chart" sz="quarter" idx="17"/>
          </p:nvPr>
        </p:nvSpPr>
        <p:spPr>
          <a:xfrm>
            <a:off x="5486400" y="1028700"/>
            <a:ext cx="5665788" cy="3597275"/>
          </a:xfrm>
        </p:spPr>
        <p:txBody>
          <a:bodyPr>
            <a:normAutofit/>
          </a:bodyPr>
          <a:lstStyle>
            <a:lvl1pPr marL="0" indent="0">
              <a:buFontTx/>
              <a:buNone/>
              <a:defRPr sz="1800" cap="all" baseline="0">
                <a:solidFill>
                  <a:srgbClr val="31429B"/>
                </a:solidFill>
                <a:latin typeface="Arial" panose="020B0604020202020204" pitchFamily="34" charset="0"/>
              </a:defRPr>
            </a:lvl1pPr>
          </a:lstStyle>
          <a:p>
            <a:endParaRPr lang="fr-FR" dirty="0"/>
          </a:p>
        </p:txBody>
      </p:sp>
      <p:pic>
        <p:nvPicPr>
          <p:cNvPr id="13" name="Picture 2" descr="https://intranet-dgso/SiteImages/Cabinet/Formation/Page%20Manager/Logo-BDF-DGSO-EN.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516607" y="6185485"/>
            <a:ext cx="1471920" cy="376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80266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CONTENU_1PARTIE">
    <p:spTree>
      <p:nvGrpSpPr>
        <p:cNvPr id="1" name=""/>
        <p:cNvGrpSpPr/>
        <p:nvPr/>
      </p:nvGrpSpPr>
      <p:grpSpPr>
        <a:xfrm>
          <a:off x="0" y="0"/>
          <a:ext cx="0" cy="0"/>
          <a:chOff x="0" y="0"/>
          <a:chExt cx="0" cy="0"/>
        </a:xfrm>
      </p:grpSpPr>
      <p:sp>
        <p:nvSpPr>
          <p:cNvPr id="24" name="Espace réservé du pied de page 4">
            <a:extLst>
              <a:ext uri="{FF2B5EF4-FFF2-40B4-BE49-F238E27FC236}">
                <a16:creationId xmlns:a16="http://schemas.microsoft.com/office/drawing/2014/main" id="{EFE1E510-AC38-E227-DBB7-44D9FA03EB38}"/>
              </a:ext>
            </a:extLst>
          </p:cNvPr>
          <p:cNvSpPr>
            <a:spLocks noGrp="1"/>
          </p:cNvSpPr>
          <p:nvPr>
            <p:ph type="ftr" sz="quarter" idx="11"/>
          </p:nvPr>
        </p:nvSpPr>
        <p:spPr>
          <a:xfrm>
            <a:off x="6306189" y="6211581"/>
            <a:ext cx="3967362" cy="365126"/>
          </a:xfrm>
        </p:spPr>
        <p:txBody>
          <a:bodyPr lIns="0"/>
          <a:lstStyle>
            <a:lvl1pPr algn="r">
              <a:defRPr sz="800" b="1" i="0" cap="all" baseline="0">
                <a:solidFill>
                  <a:srgbClr val="31429B"/>
                </a:solidFill>
                <a:latin typeface="Arial" panose="020B0604020202020204" pitchFamily="34" charset="0"/>
              </a:defRPr>
            </a:lvl1pPr>
          </a:lstStyle>
          <a:p>
            <a:r>
              <a:rPr lang="en-US"/>
              <a:t>Leveraging climate finance to achieve the agenda 2030: a focus on SDG13. </a:t>
            </a:r>
            <a:endParaRPr lang="fr-FR" dirty="0"/>
          </a:p>
        </p:txBody>
      </p:sp>
      <p:sp>
        <p:nvSpPr>
          <p:cNvPr id="25" name="Espace réservé du numéro de diapositive 5">
            <a:extLst>
              <a:ext uri="{FF2B5EF4-FFF2-40B4-BE49-F238E27FC236}">
                <a16:creationId xmlns:a16="http://schemas.microsoft.com/office/drawing/2014/main" id="{CD39C9E0-D417-82E6-DFD5-F0884D895284}"/>
              </a:ext>
            </a:extLst>
          </p:cNvPr>
          <p:cNvSpPr>
            <a:spLocks noGrp="1"/>
          </p:cNvSpPr>
          <p:nvPr>
            <p:ph type="sldNum" sz="quarter" idx="12"/>
          </p:nvPr>
        </p:nvSpPr>
        <p:spPr>
          <a:xfrm>
            <a:off x="5895624" y="6216992"/>
            <a:ext cx="400752" cy="365125"/>
          </a:xfrm>
        </p:spPr>
        <p:txBody>
          <a:bodyPr lIns="0"/>
          <a:lstStyle>
            <a:lvl1pPr algn="ctr">
              <a:defRPr sz="800" b="0" i="0" u="sng" baseline="0">
                <a:solidFill>
                  <a:srgbClr val="31429B"/>
                </a:solidFill>
                <a:latin typeface="Arial" panose="020B0604020202020204" pitchFamily="34" charset="0"/>
              </a:defRPr>
            </a:lvl1pPr>
          </a:lstStyle>
          <a:p>
            <a:fld id="{0DFF3279-5B66-F94E-B69C-CCB6B1DE2EC0}" type="slidenum">
              <a:rPr lang="fr-FR" smtClean="0"/>
              <a:pPr/>
              <a:t>‹N›</a:t>
            </a:fld>
            <a:endParaRPr lang="fr-FR" dirty="0"/>
          </a:p>
        </p:txBody>
      </p:sp>
      <p:cxnSp>
        <p:nvCxnSpPr>
          <p:cNvPr id="28" name="Connecteur droit 27">
            <a:extLst>
              <a:ext uri="{FF2B5EF4-FFF2-40B4-BE49-F238E27FC236}">
                <a16:creationId xmlns:a16="http://schemas.microsoft.com/office/drawing/2014/main" id="{7907F9C3-99D9-44BB-6C62-FE5717063BD5}"/>
              </a:ext>
            </a:extLst>
          </p:cNvPr>
          <p:cNvCxnSpPr>
            <a:cxnSpLocks/>
          </p:cNvCxnSpPr>
          <p:nvPr userDrawn="1"/>
        </p:nvCxnSpPr>
        <p:spPr>
          <a:xfrm>
            <a:off x="10340786" y="6130899"/>
            <a:ext cx="0" cy="486149"/>
          </a:xfrm>
          <a:prstGeom prst="line">
            <a:avLst/>
          </a:prstGeom>
          <a:ln w="12700">
            <a:solidFill>
              <a:srgbClr val="31429B"/>
            </a:solidFill>
          </a:ln>
        </p:spPr>
        <p:style>
          <a:lnRef idx="1">
            <a:schemeClr val="accent1"/>
          </a:lnRef>
          <a:fillRef idx="0">
            <a:schemeClr val="accent1"/>
          </a:fillRef>
          <a:effectRef idx="0">
            <a:schemeClr val="accent1"/>
          </a:effectRef>
          <a:fontRef idx="minor">
            <a:schemeClr val="tx1"/>
          </a:fontRef>
        </p:style>
      </p:cxnSp>
      <p:pic>
        <p:nvPicPr>
          <p:cNvPr id="4" name="Image 3">
            <a:extLst>
              <a:ext uri="{FF2B5EF4-FFF2-40B4-BE49-F238E27FC236}">
                <a16:creationId xmlns:a16="http://schemas.microsoft.com/office/drawing/2014/main" id="{9FDF2E29-B48E-317E-0E1D-1126C8435469}"/>
              </a:ext>
            </a:extLst>
          </p:cNvPr>
          <p:cNvPicPr>
            <a:picLocks noChangeAspect="1"/>
          </p:cNvPicPr>
          <p:nvPr userDrawn="1"/>
        </p:nvPicPr>
        <p:blipFill>
          <a:blip r:embed="rId2"/>
          <a:stretch>
            <a:fillRect/>
          </a:stretch>
        </p:blipFill>
        <p:spPr>
          <a:xfrm>
            <a:off x="11152093" y="0"/>
            <a:ext cx="1193800" cy="1371600"/>
          </a:xfrm>
          <a:prstGeom prst="rect">
            <a:avLst/>
          </a:prstGeom>
        </p:spPr>
      </p:pic>
      <p:sp>
        <p:nvSpPr>
          <p:cNvPr id="7" name="Espace réservé du contenu 4">
            <a:extLst>
              <a:ext uri="{FF2B5EF4-FFF2-40B4-BE49-F238E27FC236}">
                <a16:creationId xmlns:a16="http://schemas.microsoft.com/office/drawing/2014/main" id="{43C11EAB-B4CF-E24A-7790-0E6E60FE0340}"/>
              </a:ext>
            </a:extLst>
          </p:cNvPr>
          <p:cNvSpPr>
            <a:spLocks noGrp="1"/>
          </p:cNvSpPr>
          <p:nvPr>
            <p:ph sz="quarter" idx="14" hasCustomPrompt="1"/>
          </p:nvPr>
        </p:nvSpPr>
        <p:spPr>
          <a:xfrm>
            <a:off x="412749" y="454921"/>
            <a:ext cx="10739343" cy="365125"/>
          </a:xfrm>
        </p:spPr>
        <p:txBody>
          <a:bodyPr>
            <a:normAutofit/>
          </a:bodyPr>
          <a:lstStyle>
            <a:lvl1pPr marL="0" indent="0">
              <a:buNone/>
              <a:defRPr sz="2400" b="1" i="0" cap="all" baseline="0">
                <a:solidFill>
                  <a:srgbClr val="31429B"/>
                </a:solidFill>
                <a:latin typeface="Arial" panose="020B0604020202020204" pitchFamily="34" charset="0"/>
              </a:defRPr>
            </a:lvl1pPr>
            <a:lvl2pPr>
              <a:defRPr lang="fr-FR" sz="1600" b="1" i="0" kern="1200" cap="all" baseline="0" dirty="0" smtClean="0">
                <a:solidFill>
                  <a:srgbClr val="009FDF"/>
                </a:solidFill>
                <a:latin typeface="Arial" panose="020B0604020202020204" pitchFamily="34" charset="0"/>
                <a:ea typeface="+mn-ea"/>
                <a:cs typeface="+mn-cs"/>
              </a:defRPr>
            </a:lvl2pPr>
            <a:lvl3pPr>
              <a:defRPr lang="fr-FR" sz="1200" b="1" i="0" kern="1200" cap="all" baseline="0" dirty="0" smtClean="0">
                <a:solidFill>
                  <a:srgbClr val="1F2E5B"/>
                </a:solidFill>
                <a:latin typeface="Arial" panose="020B0604020202020204" pitchFamily="34" charset="0"/>
                <a:ea typeface="+mn-ea"/>
                <a:cs typeface="+mn-cs"/>
              </a:defRPr>
            </a:lvl3pPr>
            <a:lvl4pPr marL="57150" indent="-285750">
              <a:defRPr lang="fr-FR" sz="1200" kern="1200" baseline="0" dirty="0" smtClean="0">
                <a:solidFill>
                  <a:srgbClr val="1F2E5B"/>
                </a:solidFill>
                <a:latin typeface="Arial" panose="020B0604020202020204" pitchFamily="34" charset="0"/>
                <a:ea typeface="+mn-ea"/>
                <a:cs typeface="+mn-cs"/>
              </a:defRPr>
            </a:lvl4pPr>
            <a:lvl5pPr>
              <a:defRPr lang="fr-FR" sz="1200" b="1" i="0" kern="1200" baseline="0" dirty="0" smtClean="0">
                <a:solidFill>
                  <a:srgbClr val="1F2E5B"/>
                </a:solidFill>
                <a:latin typeface="Arial" panose="020B0604020202020204" pitchFamily="34" charset="0"/>
                <a:ea typeface="+mn-ea"/>
                <a:cs typeface="+mn-cs"/>
              </a:defRPr>
            </a:lvl5pPr>
          </a:lstStyle>
          <a:p>
            <a:pPr lvl="0"/>
            <a:r>
              <a:rPr lang="fr-FR" dirty="0"/>
              <a:t>TITRE DE LA PARTIE UNE, LA BANQUE DE FRANCE ET SA STRATÉGIE</a:t>
            </a:r>
          </a:p>
        </p:txBody>
      </p:sp>
      <p:sp>
        <p:nvSpPr>
          <p:cNvPr id="10" name="Espace réservé du texte 9">
            <a:extLst>
              <a:ext uri="{FF2B5EF4-FFF2-40B4-BE49-F238E27FC236}">
                <a16:creationId xmlns:a16="http://schemas.microsoft.com/office/drawing/2014/main" id="{27EFF19A-C80C-4BDD-EAE7-47B15A3A4A98}"/>
              </a:ext>
            </a:extLst>
          </p:cNvPr>
          <p:cNvSpPr>
            <a:spLocks noGrp="1"/>
          </p:cNvSpPr>
          <p:nvPr>
            <p:ph type="body" sz="quarter" idx="16" hasCustomPrompt="1"/>
          </p:nvPr>
        </p:nvSpPr>
        <p:spPr>
          <a:xfrm>
            <a:off x="432007" y="1028349"/>
            <a:ext cx="10739335" cy="4874910"/>
          </a:xfrm>
        </p:spPr>
        <p:txBody>
          <a:bodyPr/>
          <a:lstStyle>
            <a:lvl1pPr marL="0" indent="0">
              <a:buFontTx/>
              <a:buNone/>
              <a:defRPr sz="2400" b="1" cap="all" baseline="0">
                <a:solidFill>
                  <a:srgbClr val="4A82FA"/>
                </a:solidFill>
              </a:defRPr>
            </a:lvl1pPr>
            <a:lvl2pPr marL="0" indent="0">
              <a:buFontTx/>
              <a:buNone/>
              <a:defRPr sz="2100" b="1">
                <a:solidFill>
                  <a:srgbClr val="009983"/>
                </a:solidFill>
              </a:defRPr>
            </a:lvl2pPr>
            <a:lvl3pPr marL="0" indent="0">
              <a:buFontTx/>
              <a:buNone/>
              <a:defRPr sz="1600" b="1">
                <a:solidFill>
                  <a:srgbClr val="004AED"/>
                </a:solidFill>
              </a:defRPr>
            </a:lvl3pPr>
            <a:lvl4pPr marL="0" indent="0">
              <a:buFontTx/>
              <a:buNone/>
              <a:defRPr sz="1600">
                <a:solidFill>
                  <a:srgbClr val="31429B"/>
                </a:solidFill>
              </a:defRPr>
            </a:lvl4pPr>
            <a:lvl5pPr marL="0" indent="-228600">
              <a:buFontTx/>
              <a:buBlip>
                <a:blip r:embed="rId3"/>
              </a:buBlip>
              <a:defRPr sz="1600">
                <a:solidFill>
                  <a:srgbClr val="31429B"/>
                </a:solidFill>
              </a:defRPr>
            </a:lvl5pPr>
          </a:lstStyle>
          <a:p>
            <a:pPr lvl="0"/>
            <a:r>
              <a:rPr lang="fr-FR" dirty="0"/>
              <a:t>TITRE DE NIVEAU 1</a:t>
            </a:r>
          </a:p>
          <a:p>
            <a:pPr lvl="1"/>
            <a:r>
              <a:rPr lang="fr-FR" dirty="0"/>
              <a:t>Titre de niveau 2</a:t>
            </a:r>
          </a:p>
          <a:p>
            <a:pPr lvl="2"/>
            <a:r>
              <a:rPr lang="fr-FR" dirty="0"/>
              <a:t>Titre de niveau 3</a:t>
            </a:r>
          </a:p>
          <a:p>
            <a:pPr lvl="3"/>
            <a:r>
              <a:rPr lang="fr-FR" dirty="0"/>
              <a:t>Quatrième niveau</a:t>
            </a:r>
          </a:p>
          <a:p>
            <a:pPr lvl="4"/>
            <a:r>
              <a:rPr lang="fr-FR" dirty="0"/>
              <a:t>Cinquième niveau</a:t>
            </a:r>
          </a:p>
        </p:txBody>
      </p:sp>
      <p:pic>
        <p:nvPicPr>
          <p:cNvPr id="11" name="Picture 2" descr="https://intranet-dgso/SiteImages/Cabinet/Formation/Page%20Manager/Logo-BDF-DGSO-EN.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516607" y="6185485"/>
            <a:ext cx="1471920" cy="376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3199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CONTENU_GRAPHIQUE">
    <p:spTree>
      <p:nvGrpSpPr>
        <p:cNvPr id="1" name=""/>
        <p:cNvGrpSpPr/>
        <p:nvPr/>
      </p:nvGrpSpPr>
      <p:grpSpPr>
        <a:xfrm>
          <a:off x="0" y="0"/>
          <a:ext cx="0" cy="0"/>
          <a:chOff x="0" y="0"/>
          <a:chExt cx="0" cy="0"/>
        </a:xfrm>
      </p:grpSpPr>
      <p:sp>
        <p:nvSpPr>
          <p:cNvPr id="24" name="Espace réservé du pied de page 4">
            <a:extLst>
              <a:ext uri="{FF2B5EF4-FFF2-40B4-BE49-F238E27FC236}">
                <a16:creationId xmlns:a16="http://schemas.microsoft.com/office/drawing/2014/main" id="{EFE1E510-AC38-E227-DBB7-44D9FA03EB38}"/>
              </a:ext>
            </a:extLst>
          </p:cNvPr>
          <p:cNvSpPr>
            <a:spLocks noGrp="1"/>
          </p:cNvSpPr>
          <p:nvPr>
            <p:ph type="ftr" sz="quarter" idx="11"/>
          </p:nvPr>
        </p:nvSpPr>
        <p:spPr>
          <a:xfrm>
            <a:off x="6306189" y="6211581"/>
            <a:ext cx="3967362" cy="365126"/>
          </a:xfrm>
        </p:spPr>
        <p:txBody>
          <a:bodyPr lIns="0"/>
          <a:lstStyle>
            <a:lvl1pPr algn="r">
              <a:defRPr sz="800" b="1" i="0" cap="all" baseline="0">
                <a:solidFill>
                  <a:srgbClr val="31429B"/>
                </a:solidFill>
                <a:latin typeface="Arial" panose="020B0604020202020204" pitchFamily="34" charset="0"/>
              </a:defRPr>
            </a:lvl1pPr>
          </a:lstStyle>
          <a:p>
            <a:r>
              <a:rPr lang="en-US"/>
              <a:t>Leveraging climate finance to achieve the agenda 2030: a focus on SDG13. </a:t>
            </a:r>
            <a:endParaRPr lang="fr-FR" dirty="0"/>
          </a:p>
        </p:txBody>
      </p:sp>
      <p:sp>
        <p:nvSpPr>
          <p:cNvPr id="25" name="Espace réservé du numéro de diapositive 5">
            <a:extLst>
              <a:ext uri="{FF2B5EF4-FFF2-40B4-BE49-F238E27FC236}">
                <a16:creationId xmlns:a16="http://schemas.microsoft.com/office/drawing/2014/main" id="{CD39C9E0-D417-82E6-DFD5-F0884D895284}"/>
              </a:ext>
            </a:extLst>
          </p:cNvPr>
          <p:cNvSpPr>
            <a:spLocks noGrp="1"/>
          </p:cNvSpPr>
          <p:nvPr>
            <p:ph type="sldNum" sz="quarter" idx="12"/>
          </p:nvPr>
        </p:nvSpPr>
        <p:spPr>
          <a:xfrm>
            <a:off x="5895624" y="6216992"/>
            <a:ext cx="400752" cy="365125"/>
          </a:xfrm>
        </p:spPr>
        <p:txBody>
          <a:bodyPr lIns="0"/>
          <a:lstStyle>
            <a:lvl1pPr algn="ctr">
              <a:defRPr sz="800" b="0" i="0" u="sng" baseline="0">
                <a:solidFill>
                  <a:srgbClr val="31429B"/>
                </a:solidFill>
                <a:latin typeface="Arial" panose="020B0604020202020204" pitchFamily="34" charset="0"/>
              </a:defRPr>
            </a:lvl1pPr>
          </a:lstStyle>
          <a:p>
            <a:fld id="{0DFF3279-5B66-F94E-B69C-CCB6B1DE2EC0}" type="slidenum">
              <a:rPr lang="fr-FR" smtClean="0"/>
              <a:pPr/>
              <a:t>‹N›</a:t>
            </a:fld>
            <a:endParaRPr lang="fr-FR" dirty="0"/>
          </a:p>
        </p:txBody>
      </p:sp>
      <p:cxnSp>
        <p:nvCxnSpPr>
          <p:cNvPr id="28" name="Connecteur droit 27">
            <a:extLst>
              <a:ext uri="{FF2B5EF4-FFF2-40B4-BE49-F238E27FC236}">
                <a16:creationId xmlns:a16="http://schemas.microsoft.com/office/drawing/2014/main" id="{7907F9C3-99D9-44BB-6C62-FE5717063BD5}"/>
              </a:ext>
            </a:extLst>
          </p:cNvPr>
          <p:cNvCxnSpPr>
            <a:cxnSpLocks/>
          </p:cNvCxnSpPr>
          <p:nvPr userDrawn="1"/>
        </p:nvCxnSpPr>
        <p:spPr>
          <a:xfrm>
            <a:off x="10340786" y="6130899"/>
            <a:ext cx="0" cy="486149"/>
          </a:xfrm>
          <a:prstGeom prst="line">
            <a:avLst/>
          </a:prstGeom>
          <a:ln w="12700">
            <a:solidFill>
              <a:srgbClr val="31429B"/>
            </a:solidFill>
          </a:ln>
        </p:spPr>
        <p:style>
          <a:lnRef idx="1">
            <a:schemeClr val="accent1"/>
          </a:lnRef>
          <a:fillRef idx="0">
            <a:schemeClr val="accent1"/>
          </a:fillRef>
          <a:effectRef idx="0">
            <a:schemeClr val="accent1"/>
          </a:effectRef>
          <a:fontRef idx="minor">
            <a:schemeClr val="tx1"/>
          </a:fontRef>
        </p:style>
      </p:cxnSp>
      <p:pic>
        <p:nvPicPr>
          <p:cNvPr id="4" name="Image 3">
            <a:extLst>
              <a:ext uri="{FF2B5EF4-FFF2-40B4-BE49-F238E27FC236}">
                <a16:creationId xmlns:a16="http://schemas.microsoft.com/office/drawing/2014/main" id="{9FDF2E29-B48E-317E-0E1D-1126C8435469}"/>
              </a:ext>
            </a:extLst>
          </p:cNvPr>
          <p:cNvPicPr>
            <a:picLocks noChangeAspect="1"/>
          </p:cNvPicPr>
          <p:nvPr userDrawn="1"/>
        </p:nvPicPr>
        <p:blipFill>
          <a:blip r:embed="rId2"/>
          <a:stretch>
            <a:fillRect/>
          </a:stretch>
        </p:blipFill>
        <p:spPr>
          <a:xfrm>
            <a:off x="11152093" y="0"/>
            <a:ext cx="1193800" cy="1371600"/>
          </a:xfrm>
          <a:prstGeom prst="rect">
            <a:avLst/>
          </a:prstGeom>
        </p:spPr>
      </p:pic>
      <p:sp>
        <p:nvSpPr>
          <p:cNvPr id="7" name="Espace réservé du contenu 4">
            <a:extLst>
              <a:ext uri="{FF2B5EF4-FFF2-40B4-BE49-F238E27FC236}">
                <a16:creationId xmlns:a16="http://schemas.microsoft.com/office/drawing/2014/main" id="{43C11EAB-B4CF-E24A-7790-0E6E60FE0340}"/>
              </a:ext>
            </a:extLst>
          </p:cNvPr>
          <p:cNvSpPr>
            <a:spLocks noGrp="1"/>
          </p:cNvSpPr>
          <p:nvPr>
            <p:ph sz="quarter" idx="14" hasCustomPrompt="1"/>
          </p:nvPr>
        </p:nvSpPr>
        <p:spPr>
          <a:xfrm>
            <a:off x="412749" y="454921"/>
            <a:ext cx="10739343" cy="365125"/>
          </a:xfrm>
        </p:spPr>
        <p:txBody>
          <a:bodyPr>
            <a:normAutofit/>
          </a:bodyPr>
          <a:lstStyle>
            <a:lvl1pPr marL="0" indent="0">
              <a:buNone/>
              <a:defRPr sz="2400" b="1" i="0" cap="all" baseline="0">
                <a:solidFill>
                  <a:srgbClr val="31429B"/>
                </a:solidFill>
                <a:latin typeface="Arial" panose="020B0604020202020204" pitchFamily="34" charset="0"/>
              </a:defRPr>
            </a:lvl1pPr>
            <a:lvl2pPr>
              <a:defRPr lang="fr-FR" sz="1600" b="1" i="0" kern="1200" cap="all" baseline="0" dirty="0" smtClean="0">
                <a:solidFill>
                  <a:srgbClr val="009FDF"/>
                </a:solidFill>
                <a:latin typeface="Arial" panose="020B0604020202020204" pitchFamily="34" charset="0"/>
                <a:ea typeface="+mn-ea"/>
                <a:cs typeface="+mn-cs"/>
              </a:defRPr>
            </a:lvl2pPr>
            <a:lvl3pPr>
              <a:defRPr lang="fr-FR" sz="1200" b="1" i="0" kern="1200" cap="all" baseline="0" dirty="0" smtClean="0">
                <a:solidFill>
                  <a:srgbClr val="1F2E5B"/>
                </a:solidFill>
                <a:latin typeface="Arial" panose="020B0604020202020204" pitchFamily="34" charset="0"/>
                <a:ea typeface="+mn-ea"/>
                <a:cs typeface="+mn-cs"/>
              </a:defRPr>
            </a:lvl3pPr>
            <a:lvl4pPr marL="57150" indent="-285750">
              <a:defRPr lang="fr-FR" sz="1200" kern="1200" baseline="0" dirty="0" smtClean="0">
                <a:solidFill>
                  <a:srgbClr val="1F2E5B"/>
                </a:solidFill>
                <a:latin typeface="Arial" panose="020B0604020202020204" pitchFamily="34" charset="0"/>
                <a:ea typeface="+mn-ea"/>
                <a:cs typeface="+mn-cs"/>
              </a:defRPr>
            </a:lvl4pPr>
            <a:lvl5pPr>
              <a:defRPr lang="fr-FR" sz="1200" b="1" i="0" kern="1200" baseline="0" dirty="0" smtClean="0">
                <a:solidFill>
                  <a:srgbClr val="1F2E5B"/>
                </a:solidFill>
                <a:latin typeface="Arial" panose="020B0604020202020204" pitchFamily="34" charset="0"/>
                <a:ea typeface="+mn-ea"/>
                <a:cs typeface="+mn-cs"/>
              </a:defRPr>
            </a:lvl5pPr>
          </a:lstStyle>
          <a:p>
            <a:pPr lvl="0"/>
            <a:r>
              <a:rPr lang="fr-FR" dirty="0"/>
              <a:t>TITRE DE LA PARTIE UNE, LA BANQUE DE FRANCE ET SA STRATÉGIE</a:t>
            </a:r>
          </a:p>
        </p:txBody>
      </p:sp>
      <p:sp>
        <p:nvSpPr>
          <p:cNvPr id="3" name="Espace réservé du graphique 2">
            <a:extLst>
              <a:ext uri="{FF2B5EF4-FFF2-40B4-BE49-F238E27FC236}">
                <a16:creationId xmlns:a16="http://schemas.microsoft.com/office/drawing/2014/main" id="{C78ACD49-0C8A-908F-25F8-3B582433C70A}"/>
              </a:ext>
            </a:extLst>
          </p:cNvPr>
          <p:cNvSpPr>
            <a:spLocks noGrp="1"/>
          </p:cNvSpPr>
          <p:nvPr>
            <p:ph type="chart" sz="quarter" idx="15"/>
          </p:nvPr>
        </p:nvSpPr>
        <p:spPr>
          <a:xfrm>
            <a:off x="2366683" y="2595282"/>
            <a:ext cx="8785505" cy="2974042"/>
          </a:xfrm>
        </p:spPr>
        <p:txBody>
          <a:bodyPr>
            <a:normAutofit/>
          </a:bodyPr>
          <a:lstStyle>
            <a:lvl1pPr marL="0" indent="0">
              <a:buFontTx/>
              <a:buNone/>
              <a:defRPr sz="1200" b="1" i="0" cap="all" baseline="0">
                <a:solidFill>
                  <a:srgbClr val="4A82FA"/>
                </a:solidFill>
                <a:latin typeface="Arial" panose="020B0604020202020204" pitchFamily="34" charset="0"/>
              </a:defRPr>
            </a:lvl1pPr>
          </a:lstStyle>
          <a:p>
            <a:endParaRPr lang="fr-FR" dirty="0"/>
          </a:p>
        </p:txBody>
      </p:sp>
      <p:sp>
        <p:nvSpPr>
          <p:cNvPr id="6" name="Espace réservé du texte 5">
            <a:extLst>
              <a:ext uri="{FF2B5EF4-FFF2-40B4-BE49-F238E27FC236}">
                <a16:creationId xmlns:a16="http://schemas.microsoft.com/office/drawing/2014/main" id="{43CAE39F-1511-F701-9235-FAE2E08FB7E6}"/>
              </a:ext>
            </a:extLst>
          </p:cNvPr>
          <p:cNvSpPr>
            <a:spLocks noGrp="1"/>
          </p:cNvSpPr>
          <p:nvPr>
            <p:ph type="body" sz="quarter" idx="16" hasCustomPrompt="1"/>
          </p:nvPr>
        </p:nvSpPr>
        <p:spPr>
          <a:xfrm>
            <a:off x="2366963" y="1827213"/>
            <a:ext cx="8785225" cy="754062"/>
          </a:xfrm>
        </p:spPr>
        <p:txBody>
          <a:bodyPr/>
          <a:lstStyle>
            <a:lvl1pPr marL="0" indent="0">
              <a:buFontTx/>
              <a:buNone/>
              <a:defRPr sz="1200" b="1" i="0" cap="all" baseline="0">
                <a:solidFill>
                  <a:srgbClr val="4A82FA"/>
                </a:solidFill>
              </a:defRPr>
            </a:lvl1pPr>
            <a:lvl2pPr marL="0" indent="0">
              <a:buFontTx/>
              <a:buNone/>
              <a:defRPr sz="1200" baseline="0">
                <a:solidFill>
                  <a:srgbClr val="31429B"/>
                </a:solidFill>
                <a:latin typeface="Arial" panose="020B0604020202020204" pitchFamily="34" charset="0"/>
              </a:defRPr>
            </a:lvl2pPr>
          </a:lstStyle>
          <a:p>
            <a:pPr lvl="0"/>
            <a:r>
              <a:rPr lang="fr-FR" dirty="0"/>
              <a:t>Titre graphique</a:t>
            </a:r>
          </a:p>
          <a:p>
            <a:pPr lvl="1"/>
            <a:r>
              <a:rPr lang="fr-FR" dirty="0"/>
              <a:t>Deuxième niveau</a:t>
            </a:r>
          </a:p>
        </p:txBody>
      </p:sp>
      <p:pic>
        <p:nvPicPr>
          <p:cNvPr id="11" name="Picture 2" descr="https://intranet-dgso/SiteImages/Cabinet/Formation/Page%20Manager/Logo-BDF-DGSO-E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516607" y="6185485"/>
            <a:ext cx="1471920" cy="376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7777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CHIFFRES CLES">
    <p:spTree>
      <p:nvGrpSpPr>
        <p:cNvPr id="1" name=""/>
        <p:cNvGrpSpPr/>
        <p:nvPr/>
      </p:nvGrpSpPr>
      <p:grpSpPr>
        <a:xfrm>
          <a:off x="0" y="0"/>
          <a:ext cx="0" cy="0"/>
          <a:chOff x="0" y="0"/>
          <a:chExt cx="0" cy="0"/>
        </a:xfrm>
      </p:grpSpPr>
      <p:sp>
        <p:nvSpPr>
          <p:cNvPr id="24" name="Espace réservé du pied de page 4">
            <a:extLst>
              <a:ext uri="{FF2B5EF4-FFF2-40B4-BE49-F238E27FC236}">
                <a16:creationId xmlns:a16="http://schemas.microsoft.com/office/drawing/2014/main" id="{EFE1E510-AC38-E227-DBB7-44D9FA03EB38}"/>
              </a:ext>
            </a:extLst>
          </p:cNvPr>
          <p:cNvSpPr>
            <a:spLocks noGrp="1"/>
          </p:cNvSpPr>
          <p:nvPr>
            <p:ph type="ftr" sz="quarter" idx="11"/>
          </p:nvPr>
        </p:nvSpPr>
        <p:spPr>
          <a:xfrm>
            <a:off x="6306189" y="6211581"/>
            <a:ext cx="3967362" cy="365126"/>
          </a:xfrm>
        </p:spPr>
        <p:txBody>
          <a:bodyPr lIns="0"/>
          <a:lstStyle>
            <a:lvl1pPr algn="r">
              <a:defRPr sz="800" b="1" i="0" cap="all" baseline="0">
                <a:solidFill>
                  <a:srgbClr val="31429B"/>
                </a:solidFill>
                <a:latin typeface="Arial" panose="020B0604020202020204" pitchFamily="34" charset="0"/>
              </a:defRPr>
            </a:lvl1pPr>
          </a:lstStyle>
          <a:p>
            <a:r>
              <a:rPr lang="en-US"/>
              <a:t>Leveraging climate finance to achieve the agenda 2030: a focus on SDG13. </a:t>
            </a:r>
            <a:endParaRPr lang="fr-FR" dirty="0"/>
          </a:p>
        </p:txBody>
      </p:sp>
      <p:sp>
        <p:nvSpPr>
          <p:cNvPr id="25" name="Espace réservé du numéro de diapositive 5">
            <a:extLst>
              <a:ext uri="{FF2B5EF4-FFF2-40B4-BE49-F238E27FC236}">
                <a16:creationId xmlns:a16="http://schemas.microsoft.com/office/drawing/2014/main" id="{CD39C9E0-D417-82E6-DFD5-F0884D895284}"/>
              </a:ext>
            </a:extLst>
          </p:cNvPr>
          <p:cNvSpPr>
            <a:spLocks noGrp="1"/>
          </p:cNvSpPr>
          <p:nvPr>
            <p:ph type="sldNum" sz="quarter" idx="12"/>
          </p:nvPr>
        </p:nvSpPr>
        <p:spPr>
          <a:xfrm>
            <a:off x="5895624" y="6216992"/>
            <a:ext cx="400752" cy="365125"/>
          </a:xfrm>
        </p:spPr>
        <p:txBody>
          <a:bodyPr lIns="0"/>
          <a:lstStyle>
            <a:lvl1pPr algn="ctr">
              <a:defRPr sz="800" b="0" i="0" u="sng" baseline="0">
                <a:solidFill>
                  <a:srgbClr val="31429B"/>
                </a:solidFill>
                <a:latin typeface="Arial" panose="020B0604020202020204" pitchFamily="34" charset="0"/>
              </a:defRPr>
            </a:lvl1pPr>
          </a:lstStyle>
          <a:p>
            <a:fld id="{0DFF3279-5B66-F94E-B69C-CCB6B1DE2EC0}" type="slidenum">
              <a:rPr lang="fr-FR" smtClean="0"/>
              <a:pPr/>
              <a:t>‹N›</a:t>
            </a:fld>
            <a:endParaRPr lang="fr-FR" dirty="0"/>
          </a:p>
        </p:txBody>
      </p:sp>
      <p:cxnSp>
        <p:nvCxnSpPr>
          <p:cNvPr id="28" name="Connecteur droit 27">
            <a:extLst>
              <a:ext uri="{FF2B5EF4-FFF2-40B4-BE49-F238E27FC236}">
                <a16:creationId xmlns:a16="http://schemas.microsoft.com/office/drawing/2014/main" id="{7907F9C3-99D9-44BB-6C62-FE5717063BD5}"/>
              </a:ext>
            </a:extLst>
          </p:cNvPr>
          <p:cNvCxnSpPr>
            <a:cxnSpLocks/>
          </p:cNvCxnSpPr>
          <p:nvPr userDrawn="1"/>
        </p:nvCxnSpPr>
        <p:spPr>
          <a:xfrm>
            <a:off x="10340786" y="6130899"/>
            <a:ext cx="0" cy="486149"/>
          </a:xfrm>
          <a:prstGeom prst="line">
            <a:avLst/>
          </a:prstGeom>
          <a:ln w="12700">
            <a:solidFill>
              <a:srgbClr val="31429B"/>
            </a:solidFill>
          </a:ln>
        </p:spPr>
        <p:style>
          <a:lnRef idx="1">
            <a:schemeClr val="accent1"/>
          </a:lnRef>
          <a:fillRef idx="0">
            <a:schemeClr val="accent1"/>
          </a:fillRef>
          <a:effectRef idx="0">
            <a:schemeClr val="accent1"/>
          </a:effectRef>
          <a:fontRef idx="minor">
            <a:schemeClr val="tx1"/>
          </a:fontRef>
        </p:style>
      </p:cxnSp>
      <p:sp>
        <p:nvSpPr>
          <p:cNvPr id="7" name="Espace réservé du contenu 4">
            <a:extLst>
              <a:ext uri="{FF2B5EF4-FFF2-40B4-BE49-F238E27FC236}">
                <a16:creationId xmlns:a16="http://schemas.microsoft.com/office/drawing/2014/main" id="{43C11EAB-B4CF-E24A-7790-0E6E60FE0340}"/>
              </a:ext>
            </a:extLst>
          </p:cNvPr>
          <p:cNvSpPr>
            <a:spLocks noGrp="1"/>
          </p:cNvSpPr>
          <p:nvPr>
            <p:ph sz="quarter" idx="14" hasCustomPrompt="1"/>
          </p:nvPr>
        </p:nvSpPr>
        <p:spPr>
          <a:xfrm>
            <a:off x="1274319" y="435584"/>
            <a:ext cx="9242610" cy="365125"/>
          </a:xfrm>
        </p:spPr>
        <p:txBody>
          <a:bodyPr>
            <a:normAutofit/>
          </a:bodyPr>
          <a:lstStyle>
            <a:lvl1pPr marL="0" indent="0">
              <a:buNone/>
              <a:defRPr sz="2400" b="1" i="0" cap="all" baseline="0">
                <a:solidFill>
                  <a:srgbClr val="31429B"/>
                </a:solidFill>
                <a:latin typeface="Arial" panose="020B0604020202020204" pitchFamily="34" charset="0"/>
              </a:defRPr>
            </a:lvl1pPr>
            <a:lvl2pPr>
              <a:defRPr lang="fr-FR" sz="1600" b="1" i="0" kern="1200" cap="all" baseline="0" dirty="0" smtClean="0">
                <a:solidFill>
                  <a:srgbClr val="009FDF"/>
                </a:solidFill>
                <a:latin typeface="Arial" panose="020B0604020202020204" pitchFamily="34" charset="0"/>
                <a:ea typeface="+mn-ea"/>
                <a:cs typeface="+mn-cs"/>
              </a:defRPr>
            </a:lvl2pPr>
            <a:lvl3pPr>
              <a:defRPr lang="fr-FR" sz="1200" b="1" i="0" kern="1200" cap="all" baseline="0" dirty="0" smtClean="0">
                <a:solidFill>
                  <a:srgbClr val="1F2E5B"/>
                </a:solidFill>
                <a:latin typeface="Arial" panose="020B0604020202020204" pitchFamily="34" charset="0"/>
                <a:ea typeface="+mn-ea"/>
                <a:cs typeface="+mn-cs"/>
              </a:defRPr>
            </a:lvl3pPr>
            <a:lvl4pPr marL="57150" indent="-285750">
              <a:defRPr lang="fr-FR" sz="1200" kern="1200" baseline="0" dirty="0" smtClean="0">
                <a:solidFill>
                  <a:srgbClr val="1F2E5B"/>
                </a:solidFill>
                <a:latin typeface="Arial" panose="020B0604020202020204" pitchFamily="34" charset="0"/>
                <a:ea typeface="+mn-ea"/>
                <a:cs typeface="+mn-cs"/>
              </a:defRPr>
            </a:lvl4pPr>
            <a:lvl5pPr>
              <a:defRPr lang="fr-FR" sz="1200" b="1" i="0" kern="1200" baseline="0" dirty="0" smtClean="0">
                <a:solidFill>
                  <a:srgbClr val="1F2E5B"/>
                </a:solidFill>
                <a:latin typeface="Arial" panose="020B0604020202020204" pitchFamily="34" charset="0"/>
                <a:ea typeface="+mn-ea"/>
                <a:cs typeface="+mn-cs"/>
              </a:defRPr>
            </a:lvl5pPr>
          </a:lstStyle>
          <a:p>
            <a:pPr lvl="0"/>
            <a:r>
              <a:rPr lang="fr-FR" dirty="0"/>
              <a:t>EN QUELQUES CHIFFRES</a:t>
            </a:r>
          </a:p>
        </p:txBody>
      </p:sp>
      <p:sp>
        <p:nvSpPr>
          <p:cNvPr id="10" name="Espace réservé du texte 9">
            <a:extLst>
              <a:ext uri="{FF2B5EF4-FFF2-40B4-BE49-F238E27FC236}">
                <a16:creationId xmlns:a16="http://schemas.microsoft.com/office/drawing/2014/main" id="{27EFF19A-C80C-4BDD-EAE7-47B15A3A4A98}"/>
              </a:ext>
            </a:extLst>
          </p:cNvPr>
          <p:cNvSpPr>
            <a:spLocks noGrp="1"/>
          </p:cNvSpPr>
          <p:nvPr>
            <p:ph type="body" sz="quarter" idx="16" hasCustomPrompt="1"/>
          </p:nvPr>
        </p:nvSpPr>
        <p:spPr>
          <a:xfrm>
            <a:off x="874059" y="1371599"/>
            <a:ext cx="3200401" cy="4531659"/>
          </a:xfrm>
        </p:spPr>
        <p:txBody>
          <a:bodyPr/>
          <a:lstStyle>
            <a:lvl1pPr marL="0" indent="0">
              <a:buFontTx/>
              <a:buNone/>
              <a:defRPr sz="2400" b="1" cap="all" baseline="0">
                <a:solidFill>
                  <a:srgbClr val="4A82FA"/>
                </a:solidFill>
              </a:defRPr>
            </a:lvl1pPr>
            <a:lvl2pPr marL="0" indent="0">
              <a:buFontTx/>
              <a:buNone/>
              <a:defRPr sz="2100" b="1">
                <a:solidFill>
                  <a:srgbClr val="009983"/>
                </a:solidFill>
              </a:defRPr>
            </a:lvl2pPr>
            <a:lvl3pPr marL="0" indent="0">
              <a:buFontTx/>
              <a:buNone/>
              <a:defRPr sz="1600" b="1">
                <a:solidFill>
                  <a:srgbClr val="004AED"/>
                </a:solidFill>
              </a:defRPr>
            </a:lvl3pPr>
            <a:lvl4pPr marL="0" indent="0">
              <a:buFontTx/>
              <a:buNone/>
              <a:defRPr sz="1600">
                <a:solidFill>
                  <a:srgbClr val="31429B"/>
                </a:solidFill>
              </a:defRPr>
            </a:lvl4pPr>
            <a:lvl5pPr marL="0" indent="-228600">
              <a:buFontTx/>
              <a:buBlip>
                <a:blip r:embed="rId2"/>
              </a:buBlip>
              <a:defRPr sz="1600">
                <a:solidFill>
                  <a:srgbClr val="31429B"/>
                </a:solidFill>
              </a:defRPr>
            </a:lvl5pPr>
          </a:lstStyle>
          <a:p>
            <a:pPr lvl="0"/>
            <a:r>
              <a:rPr lang="fr-FR" dirty="0"/>
              <a:t>TITRE DE NIVEAU 1</a:t>
            </a:r>
          </a:p>
          <a:p>
            <a:pPr lvl="1"/>
            <a:r>
              <a:rPr lang="fr-FR" dirty="0"/>
              <a:t>Titre de niveau 2</a:t>
            </a:r>
          </a:p>
          <a:p>
            <a:pPr lvl="2"/>
            <a:r>
              <a:rPr lang="fr-FR" dirty="0"/>
              <a:t>Titre de niveau 3</a:t>
            </a:r>
          </a:p>
          <a:p>
            <a:pPr lvl="3"/>
            <a:r>
              <a:rPr lang="fr-FR" dirty="0"/>
              <a:t>Quatrième niveau</a:t>
            </a:r>
          </a:p>
          <a:p>
            <a:pPr lvl="4"/>
            <a:r>
              <a:rPr lang="fr-FR" dirty="0"/>
              <a:t>Cinquième niveau</a:t>
            </a:r>
          </a:p>
        </p:txBody>
      </p:sp>
      <p:pic>
        <p:nvPicPr>
          <p:cNvPr id="2" name="Image 1">
            <a:extLst>
              <a:ext uri="{FF2B5EF4-FFF2-40B4-BE49-F238E27FC236}">
                <a16:creationId xmlns:a16="http://schemas.microsoft.com/office/drawing/2014/main" id="{E94E640C-3C87-767A-AB6F-B9D33A134401}"/>
              </a:ext>
            </a:extLst>
          </p:cNvPr>
          <p:cNvPicPr>
            <a:picLocks noChangeAspect="1"/>
          </p:cNvPicPr>
          <p:nvPr userDrawn="1"/>
        </p:nvPicPr>
        <p:blipFill>
          <a:blip r:embed="rId3"/>
          <a:stretch>
            <a:fillRect/>
          </a:stretch>
        </p:blipFill>
        <p:spPr>
          <a:xfrm>
            <a:off x="-151446" y="0"/>
            <a:ext cx="1193800" cy="1371600"/>
          </a:xfrm>
          <a:prstGeom prst="rect">
            <a:avLst/>
          </a:prstGeom>
        </p:spPr>
      </p:pic>
      <p:sp>
        <p:nvSpPr>
          <p:cNvPr id="3" name="Ellipse 2">
            <a:extLst>
              <a:ext uri="{FF2B5EF4-FFF2-40B4-BE49-F238E27FC236}">
                <a16:creationId xmlns:a16="http://schemas.microsoft.com/office/drawing/2014/main" id="{63F009C4-0B2B-80BE-D5E9-38443B15A057}"/>
              </a:ext>
            </a:extLst>
          </p:cNvPr>
          <p:cNvSpPr/>
          <p:nvPr userDrawn="1"/>
        </p:nvSpPr>
        <p:spPr>
          <a:xfrm>
            <a:off x="8069591" y="1465756"/>
            <a:ext cx="3726312" cy="3726312"/>
          </a:xfrm>
          <a:prstGeom prst="ellipse">
            <a:avLst/>
          </a:prstGeom>
          <a:noFill/>
          <a:ln w="19050">
            <a:solidFill>
              <a:srgbClr val="004A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texte 21">
            <a:extLst>
              <a:ext uri="{FF2B5EF4-FFF2-40B4-BE49-F238E27FC236}">
                <a16:creationId xmlns:a16="http://schemas.microsoft.com/office/drawing/2014/main" id="{12017D13-0C89-3243-E1FD-AEAC17A4BA8E}"/>
              </a:ext>
            </a:extLst>
          </p:cNvPr>
          <p:cNvSpPr>
            <a:spLocks noGrp="1"/>
          </p:cNvSpPr>
          <p:nvPr>
            <p:ph type="body" sz="quarter" idx="24" hasCustomPrompt="1"/>
          </p:nvPr>
        </p:nvSpPr>
        <p:spPr>
          <a:xfrm>
            <a:off x="7841988" y="2274340"/>
            <a:ext cx="4171421" cy="2309319"/>
          </a:xfrm>
        </p:spPr>
        <p:txBody>
          <a:bodyPr>
            <a:noAutofit/>
          </a:bodyPr>
          <a:lstStyle>
            <a:lvl1pPr marL="0" algn="ctr">
              <a:buNone/>
              <a:defRPr sz="14000" b="0" i="0" cap="all" baseline="0">
                <a:solidFill>
                  <a:srgbClr val="31429B"/>
                </a:solidFill>
                <a:latin typeface="Arial" panose="020B0604020202020204" pitchFamily="34" charset="0"/>
              </a:defRPr>
            </a:lvl1pPr>
          </a:lstStyle>
          <a:p>
            <a:pPr lvl="0"/>
            <a:r>
              <a:rPr lang="fr-FR" dirty="0"/>
              <a:t>24%</a:t>
            </a:r>
          </a:p>
        </p:txBody>
      </p:sp>
      <p:sp>
        <p:nvSpPr>
          <p:cNvPr id="8" name="Ellipse 7">
            <a:extLst>
              <a:ext uri="{FF2B5EF4-FFF2-40B4-BE49-F238E27FC236}">
                <a16:creationId xmlns:a16="http://schemas.microsoft.com/office/drawing/2014/main" id="{7C23038A-E9AA-84DB-04CD-7CE89201EC5E}"/>
              </a:ext>
            </a:extLst>
          </p:cNvPr>
          <p:cNvSpPr/>
          <p:nvPr userDrawn="1"/>
        </p:nvSpPr>
        <p:spPr>
          <a:xfrm>
            <a:off x="5147437" y="787261"/>
            <a:ext cx="2947691" cy="2947691"/>
          </a:xfrm>
          <a:prstGeom prst="ellipse">
            <a:avLst/>
          </a:prstGeom>
          <a:noFill/>
          <a:ln w="19050">
            <a:solidFill>
              <a:srgbClr val="004A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9" name="Espace réservé du texte 21">
            <a:extLst>
              <a:ext uri="{FF2B5EF4-FFF2-40B4-BE49-F238E27FC236}">
                <a16:creationId xmlns:a16="http://schemas.microsoft.com/office/drawing/2014/main" id="{8BF4DB1D-CA4A-C3B9-1417-5FBA37BF4FC2}"/>
              </a:ext>
            </a:extLst>
          </p:cNvPr>
          <p:cNvSpPr>
            <a:spLocks noGrp="1"/>
          </p:cNvSpPr>
          <p:nvPr>
            <p:ph type="body" sz="quarter" idx="17" hasCustomPrompt="1"/>
          </p:nvPr>
        </p:nvSpPr>
        <p:spPr>
          <a:xfrm>
            <a:off x="5296711" y="1630091"/>
            <a:ext cx="2650867" cy="828623"/>
          </a:xfrm>
        </p:spPr>
        <p:txBody>
          <a:bodyPr>
            <a:noAutofit/>
          </a:bodyPr>
          <a:lstStyle>
            <a:lvl1pPr marL="0" algn="ctr">
              <a:buNone/>
              <a:defRPr sz="5800" b="1" i="0" cap="all" baseline="0">
                <a:solidFill>
                  <a:srgbClr val="31429B"/>
                </a:solidFill>
                <a:latin typeface="Arial" panose="020B0604020202020204" pitchFamily="34" charset="0"/>
              </a:defRPr>
            </a:lvl1pPr>
          </a:lstStyle>
          <a:p>
            <a:pPr lvl="0"/>
            <a:r>
              <a:rPr lang="fr-FR" dirty="0"/>
              <a:t>35 495</a:t>
            </a:r>
          </a:p>
        </p:txBody>
      </p:sp>
      <p:sp>
        <p:nvSpPr>
          <p:cNvPr id="11" name="Espace réservé du texte 25">
            <a:extLst>
              <a:ext uri="{FF2B5EF4-FFF2-40B4-BE49-F238E27FC236}">
                <a16:creationId xmlns:a16="http://schemas.microsoft.com/office/drawing/2014/main" id="{1ADF8718-6202-C0B6-CE47-03D47B7F5DBC}"/>
              </a:ext>
            </a:extLst>
          </p:cNvPr>
          <p:cNvSpPr>
            <a:spLocks noGrp="1"/>
          </p:cNvSpPr>
          <p:nvPr>
            <p:ph type="body" sz="quarter" idx="23" hasCustomPrompt="1"/>
          </p:nvPr>
        </p:nvSpPr>
        <p:spPr>
          <a:xfrm>
            <a:off x="5406739" y="2459584"/>
            <a:ext cx="2392553" cy="850246"/>
          </a:xfrm>
        </p:spPr>
        <p:txBody>
          <a:bodyPr>
            <a:normAutofit/>
          </a:bodyPr>
          <a:lstStyle>
            <a:lvl1pPr marL="0" indent="0" algn="ctr">
              <a:buNone/>
              <a:defRPr sz="1400" cap="none" baseline="0">
                <a:solidFill>
                  <a:srgbClr val="31429B"/>
                </a:solidFill>
                <a:latin typeface="Arial" panose="020B0604020202020204" pitchFamily="34" charset="0"/>
              </a:defRPr>
            </a:lvl1pPr>
          </a:lstStyle>
          <a:p>
            <a:pPr lvl="0"/>
            <a:r>
              <a:rPr lang="fr-FR" dirty="0"/>
              <a:t>Texte à modifier</a:t>
            </a:r>
          </a:p>
        </p:txBody>
      </p:sp>
      <p:sp>
        <p:nvSpPr>
          <p:cNvPr id="12" name="Ellipse 11">
            <a:extLst>
              <a:ext uri="{FF2B5EF4-FFF2-40B4-BE49-F238E27FC236}">
                <a16:creationId xmlns:a16="http://schemas.microsoft.com/office/drawing/2014/main" id="{B6F166A5-162B-805B-AC8B-27B02E5982D6}"/>
              </a:ext>
            </a:extLst>
          </p:cNvPr>
          <p:cNvSpPr/>
          <p:nvPr userDrawn="1"/>
        </p:nvSpPr>
        <p:spPr>
          <a:xfrm>
            <a:off x="4183058" y="3543908"/>
            <a:ext cx="2392553" cy="2392553"/>
          </a:xfrm>
          <a:prstGeom prst="ellipse">
            <a:avLst/>
          </a:prstGeom>
          <a:noFill/>
          <a:ln w="19050">
            <a:solidFill>
              <a:srgbClr val="004A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 name="Espace réservé du texte 21">
            <a:extLst>
              <a:ext uri="{FF2B5EF4-FFF2-40B4-BE49-F238E27FC236}">
                <a16:creationId xmlns:a16="http://schemas.microsoft.com/office/drawing/2014/main" id="{625B3774-5C4B-EEC9-1FEC-010C8A5865FD}"/>
              </a:ext>
            </a:extLst>
          </p:cNvPr>
          <p:cNvSpPr>
            <a:spLocks noGrp="1"/>
          </p:cNvSpPr>
          <p:nvPr>
            <p:ph type="body" sz="quarter" idx="25" hasCustomPrompt="1"/>
          </p:nvPr>
        </p:nvSpPr>
        <p:spPr>
          <a:xfrm>
            <a:off x="4276431" y="4386738"/>
            <a:ext cx="2151630" cy="672569"/>
          </a:xfrm>
        </p:spPr>
        <p:txBody>
          <a:bodyPr>
            <a:noAutofit/>
          </a:bodyPr>
          <a:lstStyle>
            <a:lvl1pPr marL="0" algn="ctr">
              <a:buNone/>
              <a:defRPr sz="3600" b="1" i="0" cap="all" baseline="0">
                <a:solidFill>
                  <a:srgbClr val="31429B"/>
                </a:solidFill>
                <a:latin typeface="Arial" panose="020B0604020202020204" pitchFamily="34" charset="0"/>
              </a:defRPr>
            </a:lvl1pPr>
          </a:lstStyle>
          <a:p>
            <a:pPr lvl="0"/>
            <a:r>
              <a:rPr lang="fr-FR" dirty="0"/>
              <a:t>301 936</a:t>
            </a:r>
          </a:p>
        </p:txBody>
      </p:sp>
      <p:sp>
        <p:nvSpPr>
          <p:cNvPr id="14" name="Espace réservé du texte 25">
            <a:extLst>
              <a:ext uri="{FF2B5EF4-FFF2-40B4-BE49-F238E27FC236}">
                <a16:creationId xmlns:a16="http://schemas.microsoft.com/office/drawing/2014/main" id="{0306DB41-DCE2-E634-3F3D-5981A1DECC6B}"/>
              </a:ext>
            </a:extLst>
          </p:cNvPr>
          <p:cNvSpPr>
            <a:spLocks noGrp="1"/>
          </p:cNvSpPr>
          <p:nvPr>
            <p:ph type="body" sz="quarter" idx="26" hasCustomPrompt="1"/>
          </p:nvPr>
        </p:nvSpPr>
        <p:spPr>
          <a:xfrm>
            <a:off x="4364225" y="5075629"/>
            <a:ext cx="1941964" cy="690119"/>
          </a:xfrm>
        </p:spPr>
        <p:txBody>
          <a:bodyPr>
            <a:normAutofit/>
          </a:bodyPr>
          <a:lstStyle>
            <a:lvl1pPr marL="0" indent="0" algn="ctr">
              <a:buNone/>
              <a:defRPr sz="1400" cap="none" baseline="0">
                <a:solidFill>
                  <a:srgbClr val="31429B"/>
                </a:solidFill>
                <a:latin typeface="Arial" panose="020B0604020202020204" pitchFamily="34" charset="0"/>
              </a:defRPr>
            </a:lvl1pPr>
          </a:lstStyle>
          <a:p>
            <a:pPr lvl="0"/>
            <a:r>
              <a:rPr lang="fr-FR" dirty="0"/>
              <a:t>Texte à modifier</a:t>
            </a:r>
          </a:p>
        </p:txBody>
      </p:sp>
      <p:sp>
        <p:nvSpPr>
          <p:cNvPr id="15" name="Ellipse 14">
            <a:extLst>
              <a:ext uri="{FF2B5EF4-FFF2-40B4-BE49-F238E27FC236}">
                <a16:creationId xmlns:a16="http://schemas.microsoft.com/office/drawing/2014/main" id="{7D176EED-0662-4297-0062-89708A5AC929}"/>
              </a:ext>
            </a:extLst>
          </p:cNvPr>
          <p:cNvSpPr/>
          <p:nvPr userDrawn="1"/>
        </p:nvSpPr>
        <p:spPr>
          <a:xfrm>
            <a:off x="6638936" y="4188935"/>
            <a:ext cx="1941964" cy="1941964"/>
          </a:xfrm>
          <a:prstGeom prst="ellipse">
            <a:avLst/>
          </a:prstGeom>
          <a:noFill/>
          <a:ln w="19050">
            <a:solidFill>
              <a:srgbClr val="004A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6" name="Espace réservé du texte 21">
            <a:extLst>
              <a:ext uri="{FF2B5EF4-FFF2-40B4-BE49-F238E27FC236}">
                <a16:creationId xmlns:a16="http://schemas.microsoft.com/office/drawing/2014/main" id="{0CF04675-071B-6A31-1951-A7BB4EE53991}"/>
              </a:ext>
            </a:extLst>
          </p:cNvPr>
          <p:cNvSpPr>
            <a:spLocks noGrp="1"/>
          </p:cNvSpPr>
          <p:nvPr>
            <p:ph type="body" sz="quarter" idx="27" hasCustomPrompt="1"/>
          </p:nvPr>
        </p:nvSpPr>
        <p:spPr>
          <a:xfrm>
            <a:off x="6705414" y="4707841"/>
            <a:ext cx="1746414" cy="484227"/>
          </a:xfrm>
        </p:spPr>
        <p:txBody>
          <a:bodyPr>
            <a:noAutofit/>
          </a:bodyPr>
          <a:lstStyle>
            <a:lvl1pPr marL="0" algn="ctr">
              <a:buNone/>
              <a:defRPr sz="3000" b="0" i="0" cap="all" baseline="0">
                <a:solidFill>
                  <a:srgbClr val="31429B"/>
                </a:solidFill>
                <a:latin typeface="Arial" panose="020B0604020202020204" pitchFamily="34" charset="0"/>
              </a:defRPr>
            </a:lvl1pPr>
          </a:lstStyle>
          <a:p>
            <a:pPr lvl="0"/>
            <a:r>
              <a:rPr lang="fr-FR" dirty="0"/>
              <a:t>205 765</a:t>
            </a:r>
          </a:p>
        </p:txBody>
      </p:sp>
      <p:sp>
        <p:nvSpPr>
          <p:cNvPr id="17" name="Espace réservé du texte 25">
            <a:extLst>
              <a:ext uri="{FF2B5EF4-FFF2-40B4-BE49-F238E27FC236}">
                <a16:creationId xmlns:a16="http://schemas.microsoft.com/office/drawing/2014/main" id="{481C235F-7291-512D-CDC9-5C5473664092}"/>
              </a:ext>
            </a:extLst>
          </p:cNvPr>
          <p:cNvSpPr>
            <a:spLocks noGrp="1"/>
          </p:cNvSpPr>
          <p:nvPr>
            <p:ph type="body" sz="quarter" idx="28" hasCustomPrompt="1"/>
          </p:nvPr>
        </p:nvSpPr>
        <p:spPr>
          <a:xfrm>
            <a:off x="6783672" y="5201544"/>
            <a:ext cx="1576234" cy="560149"/>
          </a:xfrm>
        </p:spPr>
        <p:txBody>
          <a:bodyPr>
            <a:normAutofit/>
          </a:bodyPr>
          <a:lstStyle>
            <a:lvl1pPr marL="0" indent="0" algn="ctr">
              <a:buNone/>
              <a:defRPr sz="1400" cap="none" baseline="0">
                <a:solidFill>
                  <a:srgbClr val="31429B"/>
                </a:solidFill>
                <a:latin typeface="Arial" panose="020B0604020202020204" pitchFamily="34" charset="0"/>
              </a:defRPr>
            </a:lvl1pPr>
          </a:lstStyle>
          <a:p>
            <a:pPr lvl="0"/>
            <a:r>
              <a:rPr lang="fr-FR" dirty="0"/>
              <a:t>Texte à modifier</a:t>
            </a:r>
          </a:p>
        </p:txBody>
      </p:sp>
      <p:pic>
        <p:nvPicPr>
          <p:cNvPr id="21" name="Picture 2" descr="https://intranet-dgso/SiteImages/Cabinet/Formation/Page%20Manager/Logo-BDF-DGSO-EN.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516607" y="6185485"/>
            <a:ext cx="1471920" cy="376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00424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F7BDEBC9-33E4-8947-83C3-84CCC25D93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99E4EDF-715D-4748-B653-142702560D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05E7581-7A82-8247-9FDD-ACBDDFFFFD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a:p>
        </p:txBody>
      </p:sp>
      <p:sp>
        <p:nvSpPr>
          <p:cNvPr id="5" name="Espace réservé du pied de page 4">
            <a:extLst>
              <a:ext uri="{FF2B5EF4-FFF2-40B4-BE49-F238E27FC236}">
                <a16:creationId xmlns:a16="http://schemas.microsoft.com/office/drawing/2014/main" id="{57D371D3-D8CE-8C47-A8AC-AB8AC628D3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Leveraging climate finance to achieve the agenda 2030: a focus on SDG13. </a:t>
            </a:r>
            <a:endParaRPr lang="fr-FR"/>
          </a:p>
        </p:txBody>
      </p:sp>
      <p:sp>
        <p:nvSpPr>
          <p:cNvPr id="6" name="Espace réservé du numéro de diapositive 5">
            <a:extLst>
              <a:ext uri="{FF2B5EF4-FFF2-40B4-BE49-F238E27FC236}">
                <a16:creationId xmlns:a16="http://schemas.microsoft.com/office/drawing/2014/main" id="{D19F0A79-7EA9-F446-B89B-80452E7616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FF3279-5B66-F94E-B69C-CCB6B1DE2EC0}" type="slidenum">
              <a:rPr lang="fr-FR" smtClean="0"/>
              <a:t>‹N›</a:t>
            </a:fld>
            <a:endParaRPr lang="fr-FR"/>
          </a:p>
        </p:txBody>
      </p:sp>
    </p:spTree>
    <p:extLst>
      <p:ext uri="{BB962C8B-B14F-4D97-AF65-F5344CB8AC3E}">
        <p14:creationId xmlns:p14="http://schemas.microsoft.com/office/powerpoint/2010/main" val="1205739404"/>
      </p:ext>
    </p:extLst>
  </p:cSld>
  <p:clrMap bg1="lt1" tx1="dk1" bg2="lt2" tx2="dk2" accent1="accent1" accent2="accent2" accent3="accent3" accent4="accent4" accent5="accent5" accent6="accent6" hlink="hlink" folHlink="folHlink"/>
  <p:sldLayoutIdLst>
    <p:sldLayoutId id="2147483737" r:id="rId1"/>
    <p:sldLayoutId id="2147483740" r:id="rId2"/>
    <p:sldLayoutId id="2147483741" r:id="rId3"/>
    <p:sldLayoutId id="2147483745" r:id="rId4"/>
    <p:sldLayoutId id="2147483751" r:id="rId5"/>
    <p:sldLayoutId id="2147483747" r:id="rId6"/>
    <p:sldLayoutId id="2147483748" r:id="rId7"/>
    <p:sldLayoutId id="2147483749" r:id="rId8"/>
    <p:sldLayoutId id="2147483750" r:id="rId9"/>
    <p:sldLayoutId id="2147483754" r:id="rId10"/>
    <p:sldLayoutId id="2147483755" r:id="rId11"/>
    <p:sldLayoutId id="2147483759" r:id="rId12"/>
    <p:sldLayoutId id="2147483760" r:id="rId13"/>
    <p:sldLayoutId id="2147483762" r:id="rId14"/>
    <p:sldLayoutId id="2147483764" r:id="rId15"/>
    <p:sldLayoutId id="2147483765" r:id="rId16"/>
    <p:sldLayoutId id="2147483771" r:id="rId17"/>
    <p:sldLayoutId id="2147483772" r:id="rId18"/>
    <p:sldLayoutId id="2147483773" r:id="rId19"/>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hyperlink" Target="https://climatefundsupdate.org/wp-content/uploads/2024/04/CFF2-2024-ENG-Global-Architecture-DIGITAL.pdf"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21.jpg"/><Relationship Id="rId7" Type="http://schemas.openxmlformats.org/officeDocument/2006/relationships/diagramLayout" Target="../diagrams/layout1.xml"/><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diagramData" Target="../diagrams/data1.xml"/><Relationship Id="rId11" Type="http://schemas.openxmlformats.org/officeDocument/2006/relationships/hyperlink" Target="https://www.sciencedirect.com/science/article/pii/S0022199605001005#aep-section-id7https://www.sciencedirect.com/science/article/pii/S0022199605001005" TargetMode="External"/><Relationship Id="rId5" Type="http://schemas.openxmlformats.org/officeDocument/2006/relationships/hyperlink" Target="https://unfccc.int/topics/climate-finance/the-big-picture/introduction-to-climate-finance" TargetMode="External"/><Relationship Id="rId10" Type="http://schemas.microsoft.com/office/2007/relationships/diagramDrawing" Target="../diagrams/drawing1.xml"/><Relationship Id="rId4" Type="http://schemas.openxmlformats.org/officeDocument/2006/relationships/hyperlink" Target="https://www.maxpixel.net/Bank-Home-Coin-Business-Money-Investment-Finance-2724235" TargetMode="External"/><Relationship Id="rId9" Type="http://schemas.openxmlformats.org/officeDocument/2006/relationships/diagramColors" Target="../diagrams/colors1.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F1B372-A720-C80A-F82A-11A5FE0188F7}"/>
              </a:ext>
            </a:extLst>
          </p:cNvPr>
          <p:cNvSpPr>
            <a:spLocks noGrp="1"/>
          </p:cNvSpPr>
          <p:nvPr>
            <p:ph type="title"/>
          </p:nvPr>
        </p:nvSpPr>
        <p:spPr>
          <a:xfrm>
            <a:off x="2746072" y="1333479"/>
            <a:ext cx="9066965" cy="2012932"/>
          </a:xfrm>
        </p:spPr>
        <p:txBody>
          <a:bodyPr/>
          <a:lstStyle/>
          <a:p>
            <a:r>
              <a:rPr lang="en-US" sz="2700" dirty="0"/>
              <a:t>Leveraging climate finance to achieve the agenda 2030: a focus on SDG13</a:t>
            </a:r>
            <a:endParaRPr lang="fr-FR" sz="2700" dirty="0"/>
          </a:p>
        </p:txBody>
      </p:sp>
      <p:sp>
        <p:nvSpPr>
          <p:cNvPr id="4" name="Espace réservé du texte 3">
            <a:extLst>
              <a:ext uri="{FF2B5EF4-FFF2-40B4-BE49-F238E27FC236}">
                <a16:creationId xmlns:a16="http://schemas.microsoft.com/office/drawing/2014/main" id="{E9BA9561-26E9-A5FC-4464-3305526B4E8D}"/>
              </a:ext>
            </a:extLst>
          </p:cNvPr>
          <p:cNvSpPr>
            <a:spLocks noGrp="1"/>
          </p:cNvSpPr>
          <p:nvPr>
            <p:ph type="body" sz="quarter" idx="11"/>
          </p:nvPr>
        </p:nvSpPr>
        <p:spPr>
          <a:xfrm>
            <a:off x="2746072" y="3975978"/>
            <a:ext cx="5293618" cy="198696"/>
          </a:xfrm>
        </p:spPr>
        <p:txBody>
          <a:bodyPr/>
          <a:lstStyle/>
          <a:p>
            <a:r>
              <a:rPr lang="fr-FR" dirty="0"/>
              <a:t>Dr. Cristina Peñasco, senior </a:t>
            </a:r>
            <a:r>
              <a:rPr lang="fr-FR" dirty="0" err="1"/>
              <a:t>research</a:t>
            </a:r>
            <a:r>
              <a:rPr lang="fr-FR" dirty="0"/>
              <a:t> </a:t>
            </a:r>
            <a:r>
              <a:rPr lang="fr-FR" dirty="0" err="1"/>
              <a:t>economist</a:t>
            </a:r>
            <a:endParaRPr lang="fr-FR" dirty="0"/>
          </a:p>
          <a:p>
            <a:endParaRPr lang="fr-FR" dirty="0"/>
          </a:p>
        </p:txBody>
      </p:sp>
      <p:sp>
        <p:nvSpPr>
          <p:cNvPr id="5" name="Espace réservé du texte 4">
            <a:extLst>
              <a:ext uri="{FF2B5EF4-FFF2-40B4-BE49-F238E27FC236}">
                <a16:creationId xmlns:a16="http://schemas.microsoft.com/office/drawing/2014/main" id="{9FBBB967-BB39-5F51-E278-75406745130B}"/>
              </a:ext>
            </a:extLst>
          </p:cNvPr>
          <p:cNvSpPr>
            <a:spLocks noGrp="1"/>
          </p:cNvSpPr>
          <p:nvPr>
            <p:ph type="body" sz="quarter" idx="12"/>
          </p:nvPr>
        </p:nvSpPr>
        <p:spPr>
          <a:xfrm>
            <a:off x="2727025" y="4231041"/>
            <a:ext cx="8245163" cy="365124"/>
          </a:xfrm>
        </p:spPr>
        <p:txBody>
          <a:bodyPr/>
          <a:lstStyle/>
          <a:p>
            <a:r>
              <a:rPr lang="fr-FR" dirty="0"/>
              <a:t>Centre for </a:t>
            </a:r>
            <a:r>
              <a:rPr lang="fr-FR" dirty="0" err="1"/>
              <a:t>climate</a:t>
            </a:r>
            <a:r>
              <a:rPr lang="fr-FR" dirty="0"/>
              <a:t> change, Banque de France</a:t>
            </a:r>
          </a:p>
          <a:p>
            <a:r>
              <a:rPr lang="en-GB" dirty="0"/>
              <a:t>Associate prof. Public policy, University of Cambridge (on leave)</a:t>
            </a:r>
            <a:endParaRPr lang="fr-FR" dirty="0"/>
          </a:p>
          <a:p>
            <a:endParaRPr lang="fr-FR" dirty="0"/>
          </a:p>
        </p:txBody>
      </p:sp>
      <p:sp>
        <p:nvSpPr>
          <p:cNvPr id="6" name="Espace réservé du texte 5">
            <a:extLst>
              <a:ext uri="{FF2B5EF4-FFF2-40B4-BE49-F238E27FC236}">
                <a16:creationId xmlns:a16="http://schemas.microsoft.com/office/drawing/2014/main" id="{905F5FCB-B092-4DA6-1A83-73709F35D019}"/>
              </a:ext>
            </a:extLst>
          </p:cNvPr>
          <p:cNvSpPr>
            <a:spLocks noGrp="1"/>
          </p:cNvSpPr>
          <p:nvPr>
            <p:ph type="body" sz="quarter" idx="13"/>
          </p:nvPr>
        </p:nvSpPr>
        <p:spPr>
          <a:xfrm>
            <a:off x="2727025" y="2695211"/>
            <a:ext cx="9066964" cy="746745"/>
          </a:xfrm>
        </p:spPr>
        <p:txBody>
          <a:bodyPr/>
          <a:lstStyle/>
          <a:p>
            <a:r>
              <a:rPr lang="en-GB" sz="2700" dirty="0"/>
              <a:t>The role of central banks and other financial institutions in mitigation and adaptation</a:t>
            </a:r>
            <a:endParaRPr lang="fr-FR" sz="2700" dirty="0"/>
          </a:p>
        </p:txBody>
      </p:sp>
      <p:sp>
        <p:nvSpPr>
          <p:cNvPr id="3" name="Espace réservé du texte 3">
            <a:extLst>
              <a:ext uri="{FF2B5EF4-FFF2-40B4-BE49-F238E27FC236}">
                <a16:creationId xmlns:a16="http://schemas.microsoft.com/office/drawing/2014/main" id="{698D42DC-5D5D-2302-9F19-2DC470E37846}"/>
              </a:ext>
            </a:extLst>
          </p:cNvPr>
          <p:cNvSpPr txBox="1">
            <a:spLocks/>
          </p:cNvSpPr>
          <p:nvPr/>
        </p:nvSpPr>
        <p:spPr>
          <a:xfrm>
            <a:off x="264157" y="6083820"/>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a:t>Università degli Studi di Napoli Parthenope</a:t>
            </a:r>
            <a:r>
              <a:rPr lang="en-GB" dirty="0"/>
              <a:t> , </a:t>
            </a:r>
          </a:p>
          <a:p>
            <a:r>
              <a:rPr lang="en-GB" dirty="0"/>
              <a:t>8</a:t>
            </a:r>
            <a:r>
              <a:rPr lang="en-GB" baseline="30000" dirty="0"/>
              <a:t>th</a:t>
            </a:r>
            <a:r>
              <a:rPr lang="en-GB" dirty="0"/>
              <a:t> </a:t>
            </a:r>
            <a:r>
              <a:rPr lang="en-GB" dirty="0" err="1"/>
              <a:t>october</a:t>
            </a:r>
            <a:r>
              <a:rPr lang="en-GB" dirty="0"/>
              <a:t> 2024, </a:t>
            </a:r>
            <a:r>
              <a:rPr lang="en-GB" dirty="0" err="1"/>
              <a:t>naples</a:t>
            </a:r>
            <a:r>
              <a:rPr lang="en-GB" dirty="0"/>
              <a:t>, Italy</a:t>
            </a:r>
          </a:p>
          <a:p>
            <a:endParaRPr lang="en-GB" dirty="0"/>
          </a:p>
        </p:txBody>
      </p:sp>
      <p:sp>
        <p:nvSpPr>
          <p:cNvPr id="8" name="Rectangle 7">
            <a:extLst>
              <a:ext uri="{FF2B5EF4-FFF2-40B4-BE49-F238E27FC236}">
                <a16:creationId xmlns:a16="http://schemas.microsoft.com/office/drawing/2014/main" id="{7AA14676-2F5D-C8CC-F326-F7B9A204FC90}"/>
              </a:ext>
            </a:extLst>
          </p:cNvPr>
          <p:cNvSpPr/>
          <p:nvPr/>
        </p:nvSpPr>
        <p:spPr>
          <a:xfrm>
            <a:off x="9878518" y="5576341"/>
            <a:ext cx="494675" cy="27925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84361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p:cNvPicPr>
            <a:picLocks noChangeAspect="1"/>
          </p:cNvPicPr>
          <p:nvPr/>
        </p:nvPicPr>
        <p:blipFill>
          <a:blip r:embed="rId3"/>
          <a:stretch>
            <a:fillRect/>
          </a:stretch>
        </p:blipFill>
        <p:spPr>
          <a:xfrm>
            <a:off x="151054" y="1464628"/>
            <a:ext cx="6927069" cy="3845909"/>
          </a:xfrm>
          <a:prstGeom prst="rect">
            <a:avLst/>
          </a:prstGeom>
        </p:spPr>
      </p:pic>
      <p:sp>
        <p:nvSpPr>
          <p:cNvPr id="3" name="Espace réservé du numéro de diapositive 2">
            <a:extLst>
              <a:ext uri="{FF2B5EF4-FFF2-40B4-BE49-F238E27FC236}">
                <a16:creationId xmlns:a16="http://schemas.microsoft.com/office/drawing/2014/main" id="{659F631D-FFE9-B801-F0CC-2D57D7355C6C}"/>
              </a:ext>
            </a:extLst>
          </p:cNvPr>
          <p:cNvSpPr>
            <a:spLocks noGrp="1"/>
          </p:cNvSpPr>
          <p:nvPr>
            <p:ph type="sldNum" sz="quarter" idx="12"/>
          </p:nvPr>
        </p:nvSpPr>
        <p:spPr/>
        <p:txBody>
          <a:bodyPr/>
          <a:lstStyle/>
          <a:p>
            <a:fld id="{0DFF3279-5B66-F94E-B69C-CCB6B1DE2EC0}" type="slidenum">
              <a:rPr lang="fr-FR" smtClean="0"/>
              <a:pPr/>
              <a:t>10</a:t>
            </a:fld>
            <a:endParaRPr lang="fr-FR" dirty="0"/>
          </a:p>
        </p:txBody>
      </p:sp>
      <p:sp>
        <p:nvSpPr>
          <p:cNvPr id="4" name="Espace réservé du contenu 3">
            <a:extLst>
              <a:ext uri="{FF2B5EF4-FFF2-40B4-BE49-F238E27FC236}">
                <a16:creationId xmlns:a16="http://schemas.microsoft.com/office/drawing/2014/main" id="{A3AE8E44-6684-AFC5-D582-D90BB31B6387}"/>
              </a:ext>
            </a:extLst>
          </p:cNvPr>
          <p:cNvSpPr>
            <a:spLocks noGrp="1"/>
          </p:cNvSpPr>
          <p:nvPr>
            <p:ph sz="quarter" idx="14"/>
          </p:nvPr>
        </p:nvSpPr>
        <p:spPr/>
        <p:txBody>
          <a:bodyPr>
            <a:noAutofit/>
          </a:bodyPr>
          <a:lstStyle/>
          <a:p>
            <a:r>
              <a:rPr lang="en-US" dirty="0"/>
              <a:t>3. Where do we need to close the gap? </a:t>
            </a:r>
            <a:endParaRPr lang="fr-FR" dirty="0"/>
          </a:p>
        </p:txBody>
      </p:sp>
      <p:sp>
        <p:nvSpPr>
          <p:cNvPr id="8" name="Espace réservé du pied de page 1">
            <a:extLst>
              <a:ext uri="{FF2B5EF4-FFF2-40B4-BE49-F238E27FC236}">
                <a16:creationId xmlns:a16="http://schemas.microsoft.com/office/drawing/2014/main" id="{F15DC95A-C0BF-3067-7AFE-14B9CB0CE563}"/>
              </a:ext>
            </a:extLst>
          </p:cNvPr>
          <p:cNvSpPr>
            <a:spLocks noGrp="1"/>
          </p:cNvSpPr>
          <p:nvPr>
            <p:ph type="ftr" sz="quarter" idx="11"/>
          </p:nvPr>
        </p:nvSpPr>
        <p:spPr>
          <a:xfrm>
            <a:off x="6306189" y="6211581"/>
            <a:ext cx="3967362" cy="365126"/>
          </a:xfrm>
        </p:spPr>
        <p:txBody>
          <a:bodyPr/>
          <a:lstStyle/>
          <a:p>
            <a:r>
              <a:rPr lang="en-US"/>
              <a:t>Leveraging climate finance to achieve the agenda 2030: a focus on SDG13. </a:t>
            </a:r>
            <a:endParaRPr lang="fr-FR" dirty="0"/>
          </a:p>
        </p:txBody>
      </p:sp>
      <p:sp>
        <p:nvSpPr>
          <p:cNvPr id="16" name="Content Placeholder 4"/>
          <p:cNvSpPr txBox="1">
            <a:spLocks/>
          </p:cNvSpPr>
          <p:nvPr/>
        </p:nvSpPr>
        <p:spPr>
          <a:xfrm>
            <a:off x="503664" y="1910552"/>
            <a:ext cx="10266005" cy="39174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0">
              <a:lnSpc>
                <a:spcPct val="114000"/>
              </a:lnSpc>
              <a:buClr>
                <a:schemeClr val="tx1"/>
              </a:buClr>
              <a:buSzPct val="70000"/>
              <a:buFont typeface="Arial" panose="020B0604020202020204" pitchFamily="34" charset="0"/>
              <a:buNone/>
            </a:pPr>
            <a:endParaRPr lang="en-GB" sz="2400" dirty="0">
              <a:latin typeface="Myriad Pro"/>
            </a:endParaRPr>
          </a:p>
          <a:p>
            <a:pPr marL="0" indent="0">
              <a:buFont typeface="Arial" panose="020B0604020202020204" pitchFamily="34" charset="0"/>
              <a:buNone/>
            </a:pPr>
            <a:endParaRPr lang="en-GB" sz="2400" dirty="0">
              <a:latin typeface="Myriad Pro"/>
            </a:endParaRPr>
          </a:p>
        </p:txBody>
      </p:sp>
      <p:sp>
        <p:nvSpPr>
          <p:cNvPr id="14" name="ZoneTexte 13"/>
          <p:cNvSpPr txBox="1"/>
          <p:nvPr/>
        </p:nvSpPr>
        <p:spPr>
          <a:xfrm>
            <a:off x="412749" y="5395563"/>
            <a:ext cx="1396536" cy="276999"/>
          </a:xfrm>
          <a:prstGeom prst="rect">
            <a:avLst/>
          </a:prstGeom>
          <a:noFill/>
        </p:spPr>
        <p:txBody>
          <a:bodyPr wrap="none" rtlCol="0">
            <a:spAutoFit/>
          </a:bodyPr>
          <a:lstStyle/>
          <a:p>
            <a:r>
              <a:rPr lang="en-GB" sz="1200" dirty="0"/>
              <a:t>Source: CPI 2023</a:t>
            </a:r>
            <a:endParaRPr lang="fr-FR" sz="1200" dirty="0"/>
          </a:p>
        </p:txBody>
      </p:sp>
      <p:sp>
        <p:nvSpPr>
          <p:cNvPr id="17" name="Rectangle 16"/>
          <p:cNvSpPr/>
          <p:nvPr/>
        </p:nvSpPr>
        <p:spPr>
          <a:xfrm>
            <a:off x="334536" y="3468029"/>
            <a:ext cx="3813718" cy="1842508"/>
          </a:xfrm>
          <a:prstGeom prst="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4"/>
          <p:cNvSpPr/>
          <p:nvPr/>
        </p:nvSpPr>
        <p:spPr>
          <a:xfrm>
            <a:off x="7357396" y="2171216"/>
            <a:ext cx="4016524" cy="313932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285750" indent="-285750">
              <a:buFont typeface="Arial" panose="020B0604020202020204" pitchFamily="34" charset="0"/>
              <a:buChar char="•"/>
            </a:pPr>
            <a:r>
              <a:rPr lang="en-GB" dirty="0">
                <a:solidFill>
                  <a:srgbClr val="31429B"/>
                </a:solidFill>
              </a:rPr>
              <a:t>Type of instruments </a:t>
            </a:r>
            <a:r>
              <a:rPr lang="en-GB" dirty="0">
                <a:solidFill>
                  <a:srgbClr val="31429B"/>
                </a:solidFill>
                <a:sym typeface="Wingdings" panose="05000000000000000000" pitchFamily="2" charset="2"/>
              </a:rPr>
              <a:t> predominance of loans</a:t>
            </a:r>
          </a:p>
          <a:p>
            <a:pPr marL="285750" indent="-285750">
              <a:buFont typeface="Arial" panose="020B0604020202020204" pitchFamily="34" charset="0"/>
              <a:buChar char="•"/>
            </a:pPr>
            <a:endParaRPr lang="en-GB" dirty="0">
              <a:solidFill>
                <a:srgbClr val="31429B"/>
              </a:solidFill>
              <a:sym typeface="Wingdings" panose="05000000000000000000" pitchFamily="2" charset="2"/>
            </a:endParaRPr>
          </a:p>
          <a:p>
            <a:pPr marL="285750" indent="-285750">
              <a:buFont typeface="Arial" panose="020B0604020202020204" pitchFamily="34" charset="0"/>
              <a:buChar char="•"/>
            </a:pPr>
            <a:r>
              <a:rPr lang="en-GB" dirty="0">
                <a:solidFill>
                  <a:srgbClr val="31429B"/>
                </a:solidFill>
                <a:sym typeface="Wingdings" panose="05000000000000000000" pitchFamily="2" charset="2"/>
              </a:rPr>
              <a:t>Mitigation and adaptation needs</a:t>
            </a:r>
          </a:p>
          <a:p>
            <a:pPr marL="285750" indent="-285750">
              <a:buFont typeface="Arial" panose="020B0604020202020204" pitchFamily="34" charset="0"/>
              <a:buChar char="•"/>
            </a:pPr>
            <a:endParaRPr lang="en-GB" dirty="0">
              <a:solidFill>
                <a:srgbClr val="31429B"/>
              </a:solidFill>
              <a:sym typeface="Wingdings" panose="05000000000000000000" pitchFamily="2" charset="2"/>
            </a:endParaRPr>
          </a:p>
          <a:p>
            <a:pPr marL="285750" indent="-285750">
              <a:buFont typeface="Arial" panose="020B0604020202020204" pitchFamily="34" charset="0"/>
              <a:buChar char="•"/>
            </a:pPr>
            <a:r>
              <a:rPr lang="en-GB" dirty="0">
                <a:solidFill>
                  <a:srgbClr val="31429B"/>
                </a:solidFill>
                <a:sym typeface="Wingdings" panose="05000000000000000000" pitchFamily="2" charset="2"/>
              </a:rPr>
              <a:t>Focus on low and middle income countries is particularly important as a large majority of technology and infrastructure investments need to happen in non-OECD countries from now up to 2050. </a:t>
            </a:r>
            <a:endParaRPr lang="en-GB" dirty="0"/>
          </a:p>
        </p:txBody>
      </p:sp>
      <p:sp>
        <p:nvSpPr>
          <p:cNvPr id="18" name="Espace réservé du texte 3">
            <a:extLst>
              <a:ext uri="{FF2B5EF4-FFF2-40B4-BE49-F238E27FC236}">
                <a16:creationId xmlns:a16="http://schemas.microsoft.com/office/drawing/2014/main" id="{698D42DC-5D5D-2302-9F19-2DC470E37846}"/>
              </a:ext>
            </a:extLst>
          </p:cNvPr>
          <p:cNvSpPr txBox="1">
            <a:spLocks/>
          </p:cNvSpPr>
          <p:nvPr/>
        </p:nvSpPr>
        <p:spPr>
          <a:xfrm>
            <a:off x="419321" y="6143085"/>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000" dirty="0"/>
              <a:t>Università degli Studi di Napoli Parthenope</a:t>
            </a:r>
            <a:r>
              <a:rPr lang="en-GB" sz="1000" dirty="0"/>
              <a:t> , </a:t>
            </a:r>
          </a:p>
          <a:p>
            <a:r>
              <a:rPr lang="en-GB" sz="1000" dirty="0"/>
              <a:t>8</a:t>
            </a:r>
            <a:r>
              <a:rPr lang="en-GB" sz="1000" baseline="30000" dirty="0"/>
              <a:t>th</a:t>
            </a:r>
            <a:r>
              <a:rPr lang="en-GB" sz="1000" dirty="0"/>
              <a:t> </a:t>
            </a:r>
            <a:r>
              <a:rPr lang="en-GB" sz="1000" dirty="0" err="1"/>
              <a:t>october</a:t>
            </a:r>
            <a:r>
              <a:rPr lang="en-GB" sz="1000" dirty="0"/>
              <a:t> 2024, </a:t>
            </a:r>
            <a:r>
              <a:rPr lang="en-GB" sz="1000" dirty="0" err="1"/>
              <a:t>naples</a:t>
            </a:r>
            <a:r>
              <a:rPr lang="en-GB" sz="1000" dirty="0"/>
              <a:t>, Italy</a:t>
            </a:r>
          </a:p>
          <a:p>
            <a:endParaRPr lang="en-GB" sz="1000" dirty="0"/>
          </a:p>
        </p:txBody>
      </p:sp>
    </p:spTree>
    <p:extLst>
      <p:ext uri="{BB962C8B-B14F-4D97-AF65-F5344CB8AC3E}">
        <p14:creationId xmlns:p14="http://schemas.microsoft.com/office/powerpoint/2010/main" val="1090689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659F631D-FFE9-B801-F0CC-2D57D7355C6C}"/>
              </a:ext>
            </a:extLst>
          </p:cNvPr>
          <p:cNvSpPr>
            <a:spLocks noGrp="1"/>
          </p:cNvSpPr>
          <p:nvPr>
            <p:ph type="sldNum" sz="quarter" idx="12"/>
          </p:nvPr>
        </p:nvSpPr>
        <p:spPr/>
        <p:txBody>
          <a:bodyPr/>
          <a:lstStyle/>
          <a:p>
            <a:fld id="{0DFF3279-5B66-F94E-B69C-CCB6B1DE2EC0}" type="slidenum">
              <a:rPr lang="fr-FR" smtClean="0"/>
              <a:pPr/>
              <a:t>11</a:t>
            </a:fld>
            <a:endParaRPr lang="fr-FR" dirty="0"/>
          </a:p>
        </p:txBody>
      </p:sp>
      <p:sp>
        <p:nvSpPr>
          <p:cNvPr id="4" name="Espace réservé du contenu 3">
            <a:extLst>
              <a:ext uri="{FF2B5EF4-FFF2-40B4-BE49-F238E27FC236}">
                <a16:creationId xmlns:a16="http://schemas.microsoft.com/office/drawing/2014/main" id="{A3AE8E44-6684-AFC5-D582-D90BB31B6387}"/>
              </a:ext>
            </a:extLst>
          </p:cNvPr>
          <p:cNvSpPr>
            <a:spLocks noGrp="1"/>
          </p:cNvSpPr>
          <p:nvPr>
            <p:ph sz="quarter" idx="14"/>
          </p:nvPr>
        </p:nvSpPr>
        <p:spPr/>
        <p:txBody>
          <a:bodyPr>
            <a:noAutofit/>
          </a:bodyPr>
          <a:lstStyle/>
          <a:p>
            <a:r>
              <a:rPr lang="en-US" dirty="0"/>
              <a:t>3. The role of central banks And supervisors</a:t>
            </a:r>
            <a:endParaRPr lang="fr-FR" dirty="0"/>
          </a:p>
        </p:txBody>
      </p:sp>
      <p:sp>
        <p:nvSpPr>
          <p:cNvPr id="8" name="Espace réservé du pied de page 1">
            <a:extLst>
              <a:ext uri="{FF2B5EF4-FFF2-40B4-BE49-F238E27FC236}">
                <a16:creationId xmlns:a16="http://schemas.microsoft.com/office/drawing/2014/main" id="{F15DC95A-C0BF-3067-7AFE-14B9CB0CE563}"/>
              </a:ext>
            </a:extLst>
          </p:cNvPr>
          <p:cNvSpPr>
            <a:spLocks noGrp="1"/>
          </p:cNvSpPr>
          <p:nvPr>
            <p:ph type="ftr" sz="quarter" idx="11"/>
          </p:nvPr>
        </p:nvSpPr>
        <p:spPr>
          <a:xfrm>
            <a:off x="6306189" y="6211581"/>
            <a:ext cx="3967362" cy="365126"/>
          </a:xfrm>
        </p:spPr>
        <p:txBody>
          <a:bodyPr/>
          <a:lstStyle/>
          <a:p>
            <a:r>
              <a:rPr lang="en-US"/>
              <a:t>Leveraging climate finance to achieve the agenda 2030: a focus on SDG13. </a:t>
            </a:r>
            <a:endParaRPr lang="fr-FR" dirty="0"/>
          </a:p>
        </p:txBody>
      </p:sp>
      <p:sp>
        <p:nvSpPr>
          <p:cNvPr id="16" name="Content Placeholder 4"/>
          <p:cNvSpPr txBox="1">
            <a:spLocks/>
          </p:cNvSpPr>
          <p:nvPr/>
        </p:nvSpPr>
        <p:spPr>
          <a:xfrm>
            <a:off x="503664" y="1910552"/>
            <a:ext cx="10266005" cy="39174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0">
              <a:lnSpc>
                <a:spcPct val="114000"/>
              </a:lnSpc>
              <a:buClr>
                <a:schemeClr val="tx1"/>
              </a:buClr>
              <a:buSzPct val="70000"/>
              <a:buFont typeface="Arial" panose="020B0604020202020204" pitchFamily="34" charset="0"/>
              <a:buNone/>
            </a:pPr>
            <a:endParaRPr lang="en-GB" sz="2400" dirty="0">
              <a:latin typeface="Myriad Pro"/>
            </a:endParaRPr>
          </a:p>
          <a:p>
            <a:pPr marL="0" indent="0">
              <a:buFont typeface="Arial" panose="020B0604020202020204" pitchFamily="34" charset="0"/>
              <a:buNone/>
            </a:pPr>
            <a:endParaRPr lang="en-GB" sz="2400" dirty="0">
              <a:latin typeface="Myriad Pro"/>
            </a:endParaRPr>
          </a:p>
        </p:txBody>
      </p:sp>
      <p:sp>
        <p:nvSpPr>
          <p:cNvPr id="17" name="Titre 1"/>
          <p:cNvSpPr txBox="1">
            <a:spLocks/>
          </p:cNvSpPr>
          <p:nvPr/>
        </p:nvSpPr>
        <p:spPr>
          <a:xfrm>
            <a:off x="503664" y="1053251"/>
            <a:ext cx="10515600" cy="132556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altLang="fr-FR" sz="2400" b="1" dirty="0">
                <a:solidFill>
                  <a:srgbClr val="009CA6"/>
                </a:solidFill>
                <a:latin typeface="Myriad Pro"/>
                <a:ea typeface="Times New Roman" panose="02020603050405020304" pitchFamily="18" charset="0"/>
                <a:cs typeface="Arial" panose="020B0604020202020204" pitchFamily="34" charset="0"/>
              </a:rPr>
              <a:t>NGFS as an answer to climate urgency</a:t>
            </a:r>
            <a:endParaRPr lang="fr-FR" sz="2400" dirty="0">
              <a:solidFill>
                <a:srgbClr val="009CA6"/>
              </a:solidFill>
            </a:endParaRPr>
          </a:p>
        </p:txBody>
      </p:sp>
      <p:pic>
        <p:nvPicPr>
          <p:cNvPr id="18" name="Image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664" y="1427930"/>
            <a:ext cx="10582470" cy="244013"/>
          </a:xfrm>
          <a:prstGeom prst="rect">
            <a:avLst/>
          </a:prstGeom>
          <a:noFill/>
          <a:extLst>
            <a:ext uri="{909E8E84-426E-40DD-AFC4-6F175D3DCCD1}">
              <a14:hiddenFill xmlns:a14="http://schemas.microsoft.com/office/drawing/2010/main">
                <a:solidFill>
                  <a:srgbClr val="FFFFFF"/>
                </a:solidFill>
              </a14:hiddenFill>
            </a:ext>
          </a:extLst>
        </p:spPr>
      </p:pic>
      <p:pic>
        <p:nvPicPr>
          <p:cNvPr id="19" name="Image 18"/>
          <p:cNvPicPr>
            <a:picLocks noChangeAspect="1"/>
          </p:cNvPicPr>
          <p:nvPr/>
        </p:nvPicPr>
        <p:blipFill rotWithShape="1">
          <a:blip r:embed="rId4"/>
          <a:srcRect t="1281"/>
          <a:stretch/>
        </p:blipFill>
        <p:spPr>
          <a:xfrm>
            <a:off x="335729" y="1789473"/>
            <a:ext cx="3726132" cy="4159560"/>
          </a:xfrm>
          <a:prstGeom prst="rect">
            <a:avLst/>
          </a:prstGeom>
        </p:spPr>
      </p:pic>
      <p:sp>
        <p:nvSpPr>
          <p:cNvPr id="20" name="Content Placeholder 4"/>
          <p:cNvSpPr txBox="1">
            <a:spLocks/>
          </p:cNvSpPr>
          <p:nvPr/>
        </p:nvSpPr>
        <p:spPr>
          <a:xfrm>
            <a:off x="4470999" y="1910552"/>
            <a:ext cx="7349294" cy="367192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7188">
              <a:lnSpc>
                <a:spcPct val="114000"/>
              </a:lnSpc>
              <a:buSzPct val="120000"/>
            </a:pPr>
            <a:r>
              <a:rPr lang="en-US" sz="1800" dirty="0">
                <a:solidFill>
                  <a:schemeClr val="bg2">
                    <a:lumMod val="25000"/>
                  </a:schemeClr>
                </a:solidFill>
              </a:rPr>
              <a:t>Supervision of </a:t>
            </a:r>
            <a:r>
              <a:rPr lang="en-US" sz="1800" b="1" dirty="0">
                <a:solidFill>
                  <a:srgbClr val="006666"/>
                </a:solidFill>
              </a:rPr>
              <a:t>100% of the global systemically important banks</a:t>
            </a:r>
            <a:r>
              <a:rPr lang="en-US" sz="1800" b="1" dirty="0">
                <a:solidFill>
                  <a:srgbClr val="009CA6"/>
                </a:solidFill>
              </a:rPr>
              <a:t> </a:t>
            </a:r>
            <a:r>
              <a:rPr lang="en-US" sz="1800" dirty="0">
                <a:solidFill>
                  <a:schemeClr val="bg2">
                    <a:lumMod val="25000"/>
                  </a:schemeClr>
                </a:solidFill>
              </a:rPr>
              <a:t>and 85% of the internationally active insurance groups</a:t>
            </a:r>
          </a:p>
          <a:p>
            <a:pPr marL="357188" indent="-357188">
              <a:lnSpc>
                <a:spcPct val="114000"/>
              </a:lnSpc>
              <a:buSzPct val="120000"/>
            </a:pPr>
            <a:r>
              <a:rPr lang="en-US" sz="1800" dirty="0">
                <a:solidFill>
                  <a:schemeClr val="bg2">
                    <a:lumMod val="25000"/>
                  </a:schemeClr>
                </a:solidFill>
              </a:rPr>
              <a:t>More than </a:t>
            </a:r>
            <a:r>
              <a:rPr lang="en-US" sz="1800" b="1" dirty="0">
                <a:solidFill>
                  <a:srgbClr val="006666"/>
                </a:solidFill>
              </a:rPr>
              <a:t>85% of global greenhouse gas emissions</a:t>
            </a:r>
          </a:p>
          <a:p>
            <a:pPr marL="357188" indent="-357188">
              <a:lnSpc>
                <a:spcPct val="114000"/>
              </a:lnSpc>
              <a:buSzPct val="120000"/>
            </a:pPr>
            <a:r>
              <a:rPr lang="en-GB" sz="1800" dirty="0"/>
              <a:t>Chair: Sabine </a:t>
            </a:r>
            <a:r>
              <a:rPr lang="en-GB" sz="1800" dirty="0" err="1"/>
              <a:t>Mauderer</a:t>
            </a:r>
            <a:r>
              <a:rPr lang="en-GB" sz="1800" dirty="0"/>
              <a:t> (Deutsche Bundesbank), and co-chair: Fundi </a:t>
            </a:r>
            <a:r>
              <a:rPr lang="en-GB" sz="1800" dirty="0" err="1"/>
              <a:t>Tshazibana</a:t>
            </a:r>
            <a:r>
              <a:rPr lang="en-GB" sz="1800" dirty="0"/>
              <a:t> (South Africa Reserve Bank)</a:t>
            </a:r>
          </a:p>
          <a:p>
            <a:pPr marL="357188" indent="-357188">
              <a:lnSpc>
                <a:spcPct val="114000"/>
              </a:lnSpc>
              <a:buSzPct val="120000"/>
            </a:pPr>
            <a:r>
              <a:rPr lang="en-GB" sz="1800" dirty="0"/>
              <a:t>Mission:</a:t>
            </a:r>
          </a:p>
          <a:p>
            <a:pPr marL="814163" lvl="1" indent="-357188">
              <a:lnSpc>
                <a:spcPct val="114000"/>
              </a:lnSpc>
              <a:buSzPct val="120000"/>
            </a:pPr>
            <a:r>
              <a:rPr lang="en-GB" sz="1600" dirty="0"/>
              <a:t>enhance the role of the financial system to </a:t>
            </a:r>
            <a:r>
              <a:rPr lang="en-GB" sz="1600" b="1" dirty="0">
                <a:solidFill>
                  <a:srgbClr val="006666"/>
                </a:solidFill>
              </a:rPr>
              <a:t>manage risks </a:t>
            </a:r>
          </a:p>
          <a:p>
            <a:pPr marL="814163" lvl="1" indent="-357188">
              <a:lnSpc>
                <a:spcPct val="114000"/>
              </a:lnSpc>
              <a:buSzPct val="120000"/>
            </a:pPr>
            <a:r>
              <a:rPr lang="en-GB" sz="1600" b="1" dirty="0">
                <a:solidFill>
                  <a:srgbClr val="006666"/>
                </a:solidFill>
              </a:rPr>
              <a:t>and mobilize mainstream finance to support the transition</a:t>
            </a:r>
            <a:r>
              <a:rPr lang="en-GB" sz="1600" b="1" dirty="0">
                <a:solidFill>
                  <a:srgbClr val="009CA6"/>
                </a:solidFill>
              </a:rPr>
              <a:t> </a:t>
            </a:r>
            <a:r>
              <a:rPr lang="en-GB" sz="1600" dirty="0"/>
              <a:t>toward a sustainable economy</a:t>
            </a:r>
          </a:p>
          <a:p>
            <a:pPr marL="357188" indent="-357188">
              <a:lnSpc>
                <a:spcPct val="114000"/>
              </a:lnSpc>
              <a:buSzPct val="120000"/>
            </a:pPr>
            <a:r>
              <a:rPr lang="en-GB" sz="1800" dirty="0"/>
              <a:t>To this end, NGFS Members exchange experiences, share </a:t>
            </a:r>
            <a:r>
              <a:rPr lang="en-GB" sz="1800" b="1" dirty="0">
                <a:solidFill>
                  <a:srgbClr val="006666"/>
                </a:solidFill>
              </a:rPr>
              <a:t>best practices</a:t>
            </a:r>
            <a:r>
              <a:rPr lang="en-GB" sz="1800" dirty="0"/>
              <a:t>, and conduct or commission analytical work on green finance</a:t>
            </a:r>
          </a:p>
          <a:p>
            <a:pPr marL="357188" indent="-357188">
              <a:lnSpc>
                <a:spcPct val="114000"/>
              </a:lnSpc>
              <a:buSzPct val="120000"/>
            </a:pPr>
            <a:endParaRPr lang="en-US" sz="1800" dirty="0">
              <a:solidFill>
                <a:schemeClr val="bg2">
                  <a:lumMod val="25000"/>
                </a:schemeClr>
              </a:solidFill>
            </a:endParaRPr>
          </a:p>
        </p:txBody>
      </p:sp>
      <p:sp>
        <p:nvSpPr>
          <p:cNvPr id="21" name="Espace réservé du texte 3">
            <a:extLst>
              <a:ext uri="{FF2B5EF4-FFF2-40B4-BE49-F238E27FC236}">
                <a16:creationId xmlns:a16="http://schemas.microsoft.com/office/drawing/2014/main" id="{698D42DC-5D5D-2302-9F19-2DC470E37846}"/>
              </a:ext>
            </a:extLst>
          </p:cNvPr>
          <p:cNvSpPr txBox="1">
            <a:spLocks/>
          </p:cNvSpPr>
          <p:nvPr/>
        </p:nvSpPr>
        <p:spPr>
          <a:xfrm>
            <a:off x="419321" y="6273711"/>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000" dirty="0"/>
              <a:t>Università degli Studi di Napoli Parthenope</a:t>
            </a:r>
            <a:r>
              <a:rPr lang="en-GB" sz="1000" dirty="0"/>
              <a:t> , </a:t>
            </a:r>
          </a:p>
          <a:p>
            <a:r>
              <a:rPr lang="en-GB" sz="1000" dirty="0"/>
              <a:t>8</a:t>
            </a:r>
            <a:r>
              <a:rPr lang="en-GB" sz="1000" baseline="30000" dirty="0"/>
              <a:t>th</a:t>
            </a:r>
            <a:r>
              <a:rPr lang="en-GB" sz="1000" dirty="0"/>
              <a:t> </a:t>
            </a:r>
            <a:r>
              <a:rPr lang="en-GB" sz="1000" dirty="0" err="1"/>
              <a:t>october</a:t>
            </a:r>
            <a:r>
              <a:rPr lang="en-GB" sz="1000" dirty="0"/>
              <a:t> 2024, </a:t>
            </a:r>
            <a:r>
              <a:rPr lang="en-GB" sz="1000" dirty="0" err="1"/>
              <a:t>naples</a:t>
            </a:r>
            <a:r>
              <a:rPr lang="en-GB" sz="1000" dirty="0"/>
              <a:t>, Italy</a:t>
            </a:r>
          </a:p>
          <a:p>
            <a:endParaRPr lang="en-GB" sz="1000" dirty="0"/>
          </a:p>
        </p:txBody>
      </p:sp>
    </p:spTree>
    <p:extLst>
      <p:ext uri="{BB962C8B-B14F-4D97-AF65-F5344CB8AC3E}">
        <p14:creationId xmlns:p14="http://schemas.microsoft.com/office/powerpoint/2010/main" val="17070100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659F631D-FFE9-B801-F0CC-2D57D7355C6C}"/>
              </a:ext>
            </a:extLst>
          </p:cNvPr>
          <p:cNvSpPr>
            <a:spLocks noGrp="1"/>
          </p:cNvSpPr>
          <p:nvPr>
            <p:ph type="sldNum" sz="quarter" idx="12"/>
          </p:nvPr>
        </p:nvSpPr>
        <p:spPr/>
        <p:txBody>
          <a:bodyPr/>
          <a:lstStyle/>
          <a:p>
            <a:fld id="{0DFF3279-5B66-F94E-B69C-CCB6B1DE2EC0}" type="slidenum">
              <a:rPr lang="fr-FR" smtClean="0"/>
              <a:pPr/>
              <a:t>12</a:t>
            </a:fld>
            <a:endParaRPr lang="fr-FR" dirty="0"/>
          </a:p>
        </p:txBody>
      </p:sp>
      <p:sp>
        <p:nvSpPr>
          <p:cNvPr id="4" name="Espace réservé du contenu 3">
            <a:extLst>
              <a:ext uri="{FF2B5EF4-FFF2-40B4-BE49-F238E27FC236}">
                <a16:creationId xmlns:a16="http://schemas.microsoft.com/office/drawing/2014/main" id="{A3AE8E44-6684-AFC5-D582-D90BB31B6387}"/>
              </a:ext>
            </a:extLst>
          </p:cNvPr>
          <p:cNvSpPr>
            <a:spLocks noGrp="1"/>
          </p:cNvSpPr>
          <p:nvPr>
            <p:ph sz="quarter" idx="14"/>
          </p:nvPr>
        </p:nvSpPr>
        <p:spPr/>
        <p:txBody>
          <a:bodyPr>
            <a:noAutofit/>
          </a:bodyPr>
          <a:lstStyle/>
          <a:p>
            <a:r>
              <a:rPr lang="en-US" dirty="0"/>
              <a:t>3. The role of central banks And supervisors</a:t>
            </a:r>
            <a:endParaRPr lang="fr-FR" dirty="0"/>
          </a:p>
        </p:txBody>
      </p:sp>
      <p:sp>
        <p:nvSpPr>
          <p:cNvPr id="8" name="Espace réservé du pied de page 1">
            <a:extLst>
              <a:ext uri="{FF2B5EF4-FFF2-40B4-BE49-F238E27FC236}">
                <a16:creationId xmlns:a16="http://schemas.microsoft.com/office/drawing/2014/main" id="{F15DC95A-C0BF-3067-7AFE-14B9CB0CE563}"/>
              </a:ext>
            </a:extLst>
          </p:cNvPr>
          <p:cNvSpPr>
            <a:spLocks noGrp="1"/>
          </p:cNvSpPr>
          <p:nvPr>
            <p:ph type="ftr" sz="quarter" idx="11"/>
          </p:nvPr>
        </p:nvSpPr>
        <p:spPr>
          <a:xfrm>
            <a:off x="6306189" y="6211581"/>
            <a:ext cx="3967362" cy="365126"/>
          </a:xfrm>
        </p:spPr>
        <p:txBody>
          <a:bodyPr/>
          <a:lstStyle/>
          <a:p>
            <a:r>
              <a:rPr lang="en-US"/>
              <a:t>Leveraging climate finance to achieve the agenda 2030: a focus on SDG13. </a:t>
            </a:r>
            <a:endParaRPr lang="fr-FR" dirty="0"/>
          </a:p>
        </p:txBody>
      </p:sp>
      <p:sp>
        <p:nvSpPr>
          <p:cNvPr id="16" name="Content Placeholder 4"/>
          <p:cNvSpPr txBox="1">
            <a:spLocks/>
          </p:cNvSpPr>
          <p:nvPr/>
        </p:nvSpPr>
        <p:spPr>
          <a:xfrm>
            <a:off x="503664" y="1910552"/>
            <a:ext cx="10266005" cy="39174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0">
              <a:lnSpc>
                <a:spcPct val="114000"/>
              </a:lnSpc>
              <a:buClr>
                <a:schemeClr val="tx1"/>
              </a:buClr>
              <a:buSzPct val="70000"/>
              <a:buFont typeface="Arial" panose="020B0604020202020204" pitchFamily="34" charset="0"/>
              <a:buNone/>
            </a:pPr>
            <a:endParaRPr lang="en-GB" sz="2400" dirty="0">
              <a:latin typeface="Myriad Pro"/>
            </a:endParaRPr>
          </a:p>
          <a:p>
            <a:pPr marL="0" indent="0">
              <a:buFont typeface="Arial" panose="020B0604020202020204" pitchFamily="34" charset="0"/>
              <a:buNone/>
            </a:pPr>
            <a:endParaRPr lang="en-GB" sz="2400" dirty="0">
              <a:latin typeface="Myriad Pro"/>
            </a:endParaRPr>
          </a:p>
        </p:txBody>
      </p:sp>
      <p:sp>
        <p:nvSpPr>
          <p:cNvPr id="17" name="Titre 1"/>
          <p:cNvSpPr txBox="1">
            <a:spLocks/>
          </p:cNvSpPr>
          <p:nvPr/>
        </p:nvSpPr>
        <p:spPr>
          <a:xfrm>
            <a:off x="503664" y="1053251"/>
            <a:ext cx="10515600" cy="132556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altLang="fr-FR" sz="2400" b="1" dirty="0">
                <a:solidFill>
                  <a:srgbClr val="009CA6"/>
                </a:solidFill>
                <a:latin typeface="Myriad Pro"/>
                <a:ea typeface="Times New Roman" panose="02020603050405020304" pitchFamily="18" charset="0"/>
                <a:cs typeface="Arial" panose="020B0604020202020204" pitchFamily="34" charset="0"/>
              </a:rPr>
              <a:t>NGFS as an answer to climate urgency</a:t>
            </a:r>
            <a:endParaRPr lang="fr-FR" sz="2400" dirty="0">
              <a:solidFill>
                <a:srgbClr val="009CA6"/>
              </a:solidFill>
            </a:endParaRPr>
          </a:p>
        </p:txBody>
      </p:sp>
      <p:pic>
        <p:nvPicPr>
          <p:cNvPr id="18" name="Image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664" y="1427930"/>
            <a:ext cx="10582470" cy="2440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e 11"/>
          <p:cNvGrpSpPr/>
          <p:nvPr/>
        </p:nvGrpSpPr>
        <p:grpSpPr>
          <a:xfrm>
            <a:off x="1628078" y="1736509"/>
            <a:ext cx="2694981" cy="4233500"/>
            <a:chOff x="384736" y="1366850"/>
            <a:chExt cx="3395176" cy="4798454"/>
          </a:xfrm>
        </p:grpSpPr>
        <p:pic>
          <p:nvPicPr>
            <p:cNvPr id="13"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9192" t="37117" r="66947" b="6053"/>
            <a:stretch/>
          </p:blipFill>
          <p:spPr bwMode="auto">
            <a:xfrm>
              <a:off x="384736" y="1366850"/>
              <a:ext cx="3395176" cy="4798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3"/>
            <p:cNvSpPr/>
            <p:nvPr/>
          </p:nvSpPr>
          <p:spPr>
            <a:xfrm>
              <a:off x="395536" y="1366850"/>
              <a:ext cx="3323168" cy="472644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grpSp>
      <p:pic>
        <p:nvPicPr>
          <p:cNvPr id="15" name="Image 14"/>
          <p:cNvPicPr>
            <a:picLocks noChangeAspect="1"/>
          </p:cNvPicPr>
          <p:nvPr/>
        </p:nvPicPr>
        <p:blipFill>
          <a:blip r:embed="rId5"/>
          <a:stretch>
            <a:fillRect/>
          </a:stretch>
        </p:blipFill>
        <p:spPr>
          <a:xfrm>
            <a:off x="4802931" y="1661479"/>
            <a:ext cx="4895852" cy="4352017"/>
          </a:xfrm>
          <a:prstGeom prst="rect">
            <a:avLst/>
          </a:prstGeom>
        </p:spPr>
      </p:pic>
      <p:sp>
        <p:nvSpPr>
          <p:cNvPr id="21" name="Espace réservé du texte 3">
            <a:extLst>
              <a:ext uri="{FF2B5EF4-FFF2-40B4-BE49-F238E27FC236}">
                <a16:creationId xmlns:a16="http://schemas.microsoft.com/office/drawing/2014/main" id="{698D42DC-5D5D-2302-9F19-2DC470E37846}"/>
              </a:ext>
            </a:extLst>
          </p:cNvPr>
          <p:cNvSpPr txBox="1">
            <a:spLocks/>
          </p:cNvSpPr>
          <p:nvPr/>
        </p:nvSpPr>
        <p:spPr>
          <a:xfrm>
            <a:off x="419321" y="6302739"/>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000" dirty="0"/>
              <a:t>Università degli Studi di Napoli Parthenope</a:t>
            </a:r>
            <a:r>
              <a:rPr lang="en-GB" sz="1000" dirty="0"/>
              <a:t> , </a:t>
            </a:r>
          </a:p>
          <a:p>
            <a:r>
              <a:rPr lang="en-GB" sz="1000" dirty="0"/>
              <a:t>8</a:t>
            </a:r>
            <a:r>
              <a:rPr lang="en-GB" sz="1000" baseline="30000" dirty="0"/>
              <a:t>th</a:t>
            </a:r>
            <a:r>
              <a:rPr lang="en-GB" sz="1000" dirty="0"/>
              <a:t> </a:t>
            </a:r>
            <a:r>
              <a:rPr lang="en-GB" sz="1000" dirty="0" err="1"/>
              <a:t>october</a:t>
            </a:r>
            <a:r>
              <a:rPr lang="en-GB" sz="1000" dirty="0"/>
              <a:t> 2024, </a:t>
            </a:r>
            <a:r>
              <a:rPr lang="en-GB" sz="1000" dirty="0" err="1"/>
              <a:t>naples</a:t>
            </a:r>
            <a:r>
              <a:rPr lang="en-GB" sz="1000" dirty="0"/>
              <a:t>, Italy</a:t>
            </a:r>
          </a:p>
          <a:p>
            <a:endParaRPr lang="en-GB" sz="1000" dirty="0"/>
          </a:p>
        </p:txBody>
      </p:sp>
    </p:spTree>
    <p:extLst>
      <p:ext uri="{BB962C8B-B14F-4D97-AF65-F5344CB8AC3E}">
        <p14:creationId xmlns:p14="http://schemas.microsoft.com/office/powerpoint/2010/main" val="2735328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659F631D-FFE9-B801-F0CC-2D57D7355C6C}"/>
              </a:ext>
            </a:extLst>
          </p:cNvPr>
          <p:cNvSpPr>
            <a:spLocks noGrp="1"/>
          </p:cNvSpPr>
          <p:nvPr>
            <p:ph type="sldNum" sz="quarter" idx="12"/>
          </p:nvPr>
        </p:nvSpPr>
        <p:spPr/>
        <p:txBody>
          <a:bodyPr/>
          <a:lstStyle/>
          <a:p>
            <a:fld id="{0DFF3279-5B66-F94E-B69C-CCB6B1DE2EC0}" type="slidenum">
              <a:rPr lang="fr-FR" smtClean="0"/>
              <a:pPr/>
              <a:t>13</a:t>
            </a:fld>
            <a:endParaRPr lang="fr-FR" dirty="0"/>
          </a:p>
        </p:txBody>
      </p:sp>
      <p:sp>
        <p:nvSpPr>
          <p:cNvPr id="4" name="Espace réservé du contenu 3">
            <a:extLst>
              <a:ext uri="{FF2B5EF4-FFF2-40B4-BE49-F238E27FC236}">
                <a16:creationId xmlns:a16="http://schemas.microsoft.com/office/drawing/2014/main" id="{A3AE8E44-6684-AFC5-D582-D90BB31B6387}"/>
              </a:ext>
            </a:extLst>
          </p:cNvPr>
          <p:cNvSpPr>
            <a:spLocks noGrp="1"/>
          </p:cNvSpPr>
          <p:nvPr>
            <p:ph sz="quarter" idx="14"/>
          </p:nvPr>
        </p:nvSpPr>
        <p:spPr/>
        <p:txBody>
          <a:bodyPr>
            <a:noAutofit/>
          </a:bodyPr>
          <a:lstStyle/>
          <a:p>
            <a:r>
              <a:rPr lang="en-US" dirty="0"/>
              <a:t>3. The role of central banks and supervisors</a:t>
            </a:r>
          </a:p>
          <a:p>
            <a:r>
              <a:rPr lang="en-GB" sz="2000" dirty="0">
                <a:solidFill>
                  <a:srgbClr val="009CA6"/>
                </a:solidFill>
                <a:latin typeface="Myriad Pro"/>
                <a:ea typeface="Times New Roman" panose="02020603050405020304" pitchFamily="18" charset="0"/>
                <a:cs typeface="Arial" panose="020B0604020202020204" pitchFamily="34" charset="0"/>
              </a:rPr>
              <a:t>Focus on </a:t>
            </a:r>
            <a:r>
              <a:rPr lang="en-GB" sz="2000" dirty="0" err="1">
                <a:solidFill>
                  <a:srgbClr val="009CA6"/>
                </a:solidFill>
                <a:latin typeface="Myriad Pro"/>
                <a:ea typeface="Times New Roman" panose="02020603050405020304" pitchFamily="18" charset="0"/>
                <a:cs typeface="Arial" panose="020B0604020202020204" pitchFamily="34" charset="0"/>
              </a:rPr>
              <a:t>ws</a:t>
            </a:r>
            <a:r>
              <a:rPr lang="en-GB" sz="2000" dirty="0">
                <a:solidFill>
                  <a:srgbClr val="009CA6"/>
                </a:solidFill>
                <a:latin typeface="Myriad Pro"/>
                <a:ea typeface="Times New Roman" panose="02020603050405020304" pitchFamily="18" charset="0"/>
                <a:cs typeface="Arial" panose="020B0604020202020204" pitchFamily="34" charset="0"/>
              </a:rPr>
              <a:t> net zero for central banks</a:t>
            </a:r>
            <a:endParaRPr lang="fr-FR" sz="2000" dirty="0">
              <a:solidFill>
                <a:srgbClr val="009CA6"/>
              </a:solidFill>
              <a:latin typeface="Myriad Pro"/>
              <a:ea typeface="Times New Roman" panose="02020603050405020304" pitchFamily="18" charset="0"/>
              <a:cs typeface="Arial" panose="020B0604020202020204" pitchFamily="34" charset="0"/>
            </a:endParaRPr>
          </a:p>
        </p:txBody>
      </p:sp>
      <p:sp>
        <p:nvSpPr>
          <p:cNvPr id="8" name="Espace réservé du pied de page 1">
            <a:extLst>
              <a:ext uri="{FF2B5EF4-FFF2-40B4-BE49-F238E27FC236}">
                <a16:creationId xmlns:a16="http://schemas.microsoft.com/office/drawing/2014/main" id="{F15DC95A-C0BF-3067-7AFE-14B9CB0CE563}"/>
              </a:ext>
            </a:extLst>
          </p:cNvPr>
          <p:cNvSpPr>
            <a:spLocks noGrp="1"/>
          </p:cNvSpPr>
          <p:nvPr>
            <p:ph type="ftr" sz="quarter" idx="11"/>
          </p:nvPr>
        </p:nvSpPr>
        <p:spPr>
          <a:xfrm>
            <a:off x="6306189" y="6211581"/>
            <a:ext cx="3967362" cy="365126"/>
          </a:xfrm>
        </p:spPr>
        <p:txBody>
          <a:bodyPr/>
          <a:lstStyle/>
          <a:p>
            <a:r>
              <a:rPr lang="en-US"/>
              <a:t>Leveraging climate finance to achieve the agenda 2030: a focus on SDG13. </a:t>
            </a:r>
            <a:endParaRPr lang="fr-FR" dirty="0"/>
          </a:p>
        </p:txBody>
      </p:sp>
      <p:sp>
        <p:nvSpPr>
          <p:cNvPr id="10" name="Tijdelijke aanduiding voor inhoud 6"/>
          <p:cNvSpPr txBox="1">
            <a:spLocks/>
          </p:cNvSpPr>
          <p:nvPr/>
        </p:nvSpPr>
        <p:spPr>
          <a:xfrm>
            <a:off x="804765" y="1549936"/>
            <a:ext cx="10549036" cy="51035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rgbClr val="03888B"/>
                </a:solidFill>
              </a:rPr>
              <a:t>Mandate:</a:t>
            </a:r>
          </a:p>
          <a:p>
            <a:r>
              <a:rPr lang="en-GB" sz="1800" dirty="0"/>
              <a:t>Provide a collective forum for NGFS central banks to discuss issues and approaches related to (</a:t>
            </a:r>
            <a:r>
              <a:rPr lang="en-GB" sz="1800" dirty="0" err="1"/>
              <a:t>i</a:t>
            </a:r>
            <a:r>
              <a:rPr lang="en-GB" sz="1800" dirty="0"/>
              <a:t>) sustainable and responsible investment, (ii) central banks’ own climate-related and environmental disclosure, as well as (iii) the greening of central banks’ corporate operations. </a:t>
            </a:r>
          </a:p>
          <a:p>
            <a:endParaRPr lang="en-US" sz="1000" dirty="0"/>
          </a:p>
          <a:p>
            <a:r>
              <a:rPr lang="en-US" sz="1800" dirty="0">
                <a:solidFill>
                  <a:srgbClr val="03888B"/>
                </a:solidFill>
              </a:rPr>
              <a:t>Priorities going forward</a:t>
            </a:r>
          </a:p>
          <a:p>
            <a:pPr marL="742725" lvl="1" indent="-285750"/>
            <a:r>
              <a:rPr lang="en-GB" sz="1800" dirty="0"/>
              <a:t>Continue to explore suitable options on sustainable and responsible investments, including stewardship, assessment of corporate transition plans, integrating nature-related considerations into SRI frameworks</a:t>
            </a:r>
          </a:p>
          <a:p>
            <a:pPr marL="742725" lvl="1" indent="-285750"/>
            <a:r>
              <a:rPr lang="en-GB" sz="1800" dirty="0"/>
              <a:t>Continue to explore suitable options on Central banks’ own disclosure of climate-related and environmental risks, and exploring </a:t>
            </a:r>
            <a:r>
              <a:rPr lang="en-US" sz="1800" dirty="0"/>
              <a:t>Central banks’ own transition plans </a:t>
            </a:r>
          </a:p>
          <a:p>
            <a:pPr marL="742725" lvl="1" indent="-285750"/>
            <a:r>
              <a:rPr lang="fr-FR" sz="1800" dirty="0"/>
              <a:t>Share </a:t>
            </a:r>
            <a:r>
              <a:rPr lang="en-GB" sz="1800" dirty="0"/>
              <a:t>experience among central banks that have taken or are considering taking steps to reduce the environmental impact of their corporate operations, with a view to help NGFS central banks transition to a net zero environment. </a:t>
            </a:r>
          </a:p>
          <a:p>
            <a:pPr marL="742725" lvl="1" indent="-285750"/>
            <a:r>
              <a:rPr lang="en-US" sz="1800" dirty="0"/>
              <a:t>Capacity building: NGFS members have accumulated useful knowledge, experience and resources over the past years, which they can pool to build capacity and support members.</a:t>
            </a:r>
            <a:endParaRPr lang="en-GB" sz="1800" dirty="0"/>
          </a:p>
          <a:p>
            <a:pPr marL="742725" lvl="1" indent="-285750"/>
            <a:endParaRPr lang="en-US" sz="1600" dirty="0"/>
          </a:p>
        </p:txBody>
      </p:sp>
      <p:pic>
        <p:nvPicPr>
          <p:cNvPr id="11" name="Image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749" y="1242829"/>
            <a:ext cx="10582470" cy="244013"/>
          </a:xfrm>
          <a:prstGeom prst="rect">
            <a:avLst/>
          </a:prstGeom>
          <a:noFill/>
          <a:extLst>
            <a:ext uri="{909E8E84-426E-40DD-AFC4-6F175D3DCCD1}">
              <a14:hiddenFill xmlns:a14="http://schemas.microsoft.com/office/drawing/2010/main">
                <a:solidFill>
                  <a:srgbClr val="FFFFFF"/>
                </a:solidFill>
              </a14:hiddenFill>
            </a:ext>
          </a:extLst>
        </p:spPr>
      </p:pic>
      <p:sp>
        <p:nvSpPr>
          <p:cNvPr id="12" name="Espace réservé du texte 3">
            <a:extLst>
              <a:ext uri="{FF2B5EF4-FFF2-40B4-BE49-F238E27FC236}">
                <a16:creationId xmlns:a16="http://schemas.microsoft.com/office/drawing/2014/main" id="{698D42DC-5D5D-2302-9F19-2DC470E37846}"/>
              </a:ext>
            </a:extLst>
          </p:cNvPr>
          <p:cNvSpPr txBox="1">
            <a:spLocks/>
          </p:cNvSpPr>
          <p:nvPr/>
        </p:nvSpPr>
        <p:spPr>
          <a:xfrm>
            <a:off x="419321" y="6273711"/>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000" dirty="0"/>
              <a:t>Università degli Studi di Napoli Parthenope</a:t>
            </a:r>
            <a:r>
              <a:rPr lang="en-GB" sz="1000" dirty="0"/>
              <a:t> , </a:t>
            </a:r>
          </a:p>
          <a:p>
            <a:r>
              <a:rPr lang="en-GB" sz="1000" dirty="0"/>
              <a:t>8</a:t>
            </a:r>
            <a:r>
              <a:rPr lang="en-GB" sz="1000" baseline="30000" dirty="0"/>
              <a:t>th</a:t>
            </a:r>
            <a:r>
              <a:rPr lang="en-GB" sz="1000" dirty="0"/>
              <a:t> </a:t>
            </a:r>
            <a:r>
              <a:rPr lang="en-GB" sz="1000" dirty="0" err="1"/>
              <a:t>october</a:t>
            </a:r>
            <a:r>
              <a:rPr lang="en-GB" sz="1000" dirty="0"/>
              <a:t> 2024, </a:t>
            </a:r>
            <a:r>
              <a:rPr lang="en-GB" sz="1000" dirty="0" err="1"/>
              <a:t>naples</a:t>
            </a:r>
            <a:r>
              <a:rPr lang="en-GB" sz="1000" dirty="0"/>
              <a:t>, Italy</a:t>
            </a:r>
          </a:p>
          <a:p>
            <a:endParaRPr lang="en-GB" sz="1000" dirty="0"/>
          </a:p>
        </p:txBody>
      </p:sp>
    </p:spTree>
    <p:extLst>
      <p:ext uri="{BB962C8B-B14F-4D97-AF65-F5344CB8AC3E}">
        <p14:creationId xmlns:p14="http://schemas.microsoft.com/office/powerpoint/2010/main" val="31858106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659F631D-FFE9-B801-F0CC-2D57D7355C6C}"/>
              </a:ext>
            </a:extLst>
          </p:cNvPr>
          <p:cNvSpPr>
            <a:spLocks noGrp="1"/>
          </p:cNvSpPr>
          <p:nvPr>
            <p:ph type="sldNum" sz="quarter" idx="12"/>
          </p:nvPr>
        </p:nvSpPr>
        <p:spPr/>
        <p:txBody>
          <a:bodyPr/>
          <a:lstStyle/>
          <a:p>
            <a:fld id="{0DFF3279-5B66-F94E-B69C-CCB6B1DE2EC0}" type="slidenum">
              <a:rPr lang="fr-FR" smtClean="0"/>
              <a:pPr/>
              <a:t>14</a:t>
            </a:fld>
            <a:endParaRPr lang="fr-FR" dirty="0"/>
          </a:p>
        </p:txBody>
      </p:sp>
      <p:sp>
        <p:nvSpPr>
          <p:cNvPr id="4" name="Espace réservé du contenu 3">
            <a:extLst>
              <a:ext uri="{FF2B5EF4-FFF2-40B4-BE49-F238E27FC236}">
                <a16:creationId xmlns:a16="http://schemas.microsoft.com/office/drawing/2014/main" id="{A3AE8E44-6684-AFC5-D582-D90BB31B6387}"/>
              </a:ext>
            </a:extLst>
          </p:cNvPr>
          <p:cNvSpPr>
            <a:spLocks noGrp="1"/>
          </p:cNvSpPr>
          <p:nvPr>
            <p:ph sz="quarter" idx="14"/>
          </p:nvPr>
        </p:nvSpPr>
        <p:spPr/>
        <p:txBody>
          <a:bodyPr>
            <a:noAutofit/>
          </a:bodyPr>
          <a:lstStyle/>
          <a:p>
            <a:r>
              <a:rPr lang="en-US" dirty="0"/>
              <a:t>3. The role of central banks and supervisors</a:t>
            </a:r>
            <a:endParaRPr lang="fr-FR" dirty="0"/>
          </a:p>
        </p:txBody>
      </p:sp>
      <p:sp>
        <p:nvSpPr>
          <p:cNvPr id="8" name="Espace réservé du pied de page 1">
            <a:extLst>
              <a:ext uri="{FF2B5EF4-FFF2-40B4-BE49-F238E27FC236}">
                <a16:creationId xmlns:a16="http://schemas.microsoft.com/office/drawing/2014/main" id="{F15DC95A-C0BF-3067-7AFE-14B9CB0CE563}"/>
              </a:ext>
            </a:extLst>
          </p:cNvPr>
          <p:cNvSpPr>
            <a:spLocks noGrp="1"/>
          </p:cNvSpPr>
          <p:nvPr>
            <p:ph type="ftr" sz="quarter" idx="11"/>
          </p:nvPr>
        </p:nvSpPr>
        <p:spPr>
          <a:xfrm>
            <a:off x="6306189" y="6211581"/>
            <a:ext cx="3967362" cy="365126"/>
          </a:xfrm>
        </p:spPr>
        <p:txBody>
          <a:bodyPr/>
          <a:lstStyle/>
          <a:p>
            <a:r>
              <a:rPr lang="en-US"/>
              <a:t>Leveraging climate finance to achieve the agenda 2030: a focus on SDG13. </a:t>
            </a:r>
            <a:endParaRPr lang="fr-FR" dirty="0"/>
          </a:p>
        </p:txBody>
      </p:sp>
      <p:pic>
        <p:nvPicPr>
          <p:cNvPr id="5" name="Image 4"/>
          <p:cNvPicPr>
            <a:picLocks noChangeAspect="1"/>
          </p:cNvPicPr>
          <p:nvPr/>
        </p:nvPicPr>
        <p:blipFill>
          <a:blip r:embed="rId3"/>
          <a:stretch>
            <a:fillRect/>
          </a:stretch>
        </p:blipFill>
        <p:spPr>
          <a:xfrm>
            <a:off x="784440" y="973416"/>
            <a:ext cx="8979241" cy="5207960"/>
          </a:xfrm>
          <a:prstGeom prst="rect">
            <a:avLst/>
          </a:prstGeom>
        </p:spPr>
      </p:pic>
      <p:sp>
        <p:nvSpPr>
          <p:cNvPr id="15" name="TextBox 3">
            <a:extLst>
              <a:ext uri="{FF2B5EF4-FFF2-40B4-BE49-F238E27FC236}">
                <a16:creationId xmlns:a16="http://schemas.microsoft.com/office/drawing/2014/main" id="{0FA9A635-8FB5-4783-A2F4-5A47211075E0}"/>
              </a:ext>
            </a:extLst>
          </p:cNvPr>
          <p:cNvSpPr txBox="1"/>
          <p:nvPr/>
        </p:nvSpPr>
        <p:spPr>
          <a:xfrm>
            <a:off x="7216424" y="5653577"/>
            <a:ext cx="3331029" cy="307777"/>
          </a:xfrm>
          <a:prstGeom prst="rect">
            <a:avLst/>
          </a:prstGeom>
          <a:noFill/>
        </p:spPr>
        <p:txBody>
          <a:bodyPr wrap="square" rtlCol="0">
            <a:spAutoFit/>
          </a:bodyPr>
          <a:lstStyle/>
          <a:p>
            <a:r>
              <a:rPr lang="en-GB" sz="1400" dirty="0"/>
              <a:t>Source: </a:t>
            </a:r>
            <a:r>
              <a:rPr lang="en-GB" sz="1400" dirty="0" err="1"/>
              <a:t>BdF</a:t>
            </a:r>
            <a:r>
              <a:rPr lang="en-GB" sz="1400" dirty="0"/>
              <a:t> (2023)</a:t>
            </a:r>
          </a:p>
        </p:txBody>
      </p:sp>
      <p:sp>
        <p:nvSpPr>
          <p:cNvPr id="10" name="Espace réservé du texte 3">
            <a:extLst>
              <a:ext uri="{FF2B5EF4-FFF2-40B4-BE49-F238E27FC236}">
                <a16:creationId xmlns:a16="http://schemas.microsoft.com/office/drawing/2014/main" id="{698D42DC-5D5D-2302-9F19-2DC470E37846}"/>
              </a:ext>
            </a:extLst>
          </p:cNvPr>
          <p:cNvSpPr txBox="1">
            <a:spLocks/>
          </p:cNvSpPr>
          <p:nvPr/>
        </p:nvSpPr>
        <p:spPr>
          <a:xfrm>
            <a:off x="419321" y="6288225"/>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000" dirty="0"/>
              <a:t>Università degli Studi di Napoli Parthenope</a:t>
            </a:r>
            <a:r>
              <a:rPr lang="en-GB" sz="1000" dirty="0"/>
              <a:t> , </a:t>
            </a:r>
          </a:p>
          <a:p>
            <a:r>
              <a:rPr lang="en-GB" sz="1000" dirty="0"/>
              <a:t>8</a:t>
            </a:r>
            <a:r>
              <a:rPr lang="en-GB" sz="1000" baseline="30000" dirty="0"/>
              <a:t>th</a:t>
            </a:r>
            <a:r>
              <a:rPr lang="en-GB" sz="1000" dirty="0"/>
              <a:t> </a:t>
            </a:r>
            <a:r>
              <a:rPr lang="en-GB" sz="1000" dirty="0" err="1"/>
              <a:t>october</a:t>
            </a:r>
            <a:r>
              <a:rPr lang="en-GB" sz="1000" dirty="0"/>
              <a:t> 2024, </a:t>
            </a:r>
            <a:r>
              <a:rPr lang="en-GB" sz="1000" dirty="0" err="1"/>
              <a:t>naples</a:t>
            </a:r>
            <a:r>
              <a:rPr lang="en-GB" sz="1000" dirty="0"/>
              <a:t>, Italy</a:t>
            </a:r>
          </a:p>
          <a:p>
            <a:endParaRPr lang="en-GB" sz="1000" dirty="0"/>
          </a:p>
        </p:txBody>
      </p:sp>
    </p:spTree>
    <p:extLst>
      <p:ext uri="{BB962C8B-B14F-4D97-AF65-F5344CB8AC3E}">
        <p14:creationId xmlns:p14="http://schemas.microsoft.com/office/powerpoint/2010/main" val="23596735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659F631D-FFE9-B801-F0CC-2D57D7355C6C}"/>
              </a:ext>
            </a:extLst>
          </p:cNvPr>
          <p:cNvSpPr>
            <a:spLocks noGrp="1"/>
          </p:cNvSpPr>
          <p:nvPr>
            <p:ph type="sldNum" sz="quarter" idx="12"/>
          </p:nvPr>
        </p:nvSpPr>
        <p:spPr/>
        <p:txBody>
          <a:bodyPr/>
          <a:lstStyle/>
          <a:p>
            <a:fld id="{0DFF3279-5B66-F94E-B69C-CCB6B1DE2EC0}" type="slidenum">
              <a:rPr lang="fr-FR" smtClean="0"/>
              <a:pPr/>
              <a:t>15</a:t>
            </a:fld>
            <a:endParaRPr lang="fr-FR" dirty="0"/>
          </a:p>
        </p:txBody>
      </p:sp>
      <p:sp>
        <p:nvSpPr>
          <p:cNvPr id="4" name="Espace réservé du contenu 3">
            <a:extLst>
              <a:ext uri="{FF2B5EF4-FFF2-40B4-BE49-F238E27FC236}">
                <a16:creationId xmlns:a16="http://schemas.microsoft.com/office/drawing/2014/main" id="{A3AE8E44-6684-AFC5-D582-D90BB31B6387}"/>
              </a:ext>
            </a:extLst>
          </p:cNvPr>
          <p:cNvSpPr>
            <a:spLocks noGrp="1"/>
          </p:cNvSpPr>
          <p:nvPr>
            <p:ph sz="quarter" idx="14"/>
          </p:nvPr>
        </p:nvSpPr>
        <p:spPr/>
        <p:txBody>
          <a:bodyPr>
            <a:noAutofit/>
          </a:bodyPr>
          <a:lstStyle/>
          <a:p>
            <a:r>
              <a:rPr lang="fr-FR" dirty="0"/>
              <a:t>4. Policy instruments to </a:t>
            </a:r>
            <a:r>
              <a:rPr lang="fr-FR" dirty="0" err="1"/>
              <a:t>enhance</a:t>
            </a:r>
            <a:r>
              <a:rPr lang="fr-FR" dirty="0"/>
              <a:t> </a:t>
            </a:r>
            <a:r>
              <a:rPr lang="fr-FR" dirty="0" err="1"/>
              <a:t>attractiveness</a:t>
            </a:r>
            <a:r>
              <a:rPr lang="fr-FR" dirty="0"/>
              <a:t> of clean solutions</a:t>
            </a:r>
          </a:p>
        </p:txBody>
      </p:sp>
      <p:sp>
        <p:nvSpPr>
          <p:cNvPr id="8" name="Espace réservé du pied de page 1">
            <a:extLst>
              <a:ext uri="{FF2B5EF4-FFF2-40B4-BE49-F238E27FC236}">
                <a16:creationId xmlns:a16="http://schemas.microsoft.com/office/drawing/2014/main" id="{F15DC95A-C0BF-3067-7AFE-14B9CB0CE563}"/>
              </a:ext>
            </a:extLst>
          </p:cNvPr>
          <p:cNvSpPr>
            <a:spLocks noGrp="1"/>
          </p:cNvSpPr>
          <p:nvPr>
            <p:ph type="ftr" sz="quarter" idx="11"/>
          </p:nvPr>
        </p:nvSpPr>
        <p:spPr>
          <a:xfrm>
            <a:off x="6306189" y="6211581"/>
            <a:ext cx="3967362" cy="365126"/>
          </a:xfrm>
        </p:spPr>
        <p:txBody>
          <a:bodyPr/>
          <a:lstStyle/>
          <a:p>
            <a:r>
              <a:rPr lang="en-US"/>
              <a:t>Leveraging climate finance to achieve the agenda 2030: a focus on SDG13. </a:t>
            </a:r>
            <a:endParaRPr lang="fr-FR" dirty="0"/>
          </a:p>
        </p:txBody>
      </p:sp>
      <p:sp>
        <p:nvSpPr>
          <p:cNvPr id="10" name="TextBox 16">
            <a:extLst>
              <a:ext uri="{FF2B5EF4-FFF2-40B4-BE49-F238E27FC236}">
                <a16:creationId xmlns:a16="http://schemas.microsoft.com/office/drawing/2014/main" id="{CC91EC17-FE05-448F-B0C4-C699E458ADA3}"/>
              </a:ext>
            </a:extLst>
          </p:cNvPr>
          <p:cNvSpPr txBox="1"/>
          <p:nvPr/>
        </p:nvSpPr>
        <p:spPr>
          <a:xfrm>
            <a:off x="4594912" y="5996878"/>
            <a:ext cx="7306021" cy="276999"/>
          </a:xfrm>
          <a:prstGeom prst="rect">
            <a:avLst/>
          </a:prstGeom>
          <a:noFill/>
        </p:spPr>
        <p:txBody>
          <a:bodyPr wrap="square" rtlCol="0">
            <a:spAutoFit/>
          </a:bodyPr>
          <a:lstStyle/>
          <a:p>
            <a:r>
              <a:rPr lang="en-GB" sz="1200" dirty="0"/>
              <a:t>Source: Peñasco et al. 2021. Nature CC, informed by IPCC (2018)</a:t>
            </a:r>
          </a:p>
        </p:txBody>
      </p:sp>
      <p:pic>
        <p:nvPicPr>
          <p:cNvPr id="11" name="Picture 9" descr="A screenshot of a cell phone&#10;&#10;Description automatically generated">
            <a:extLst>
              <a:ext uri="{FF2B5EF4-FFF2-40B4-BE49-F238E27FC236}">
                <a16:creationId xmlns:a16="http://schemas.microsoft.com/office/drawing/2014/main" id="{E05AE6B6-669E-4C1B-B806-A8905DB16E96}"/>
              </a:ext>
            </a:extLst>
          </p:cNvPr>
          <p:cNvPicPr/>
          <p:nvPr/>
        </p:nvPicPr>
        <p:blipFill>
          <a:blip r:embed="rId3">
            <a:extLst>
              <a:ext uri="{28A0092B-C50C-407E-A947-70E740481C1C}">
                <a14:useLocalDpi xmlns:a14="http://schemas.microsoft.com/office/drawing/2010/main" val="0"/>
              </a:ext>
            </a:extLst>
          </a:blip>
          <a:stretch>
            <a:fillRect/>
          </a:stretch>
        </p:blipFill>
        <p:spPr>
          <a:xfrm>
            <a:off x="4692464" y="1005840"/>
            <a:ext cx="7153236" cy="4972929"/>
          </a:xfrm>
          <a:prstGeom prst="rect">
            <a:avLst/>
          </a:prstGeom>
        </p:spPr>
      </p:pic>
      <p:pic>
        <p:nvPicPr>
          <p:cNvPr id="6" name="Image 5"/>
          <p:cNvPicPr>
            <a:picLocks noChangeAspect="1"/>
          </p:cNvPicPr>
          <p:nvPr/>
        </p:nvPicPr>
        <p:blipFill>
          <a:blip r:embed="rId4"/>
          <a:stretch>
            <a:fillRect/>
          </a:stretch>
        </p:blipFill>
        <p:spPr>
          <a:xfrm>
            <a:off x="235578" y="2218224"/>
            <a:ext cx="4010025" cy="2657475"/>
          </a:xfrm>
          <a:prstGeom prst="rect">
            <a:avLst/>
          </a:prstGeom>
        </p:spPr>
      </p:pic>
      <p:sp>
        <p:nvSpPr>
          <p:cNvPr id="7" name="Rectangle 6"/>
          <p:cNvSpPr/>
          <p:nvPr/>
        </p:nvSpPr>
        <p:spPr>
          <a:xfrm>
            <a:off x="235578" y="4875699"/>
            <a:ext cx="2036135" cy="276999"/>
          </a:xfrm>
          <a:prstGeom prst="rect">
            <a:avLst/>
          </a:prstGeom>
        </p:spPr>
        <p:txBody>
          <a:bodyPr wrap="none">
            <a:spAutoFit/>
          </a:bodyPr>
          <a:lstStyle/>
          <a:p>
            <a:r>
              <a:rPr lang="en-GB" sz="1200" dirty="0"/>
              <a:t>Source: </a:t>
            </a:r>
            <a:r>
              <a:rPr lang="en-GB" sz="1200" dirty="0" err="1"/>
              <a:t>Polzin</a:t>
            </a:r>
            <a:r>
              <a:rPr lang="en-GB" sz="1200" dirty="0"/>
              <a:t> et al. (2019)</a:t>
            </a:r>
          </a:p>
        </p:txBody>
      </p:sp>
      <p:sp>
        <p:nvSpPr>
          <p:cNvPr id="12" name="Espace réservé du texte 3">
            <a:extLst>
              <a:ext uri="{FF2B5EF4-FFF2-40B4-BE49-F238E27FC236}">
                <a16:creationId xmlns:a16="http://schemas.microsoft.com/office/drawing/2014/main" id="{698D42DC-5D5D-2302-9F19-2DC470E37846}"/>
              </a:ext>
            </a:extLst>
          </p:cNvPr>
          <p:cNvSpPr txBox="1">
            <a:spLocks/>
          </p:cNvSpPr>
          <p:nvPr/>
        </p:nvSpPr>
        <p:spPr>
          <a:xfrm>
            <a:off x="419321" y="6143085"/>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000" dirty="0"/>
              <a:t>Università degli Studi di Napoli Parthenope</a:t>
            </a:r>
            <a:r>
              <a:rPr lang="en-GB" sz="1000" dirty="0"/>
              <a:t> , </a:t>
            </a:r>
          </a:p>
          <a:p>
            <a:r>
              <a:rPr lang="en-GB" sz="1000" dirty="0"/>
              <a:t>8</a:t>
            </a:r>
            <a:r>
              <a:rPr lang="en-GB" sz="1000" baseline="30000" dirty="0"/>
              <a:t>th</a:t>
            </a:r>
            <a:r>
              <a:rPr lang="en-GB" sz="1000" dirty="0"/>
              <a:t> </a:t>
            </a:r>
            <a:r>
              <a:rPr lang="en-GB" sz="1000" dirty="0" err="1"/>
              <a:t>october</a:t>
            </a:r>
            <a:r>
              <a:rPr lang="en-GB" sz="1000" dirty="0"/>
              <a:t> 2024, </a:t>
            </a:r>
            <a:r>
              <a:rPr lang="en-GB" sz="1000" dirty="0" err="1"/>
              <a:t>naples</a:t>
            </a:r>
            <a:r>
              <a:rPr lang="en-GB" sz="1000" dirty="0"/>
              <a:t>, Italy</a:t>
            </a:r>
          </a:p>
          <a:p>
            <a:endParaRPr lang="en-GB" sz="1000" dirty="0"/>
          </a:p>
        </p:txBody>
      </p:sp>
    </p:spTree>
    <p:extLst>
      <p:ext uri="{BB962C8B-B14F-4D97-AF65-F5344CB8AC3E}">
        <p14:creationId xmlns:p14="http://schemas.microsoft.com/office/powerpoint/2010/main" val="10667457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659F631D-FFE9-B801-F0CC-2D57D7355C6C}"/>
              </a:ext>
            </a:extLst>
          </p:cNvPr>
          <p:cNvSpPr>
            <a:spLocks noGrp="1"/>
          </p:cNvSpPr>
          <p:nvPr>
            <p:ph type="sldNum" sz="quarter" idx="12"/>
          </p:nvPr>
        </p:nvSpPr>
        <p:spPr/>
        <p:txBody>
          <a:bodyPr/>
          <a:lstStyle/>
          <a:p>
            <a:fld id="{0DFF3279-5B66-F94E-B69C-CCB6B1DE2EC0}" type="slidenum">
              <a:rPr lang="fr-FR" smtClean="0"/>
              <a:pPr/>
              <a:t>16</a:t>
            </a:fld>
            <a:endParaRPr lang="fr-FR" dirty="0"/>
          </a:p>
        </p:txBody>
      </p:sp>
      <p:sp>
        <p:nvSpPr>
          <p:cNvPr id="4" name="Espace réservé du contenu 3">
            <a:extLst>
              <a:ext uri="{FF2B5EF4-FFF2-40B4-BE49-F238E27FC236}">
                <a16:creationId xmlns:a16="http://schemas.microsoft.com/office/drawing/2014/main" id="{A3AE8E44-6684-AFC5-D582-D90BB31B6387}"/>
              </a:ext>
            </a:extLst>
          </p:cNvPr>
          <p:cNvSpPr>
            <a:spLocks noGrp="1"/>
          </p:cNvSpPr>
          <p:nvPr>
            <p:ph sz="quarter" idx="14"/>
          </p:nvPr>
        </p:nvSpPr>
        <p:spPr/>
        <p:txBody>
          <a:bodyPr>
            <a:noAutofit/>
          </a:bodyPr>
          <a:lstStyle/>
          <a:p>
            <a:r>
              <a:rPr lang="en-US" dirty="0"/>
              <a:t>5. Global climate finance </a:t>
            </a:r>
            <a:r>
              <a:rPr lang="en-US" dirty="0" err="1"/>
              <a:t>arquitecture</a:t>
            </a:r>
            <a:endParaRPr lang="fr-FR" dirty="0"/>
          </a:p>
        </p:txBody>
      </p:sp>
      <p:sp>
        <p:nvSpPr>
          <p:cNvPr id="8" name="Espace réservé du pied de page 1">
            <a:extLst>
              <a:ext uri="{FF2B5EF4-FFF2-40B4-BE49-F238E27FC236}">
                <a16:creationId xmlns:a16="http://schemas.microsoft.com/office/drawing/2014/main" id="{F15DC95A-C0BF-3067-7AFE-14B9CB0CE563}"/>
              </a:ext>
            </a:extLst>
          </p:cNvPr>
          <p:cNvSpPr>
            <a:spLocks noGrp="1"/>
          </p:cNvSpPr>
          <p:nvPr>
            <p:ph type="ftr" sz="quarter" idx="11"/>
          </p:nvPr>
        </p:nvSpPr>
        <p:spPr>
          <a:xfrm>
            <a:off x="6306189" y="6211581"/>
            <a:ext cx="3967362" cy="365126"/>
          </a:xfrm>
        </p:spPr>
        <p:txBody>
          <a:bodyPr/>
          <a:lstStyle/>
          <a:p>
            <a:r>
              <a:rPr lang="en-US"/>
              <a:t>Leveraging climate finance to achieve the agenda 2030: a focus on SDG13. </a:t>
            </a:r>
            <a:endParaRPr lang="fr-FR" dirty="0"/>
          </a:p>
        </p:txBody>
      </p:sp>
      <p:sp>
        <p:nvSpPr>
          <p:cNvPr id="2" name="Espace réservé du numéro de diapositive 3">
            <a:extLst>
              <a:ext uri="{FF2B5EF4-FFF2-40B4-BE49-F238E27FC236}">
                <a16:creationId xmlns:a16="http://schemas.microsoft.com/office/drawing/2014/main" id="{E1F818DD-6C54-7CCB-3FDA-D74F8D78861B}"/>
              </a:ext>
            </a:extLst>
          </p:cNvPr>
          <p:cNvSpPr txBox="1">
            <a:spLocks/>
          </p:cNvSpPr>
          <p:nvPr/>
        </p:nvSpPr>
        <p:spPr>
          <a:xfrm>
            <a:off x="419321" y="6273877"/>
            <a:ext cx="3642540" cy="260810"/>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800" dirty="0">
                <a:solidFill>
                  <a:srgbClr val="31429B"/>
                </a:solidFill>
              </a:rPr>
              <a:t>Seminar DECO (UAH), 27th </a:t>
            </a:r>
            <a:r>
              <a:rPr lang="fr-FR" sz="800" dirty="0" err="1">
                <a:solidFill>
                  <a:srgbClr val="31429B"/>
                </a:solidFill>
              </a:rPr>
              <a:t>February</a:t>
            </a:r>
            <a:r>
              <a:rPr lang="fr-FR" sz="800" dirty="0">
                <a:solidFill>
                  <a:srgbClr val="31429B"/>
                </a:solidFill>
              </a:rPr>
              <a:t>, 2024. Alcala de Henares</a:t>
            </a:r>
          </a:p>
          <a:p>
            <a:endParaRPr lang="fr-FR" sz="800" dirty="0">
              <a:solidFill>
                <a:srgbClr val="31429B"/>
              </a:solidFill>
            </a:endParaRPr>
          </a:p>
        </p:txBody>
      </p:sp>
      <p:sp>
        <p:nvSpPr>
          <p:cNvPr id="13" name="TextBox 3">
            <a:extLst>
              <a:ext uri="{FF2B5EF4-FFF2-40B4-BE49-F238E27FC236}">
                <a16:creationId xmlns:a16="http://schemas.microsoft.com/office/drawing/2014/main" id="{0FA9A635-8FB5-4783-A2F4-5A47211075E0}"/>
              </a:ext>
            </a:extLst>
          </p:cNvPr>
          <p:cNvSpPr txBox="1"/>
          <p:nvPr/>
        </p:nvSpPr>
        <p:spPr>
          <a:xfrm>
            <a:off x="5915421" y="6581001"/>
            <a:ext cx="3331029" cy="276999"/>
          </a:xfrm>
          <a:prstGeom prst="rect">
            <a:avLst/>
          </a:prstGeom>
          <a:noFill/>
        </p:spPr>
        <p:txBody>
          <a:bodyPr wrap="square" rtlCol="0">
            <a:spAutoFit/>
          </a:bodyPr>
          <a:lstStyle/>
          <a:p>
            <a:r>
              <a:rPr lang="en-GB" sz="1200" dirty="0"/>
              <a:t>Source: Watson et al. 2024</a:t>
            </a:r>
          </a:p>
        </p:txBody>
      </p:sp>
      <p:pic>
        <p:nvPicPr>
          <p:cNvPr id="8194" name="Picture 2" descr="https://climatefundsupdate.org/wp-content/uploads/2024/04/Global-Climate-Finance-Architecture-2024-1024x792.png">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4336"/>
          <a:stretch/>
        </p:blipFill>
        <p:spPr bwMode="auto">
          <a:xfrm>
            <a:off x="412749" y="938782"/>
            <a:ext cx="7593635" cy="5618587"/>
          </a:xfrm>
          <a:prstGeom prst="rect">
            <a:avLst/>
          </a:prstGeom>
          <a:noFill/>
          <a:extLst>
            <a:ext uri="{909E8E84-426E-40DD-AFC4-6F175D3DCCD1}">
              <a14:hiddenFill xmlns:a14="http://schemas.microsoft.com/office/drawing/2010/main">
                <a:solidFill>
                  <a:srgbClr val="FFFFFF"/>
                </a:solidFill>
              </a14:hiddenFill>
            </a:ext>
          </a:extLst>
        </p:spPr>
      </p:pic>
      <p:sp>
        <p:nvSpPr>
          <p:cNvPr id="16" name="ZoneTexte 15"/>
          <p:cNvSpPr txBox="1"/>
          <p:nvPr/>
        </p:nvSpPr>
        <p:spPr>
          <a:xfrm>
            <a:off x="8398958" y="2777149"/>
            <a:ext cx="3490331" cy="147732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285750" indent="-285750">
              <a:buFont typeface="Arial" panose="020B0604020202020204" pitchFamily="34" charset="0"/>
              <a:buChar char="•"/>
            </a:pPr>
            <a:r>
              <a:rPr lang="en-GB" dirty="0">
                <a:solidFill>
                  <a:srgbClr val="31429B"/>
                </a:solidFill>
              </a:rPr>
              <a:t>Capital provision role</a:t>
            </a:r>
          </a:p>
          <a:p>
            <a:pPr marL="285750" indent="-285750">
              <a:buFont typeface="Arial" panose="020B0604020202020204" pitchFamily="34" charset="0"/>
              <a:buChar char="•"/>
            </a:pPr>
            <a:r>
              <a:rPr lang="en-GB" dirty="0">
                <a:solidFill>
                  <a:srgbClr val="31429B"/>
                </a:solidFill>
              </a:rPr>
              <a:t>Early mover role</a:t>
            </a:r>
          </a:p>
          <a:p>
            <a:pPr marL="285750" indent="-285750">
              <a:buFont typeface="Arial" panose="020B0604020202020204" pitchFamily="34" charset="0"/>
              <a:buChar char="•"/>
            </a:pPr>
            <a:r>
              <a:rPr lang="en-GB" dirty="0">
                <a:solidFill>
                  <a:srgbClr val="31429B"/>
                </a:solidFill>
              </a:rPr>
              <a:t>Signalling role </a:t>
            </a:r>
          </a:p>
          <a:p>
            <a:pPr marL="285750" indent="-285750">
              <a:buFont typeface="Arial" panose="020B0604020202020204" pitchFamily="34" charset="0"/>
              <a:buChar char="•"/>
            </a:pPr>
            <a:r>
              <a:rPr lang="en-GB" dirty="0">
                <a:solidFill>
                  <a:srgbClr val="31429B"/>
                </a:solidFill>
              </a:rPr>
              <a:t>De-risking role </a:t>
            </a:r>
          </a:p>
          <a:p>
            <a:pPr marL="285750" indent="-285750">
              <a:buFont typeface="Arial" panose="020B0604020202020204" pitchFamily="34" charset="0"/>
              <a:buChar char="•"/>
            </a:pPr>
            <a:r>
              <a:rPr lang="en-GB" dirty="0">
                <a:solidFill>
                  <a:srgbClr val="31429B"/>
                </a:solidFill>
              </a:rPr>
              <a:t>Educational role</a:t>
            </a:r>
            <a:endParaRPr lang="fr-FR" dirty="0">
              <a:solidFill>
                <a:srgbClr val="31429B"/>
              </a:solidFill>
            </a:endParaRPr>
          </a:p>
        </p:txBody>
      </p:sp>
    </p:spTree>
    <p:extLst>
      <p:ext uri="{BB962C8B-B14F-4D97-AF65-F5344CB8AC3E}">
        <p14:creationId xmlns:p14="http://schemas.microsoft.com/office/powerpoint/2010/main" val="41413660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659F631D-FFE9-B801-F0CC-2D57D7355C6C}"/>
              </a:ext>
            </a:extLst>
          </p:cNvPr>
          <p:cNvSpPr>
            <a:spLocks noGrp="1"/>
          </p:cNvSpPr>
          <p:nvPr>
            <p:ph type="sldNum" sz="quarter" idx="12"/>
          </p:nvPr>
        </p:nvSpPr>
        <p:spPr/>
        <p:txBody>
          <a:bodyPr/>
          <a:lstStyle/>
          <a:p>
            <a:fld id="{0DFF3279-5B66-F94E-B69C-CCB6B1DE2EC0}" type="slidenum">
              <a:rPr lang="fr-FR" smtClean="0"/>
              <a:pPr/>
              <a:t>17</a:t>
            </a:fld>
            <a:endParaRPr lang="fr-FR" dirty="0"/>
          </a:p>
        </p:txBody>
      </p:sp>
      <p:sp>
        <p:nvSpPr>
          <p:cNvPr id="4" name="Espace réservé du contenu 3">
            <a:extLst>
              <a:ext uri="{FF2B5EF4-FFF2-40B4-BE49-F238E27FC236}">
                <a16:creationId xmlns:a16="http://schemas.microsoft.com/office/drawing/2014/main" id="{A3AE8E44-6684-AFC5-D582-D90BB31B6387}"/>
              </a:ext>
            </a:extLst>
          </p:cNvPr>
          <p:cNvSpPr>
            <a:spLocks noGrp="1"/>
          </p:cNvSpPr>
          <p:nvPr>
            <p:ph sz="quarter" idx="14"/>
          </p:nvPr>
        </p:nvSpPr>
        <p:spPr/>
        <p:txBody>
          <a:bodyPr>
            <a:noAutofit/>
          </a:bodyPr>
          <a:lstStyle/>
          <a:p>
            <a:r>
              <a:rPr lang="en-US" dirty="0"/>
              <a:t>5. Global climate finance </a:t>
            </a:r>
            <a:r>
              <a:rPr lang="en-US" dirty="0" err="1"/>
              <a:t>arquitecture</a:t>
            </a:r>
            <a:endParaRPr lang="en-US" dirty="0"/>
          </a:p>
          <a:p>
            <a:r>
              <a:rPr lang="en-US" sz="2000" dirty="0">
                <a:solidFill>
                  <a:srgbClr val="4A82FA"/>
                </a:solidFill>
              </a:rPr>
              <a:t>All financial system actors have a role to play</a:t>
            </a:r>
            <a:endParaRPr lang="fr-FR" sz="2000" dirty="0">
              <a:solidFill>
                <a:srgbClr val="4A82FA"/>
              </a:solidFill>
            </a:endParaRPr>
          </a:p>
        </p:txBody>
      </p:sp>
      <p:sp>
        <p:nvSpPr>
          <p:cNvPr id="8" name="Espace réservé du pied de page 1">
            <a:extLst>
              <a:ext uri="{FF2B5EF4-FFF2-40B4-BE49-F238E27FC236}">
                <a16:creationId xmlns:a16="http://schemas.microsoft.com/office/drawing/2014/main" id="{F15DC95A-C0BF-3067-7AFE-14B9CB0CE563}"/>
              </a:ext>
            </a:extLst>
          </p:cNvPr>
          <p:cNvSpPr>
            <a:spLocks noGrp="1"/>
          </p:cNvSpPr>
          <p:nvPr>
            <p:ph type="ftr" sz="quarter" idx="11"/>
          </p:nvPr>
        </p:nvSpPr>
        <p:spPr>
          <a:xfrm>
            <a:off x="6306189" y="6211581"/>
            <a:ext cx="3967362" cy="365126"/>
          </a:xfrm>
        </p:spPr>
        <p:txBody>
          <a:bodyPr/>
          <a:lstStyle/>
          <a:p>
            <a:r>
              <a:rPr lang="en-US"/>
              <a:t>Leveraging climate finance to achieve the agenda 2030: a focus on SDG13. </a:t>
            </a:r>
            <a:endParaRPr lang="fr-FR" dirty="0"/>
          </a:p>
        </p:txBody>
      </p:sp>
      <p:sp>
        <p:nvSpPr>
          <p:cNvPr id="11" name="Rectangle 10"/>
          <p:cNvSpPr/>
          <p:nvPr/>
        </p:nvSpPr>
        <p:spPr>
          <a:xfrm>
            <a:off x="210189" y="2287065"/>
            <a:ext cx="3621030" cy="3785652"/>
          </a:xfrm>
          <a:prstGeom prst="rect">
            <a:avLst/>
          </a:prstGeom>
        </p:spPr>
        <p:txBody>
          <a:bodyPr wrap="square">
            <a:spAutoFit/>
          </a:bodyPr>
          <a:lstStyle/>
          <a:p>
            <a:r>
              <a:rPr lang="en-US" sz="1600" b="1" dirty="0"/>
              <a:t>Three “drivers” of green finance:</a:t>
            </a:r>
          </a:p>
          <a:p>
            <a:pPr>
              <a:buFont typeface="Arial" panose="020B0604020202020204" pitchFamily="34" charset="0"/>
              <a:buChar char="•"/>
            </a:pPr>
            <a:r>
              <a:rPr lang="en-US" sz="1600" dirty="0"/>
              <a:t>Reputation</a:t>
            </a:r>
          </a:p>
          <a:p>
            <a:pPr>
              <a:buFont typeface="Arial" panose="020B0604020202020204" pitchFamily="34" charset="0"/>
              <a:buChar char="•"/>
            </a:pPr>
            <a:r>
              <a:rPr lang="en-US" sz="1600" dirty="0"/>
              <a:t>Demand from clients, preferences, and values</a:t>
            </a:r>
          </a:p>
          <a:p>
            <a:pPr>
              <a:buFont typeface="Arial" panose="020B0604020202020204" pitchFamily="34" charset="0"/>
              <a:buChar char="•"/>
            </a:pPr>
            <a:r>
              <a:rPr lang="en-US" sz="1600" dirty="0"/>
              <a:t>Economics of climate change and transition</a:t>
            </a:r>
          </a:p>
          <a:p>
            <a:endParaRPr lang="en-US" sz="1600" dirty="0"/>
          </a:p>
          <a:p>
            <a:r>
              <a:rPr lang="en-US" sz="1600" dirty="0"/>
              <a:t>→ Green finance is not an end in itself, but rather a lever to take serious account of climate issues across all financial activities.</a:t>
            </a:r>
          </a:p>
          <a:p>
            <a:endParaRPr lang="en-US" sz="1600" dirty="0"/>
          </a:p>
          <a:p>
            <a:r>
              <a:rPr lang="en-US" sz="1600" dirty="0"/>
              <a:t>→ Central Banks and supervisors must support and monitor sector players in this transformation.</a:t>
            </a:r>
          </a:p>
        </p:txBody>
      </p:sp>
      <p:graphicFrame>
        <p:nvGraphicFramePr>
          <p:cNvPr id="12" name="Tableau 11"/>
          <p:cNvGraphicFramePr>
            <a:graphicFrameLocks noGrp="1"/>
          </p:cNvGraphicFramePr>
          <p:nvPr>
            <p:extLst>
              <p:ext uri="{D42A27DB-BD31-4B8C-83A1-F6EECF244321}">
                <p14:modId xmlns:p14="http://schemas.microsoft.com/office/powerpoint/2010/main" val="757634317"/>
              </p:ext>
            </p:extLst>
          </p:nvPr>
        </p:nvGraphicFramePr>
        <p:xfrm>
          <a:off x="3831219" y="1440732"/>
          <a:ext cx="8189373" cy="4544204"/>
        </p:xfrm>
        <a:graphic>
          <a:graphicData uri="http://schemas.openxmlformats.org/drawingml/2006/table">
            <a:tbl>
              <a:tblPr/>
              <a:tblGrid>
                <a:gridCol w="2729791">
                  <a:extLst>
                    <a:ext uri="{9D8B030D-6E8A-4147-A177-3AD203B41FA5}">
                      <a16:colId xmlns:a16="http://schemas.microsoft.com/office/drawing/2014/main" val="379981571"/>
                    </a:ext>
                  </a:extLst>
                </a:gridCol>
                <a:gridCol w="2729791">
                  <a:extLst>
                    <a:ext uri="{9D8B030D-6E8A-4147-A177-3AD203B41FA5}">
                      <a16:colId xmlns:a16="http://schemas.microsoft.com/office/drawing/2014/main" val="3143226506"/>
                    </a:ext>
                  </a:extLst>
                </a:gridCol>
                <a:gridCol w="2729791">
                  <a:extLst>
                    <a:ext uri="{9D8B030D-6E8A-4147-A177-3AD203B41FA5}">
                      <a16:colId xmlns:a16="http://schemas.microsoft.com/office/drawing/2014/main" val="3662998418"/>
                    </a:ext>
                  </a:extLst>
                </a:gridCol>
              </a:tblGrid>
              <a:tr h="737919">
                <a:tc>
                  <a:txBody>
                    <a:bodyPr/>
                    <a:lstStyle/>
                    <a:p>
                      <a:endParaRPr lang="fr-FR" sz="1400" dirty="0"/>
                    </a:p>
                  </a:txBody>
                  <a:tcPr marL="82101" marR="82101" marT="41050" marB="41050" anchor="ctr">
                    <a:lnL>
                      <a:noFill/>
                    </a:lnL>
                    <a:lnR>
                      <a:noFill/>
                    </a:lnR>
                    <a:lnT>
                      <a:noFill/>
                    </a:lnT>
                    <a:lnB>
                      <a:noFill/>
                    </a:lnB>
                    <a:solidFill>
                      <a:schemeClr val="accent2"/>
                    </a:solidFill>
                  </a:tcPr>
                </a:tc>
                <a:tc>
                  <a:txBody>
                    <a:bodyPr/>
                    <a:lstStyle/>
                    <a:p>
                      <a:r>
                        <a:rPr lang="fr-FR" sz="1400" b="1" dirty="0" err="1"/>
                        <a:t>Financing</a:t>
                      </a:r>
                      <a:r>
                        <a:rPr lang="fr-FR" sz="1400" b="1" dirty="0"/>
                        <a:t> of green </a:t>
                      </a:r>
                      <a:r>
                        <a:rPr lang="fr-FR" sz="1400" b="1" dirty="0" err="1"/>
                        <a:t>investments</a:t>
                      </a:r>
                      <a:endParaRPr lang="fr-FR" sz="1400" dirty="0"/>
                    </a:p>
                  </a:txBody>
                  <a:tcPr marL="82101" marR="82101" marT="41050" marB="41050" anchor="ctr">
                    <a:lnL>
                      <a:noFill/>
                    </a:lnL>
                    <a:lnR>
                      <a:noFill/>
                    </a:lnR>
                    <a:lnT>
                      <a:noFill/>
                    </a:lnT>
                    <a:lnB>
                      <a:noFill/>
                    </a:lnB>
                    <a:solidFill>
                      <a:schemeClr val="accent2"/>
                    </a:solidFill>
                  </a:tcPr>
                </a:tc>
                <a:tc>
                  <a:txBody>
                    <a:bodyPr/>
                    <a:lstStyle/>
                    <a:p>
                      <a:r>
                        <a:rPr lang="en-US" sz="1400" b="1" dirty="0"/>
                        <a:t>Consistency in capital allocation with climate challenges</a:t>
                      </a:r>
                      <a:endParaRPr lang="en-US" sz="1400" dirty="0"/>
                    </a:p>
                  </a:txBody>
                  <a:tcPr marL="82101" marR="82101" marT="41050" marB="41050" anchor="ctr">
                    <a:lnL>
                      <a:noFill/>
                    </a:lnL>
                    <a:lnR>
                      <a:noFill/>
                    </a:lnR>
                    <a:lnT>
                      <a:noFill/>
                    </a:lnT>
                    <a:lnB>
                      <a:noFill/>
                    </a:lnB>
                    <a:solidFill>
                      <a:schemeClr val="accent2"/>
                    </a:solidFill>
                  </a:tcPr>
                </a:tc>
                <a:extLst>
                  <a:ext uri="{0D108BD9-81ED-4DB2-BD59-A6C34878D82A}">
                    <a16:rowId xmlns:a16="http://schemas.microsoft.com/office/drawing/2014/main" val="2348848357"/>
                  </a:ext>
                </a:extLst>
              </a:tr>
              <a:tr h="516543">
                <a:tc>
                  <a:txBody>
                    <a:bodyPr/>
                    <a:lstStyle/>
                    <a:p>
                      <a:r>
                        <a:rPr lang="fr-FR" sz="1400" b="1" dirty="0"/>
                        <a:t>Banks</a:t>
                      </a:r>
                      <a:endParaRPr lang="fr-FR" sz="1400" dirty="0"/>
                    </a:p>
                  </a:txBody>
                  <a:tcPr marL="82101" marR="82101" marT="41050" marB="41050" anchor="ctr">
                    <a:lnL>
                      <a:noFill/>
                    </a:lnL>
                    <a:lnR>
                      <a:noFill/>
                    </a:lnR>
                    <a:lnT>
                      <a:noFill/>
                    </a:lnT>
                    <a:lnB>
                      <a:noFill/>
                    </a:lnB>
                  </a:tcPr>
                </a:tc>
                <a:tc>
                  <a:txBody>
                    <a:bodyPr/>
                    <a:lstStyle/>
                    <a:p>
                      <a:r>
                        <a:rPr lang="en-US" sz="1400" dirty="0"/>
                        <a:t>Green loans &amp; sustainability-linked loans</a:t>
                      </a:r>
                    </a:p>
                  </a:txBody>
                  <a:tcPr marL="82101" marR="82101" marT="41050" marB="41050" anchor="ctr">
                    <a:lnL>
                      <a:noFill/>
                    </a:lnL>
                    <a:lnR>
                      <a:noFill/>
                    </a:lnR>
                    <a:lnT>
                      <a:noFill/>
                    </a:lnT>
                    <a:lnB>
                      <a:noFill/>
                    </a:lnB>
                  </a:tcPr>
                </a:tc>
                <a:tc>
                  <a:txBody>
                    <a:bodyPr/>
                    <a:lstStyle/>
                    <a:p>
                      <a:r>
                        <a:rPr lang="en-US" sz="1400" dirty="0"/>
                        <a:t>Climate stress tests &amp; prudential policy</a:t>
                      </a:r>
                    </a:p>
                  </a:txBody>
                  <a:tcPr marL="82101" marR="82101" marT="41050" marB="41050" anchor="ctr">
                    <a:lnL>
                      <a:noFill/>
                    </a:lnL>
                    <a:lnR>
                      <a:noFill/>
                    </a:lnR>
                    <a:lnT>
                      <a:noFill/>
                    </a:lnT>
                    <a:lnB>
                      <a:noFill/>
                    </a:lnB>
                  </a:tcPr>
                </a:tc>
                <a:extLst>
                  <a:ext uri="{0D108BD9-81ED-4DB2-BD59-A6C34878D82A}">
                    <a16:rowId xmlns:a16="http://schemas.microsoft.com/office/drawing/2014/main" val="2174411534"/>
                  </a:ext>
                </a:extLst>
              </a:tr>
              <a:tr h="516543">
                <a:tc>
                  <a:txBody>
                    <a:bodyPr/>
                    <a:lstStyle/>
                    <a:p>
                      <a:r>
                        <a:rPr lang="fr-FR" sz="1400" b="1"/>
                        <a:t>Insurance companies</a:t>
                      </a:r>
                      <a:endParaRPr lang="fr-FR" sz="1400"/>
                    </a:p>
                  </a:txBody>
                  <a:tcPr marL="82101" marR="82101" marT="41050" marB="41050" anchor="ctr">
                    <a:lnL>
                      <a:noFill/>
                    </a:lnL>
                    <a:lnR>
                      <a:noFill/>
                    </a:lnR>
                    <a:lnT>
                      <a:noFill/>
                    </a:lnT>
                    <a:lnB>
                      <a:noFill/>
                    </a:lnB>
                  </a:tcPr>
                </a:tc>
                <a:tc>
                  <a:txBody>
                    <a:bodyPr/>
                    <a:lstStyle/>
                    <a:p>
                      <a:r>
                        <a:rPr lang="fr-FR" sz="1400" dirty="0" err="1"/>
                        <a:t>Thematic</a:t>
                      </a:r>
                      <a:r>
                        <a:rPr lang="fr-FR" sz="1400" dirty="0"/>
                        <a:t> </a:t>
                      </a:r>
                      <a:r>
                        <a:rPr lang="fr-FR" sz="1400" dirty="0" err="1"/>
                        <a:t>investments</a:t>
                      </a:r>
                      <a:r>
                        <a:rPr lang="fr-FR" sz="1400" dirty="0"/>
                        <a:t> (capital, infrastructures, etc.)</a:t>
                      </a:r>
                    </a:p>
                  </a:txBody>
                  <a:tcPr marL="82101" marR="82101" marT="41050" marB="41050" anchor="ctr">
                    <a:lnL>
                      <a:noFill/>
                    </a:lnL>
                    <a:lnR>
                      <a:noFill/>
                    </a:lnR>
                    <a:lnT>
                      <a:noFill/>
                    </a:lnT>
                    <a:lnB>
                      <a:noFill/>
                    </a:lnB>
                  </a:tcPr>
                </a:tc>
                <a:tc>
                  <a:txBody>
                    <a:bodyPr/>
                    <a:lstStyle/>
                    <a:p>
                      <a:r>
                        <a:rPr lang="fr-FR" sz="1400" dirty="0" err="1"/>
                        <a:t>Climate</a:t>
                      </a:r>
                      <a:r>
                        <a:rPr lang="fr-FR" sz="1400" dirty="0"/>
                        <a:t> stress tests &amp; </a:t>
                      </a:r>
                      <a:r>
                        <a:rPr lang="fr-FR" sz="1400" dirty="0" err="1"/>
                        <a:t>prudential</a:t>
                      </a:r>
                      <a:r>
                        <a:rPr lang="fr-FR" sz="1400" dirty="0"/>
                        <a:t> </a:t>
                      </a:r>
                      <a:r>
                        <a:rPr lang="fr-FR" sz="1400" dirty="0" err="1"/>
                        <a:t>policy</a:t>
                      </a:r>
                      <a:r>
                        <a:rPr lang="fr-FR" sz="1400" dirty="0"/>
                        <a:t> / </a:t>
                      </a:r>
                      <a:r>
                        <a:rPr lang="fr-FR" sz="1400" dirty="0" err="1"/>
                        <a:t>Shareholder</a:t>
                      </a:r>
                      <a:r>
                        <a:rPr lang="fr-FR" sz="1400" dirty="0"/>
                        <a:t> engagement</a:t>
                      </a:r>
                    </a:p>
                  </a:txBody>
                  <a:tcPr marL="82101" marR="82101" marT="41050" marB="41050" anchor="ctr">
                    <a:lnL>
                      <a:noFill/>
                    </a:lnL>
                    <a:lnR>
                      <a:noFill/>
                    </a:lnR>
                    <a:lnT>
                      <a:noFill/>
                    </a:lnT>
                    <a:lnB>
                      <a:noFill/>
                    </a:lnB>
                  </a:tcPr>
                </a:tc>
                <a:extLst>
                  <a:ext uri="{0D108BD9-81ED-4DB2-BD59-A6C34878D82A}">
                    <a16:rowId xmlns:a16="http://schemas.microsoft.com/office/drawing/2014/main" val="2740318371"/>
                  </a:ext>
                </a:extLst>
              </a:tr>
              <a:tr h="504150">
                <a:tc>
                  <a:txBody>
                    <a:bodyPr/>
                    <a:lstStyle/>
                    <a:p>
                      <a:r>
                        <a:rPr lang="fr-FR" sz="1400" b="1" dirty="0" err="1"/>
                        <a:t>Institutional</a:t>
                      </a:r>
                      <a:r>
                        <a:rPr lang="fr-FR" sz="1400" b="1" dirty="0"/>
                        <a:t> </a:t>
                      </a:r>
                      <a:r>
                        <a:rPr lang="fr-FR" sz="1400" b="1" dirty="0" err="1"/>
                        <a:t>investors</a:t>
                      </a:r>
                      <a:endParaRPr lang="fr-FR" sz="1400" dirty="0"/>
                    </a:p>
                  </a:txBody>
                  <a:tcPr marL="82101" marR="82101" marT="41050" marB="41050" anchor="ctr">
                    <a:lnL>
                      <a:noFill/>
                    </a:lnL>
                    <a:lnR>
                      <a:noFill/>
                    </a:lnR>
                    <a:lnT>
                      <a:noFill/>
                    </a:lnT>
                    <a:lnB>
                      <a:noFill/>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err="1">
                          <a:solidFill>
                            <a:schemeClr val="tx1"/>
                          </a:solidFill>
                          <a:latin typeface="+mn-lt"/>
                          <a:ea typeface="+mn-ea"/>
                          <a:cs typeface="+mn-cs"/>
                        </a:rPr>
                        <a:t>Thematic</a:t>
                      </a:r>
                      <a:r>
                        <a:rPr lang="fr-FR" sz="1400" kern="1200" dirty="0">
                          <a:solidFill>
                            <a:schemeClr val="tx1"/>
                          </a:solidFill>
                          <a:latin typeface="+mn-lt"/>
                          <a:ea typeface="+mn-ea"/>
                          <a:cs typeface="+mn-cs"/>
                        </a:rPr>
                        <a:t> </a:t>
                      </a:r>
                      <a:r>
                        <a:rPr lang="fr-FR" sz="1400" kern="1200" dirty="0" err="1">
                          <a:solidFill>
                            <a:schemeClr val="tx1"/>
                          </a:solidFill>
                          <a:latin typeface="+mn-lt"/>
                          <a:ea typeface="+mn-ea"/>
                          <a:cs typeface="+mn-cs"/>
                        </a:rPr>
                        <a:t>investments</a:t>
                      </a:r>
                      <a:r>
                        <a:rPr lang="fr-FR" sz="1400" kern="1200" dirty="0">
                          <a:solidFill>
                            <a:schemeClr val="tx1"/>
                          </a:solidFill>
                          <a:latin typeface="+mn-lt"/>
                          <a:ea typeface="+mn-ea"/>
                          <a:cs typeface="+mn-cs"/>
                        </a:rPr>
                        <a:t> (capital, infrastructures, etc.)</a:t>
                      </a:r>
                    </a:p>
                  </a:txBody>
                  <a:tcPr marL="82101" marR="82101" marT="41050" marB="41050" anchor="ctr">
                    <a:lnL>
                      <a:noFill/>
                    </a:lnL>
                    <a:lnR>
                      <a:noFill/>
                    </a:lnR>
                    <a:lnT>
                      <a:noFill/>
                    </a:lnT>
                    <a:lnB>
                      <a:noFill/>
                    </a:lnB>
                  </a:tcPr>
                </a:tc>
                <a:tc>
                  <a:txBody>
                    <a:bodyPr/>
                    <a:lstStyle/>
                    <a:p>
                      <a:r>
                        <a:rPr lang="fr-FR" sz="1400" dirty="0" err="1"/>
                        <a:t>Shareholder</a:t>
                      </a:r>
                      <a:r>
                        <a:rPr lang="fr-FR" sz="1400" dirty="0"/>
                        <a:t> engagement</a:t>
                      </a:r>
                      <a:endParaRPr lang="fr-FR" sz="1400" kern="1200" dirty="0">
                        <a:solidFill>
                          <a:schemeClr val="tx1"/>
                        </a:solidFill>
                        <a:latin typeface="+mn-lt"/>
                        <a:ea typeface="+mn-ea"/>
                        <a:cs typeface="+mn-cs"/>
                      </a:endParaRPr>
                    </a:p>
                  </a:txBody>
                  <a:tcPr marL="82101" marR="82101" marT="41050" marB="41050" anchor="ctr">
                    <a:lnL>
                      <a:noFill/>
                    </a:lnL>
                    <a:lnR>
                      <a:noFill/>
                    </a:lnR>
                    <a:lnT>
                      <a:noFill/>
                    </a:lnT>
                    <a:lnB>
                      <a:noFill/>
                    </a:lnB>
                  </a:tcPr>
                </a:tc>
                <a:extLst>
                  <a:ext uri="{0D108BD9-81ED-4DB2-BD59-A6C34878D82A}">
                    <a16:rowId xmlns:a16="http://schemas.microsoft.com/office/drawing/2014/main" val="904498228"/>
                  </a:ext>
                </a:extLst>
              </a:tr>
              <a:tr h="737919">
                <a:tc>
                  <a:txBody>
                    <a:bodyPr/>
                    <a:lstStyle/>
                    <a:p>
                      <a:r>
                        <a:rPr lang="en-US" sz="1400" b="1"/>
                        <a:t>Asset management companies &amp; investment funds</a:t>
                      </a:r>
                      <a:endParaRPr lang="en-US" sz="1400"/>
                    </a:p>
                  </a:txBody>
                  <a:tcPr marL="82101" marR="82101" marT="41050" marB="41050" anchor="ctr">
                    <a:lnL>
                      <a:noFill/>
                    </a:lnL>
                    <a:lnR>
                      <a:noFill/>
                    </a:lnR>
                    <a:lnT>
                      <a:noFill/>
                    </a:lnT>
                    <a:lnB>
                      <a:noFill/>
                    </a:lnB>
                  </a:tcPr>
                </a:tc>
                <a:tc>
                  <a:txBody>
                    <a:bodyPr/>
                    <a:lstStyle/>
                    <a:p>
                      <a:r>
                        <a:rPr lang="fr-FR" sz="1400"/>
                        <a:t>Green labels &amp; thematic bonds</a:t>
                      </a:r>
                    </a:p>
                  </a:txBody>
                  <a:tcPr marL="82101" marR="82101" marT="41050" marB="41050" anchor="ctr">
                    <a:lnL>
                      <a:noFill/>
                    </a:lnL>
                    <a:lnR>
                      <a:noFill/>
                    </a:lnR>
                    <a:lnT>
                      <a:noFill/>
                    </a:lnT>
                    <a:lnB>
                      <a:noFill/>
                    </a:lnB>
                  </a:tcPr>
                </a:tc>
                <a:tc>
                  <a:txBody>
                    <a:bodyPr/>
                    <a:lstStyle/>
                    <a:p>
                      <a:r>
                        <a:rPr lang="fr-FR" sz="1400"/>
                        <a:t>SRI labels &amp; ESG investment</a:t>
                      </a:r>
                    </a:p>
                  </a:txBody>
                  <a:tcPr marL="82101" marR="82101" marT="41050" marB="41050" anchor="ctr">
                    <a:lnL>
                      <a:noFill/>
                    </a:lnL>
                    <a:lnR>
                      <a:noFill/>
                    </a:lnR>
                    <a:lnT>
                      <a:noFill/>
                    </a:lnT>
                    <a:lnB>
                      <a:noFill/>
                    </a:lnB>
                  </a:tcPr>
                </a:tc>
                <a:extLst>
                  <a:ext uri="{0D108BD9-81ED-4DB2-BD59-A6C34878D82A}">
                    <a16:rowId xmlns:a16="http://schemas.microsoft.com/office/drawing/2014/main" val="214736789"/>
                  </a:ext>
                </a:extLst>
              </a:tr>
              <a:tr h="493397">
                <a:tc>
                  <a:txBody>
                    <a:bodyPr/>
                    <a:lstStyle/>
                    <a:p>
                      <a:r>
                        <a:rPr lang="fr-FR" sz="1400" b="1"/>
                        <a:t>Development banks</a:t>
                      </a:r>
                      <a:endParaRPr lang="fr-FR" sz="1400"/>
                    </a:p>
                  </a:txBody>
                  <a:tcPr marL="82101" marR="82101" marT="41050" marB="41050" anchor="ctr">
                    <a:lnL>
                      <a:noFill/>
                    </a:lnL>
                    <a:lnR>
                      <a:noFill/>
                    </a:lnR>
                    <a:lnT>
                      <a:noFill/>
                    </a:lnT>
                    <a:lnB>
                      <a:noFill/>
                    </a:lnB>
                  </a:tcPr>
                </a:tc>
                <a:tc>
                  <a:txBody>
                    <a:bodyPr/>
                    <a:lstStyle/>
                    <a:p>
                      <a:r>
                        <a:rPr lang="fr-FR" sz="1400"/>
                        <a:t>Blended finance</a:t>
                      </a:r>
                    </a:p>
                  </a:txBody>
                  <a:tcPr marL="82101" marR="82101" marT="41050" marB="41050" anchor="ctr">
                    <a:lnL>
                      <a:noFill/>
                    </a:lnL>
                    <a:lnR>
                      <a:noFill/>
                    </a:lnR>
                    <a:lnT>
                      <a:noFill/>
                    </a:lnT>
                    <a:lnB>
                      <a:noFill/>
                    </a:lnB>
                  </a:tcPr>
                </a:tc>
                <a:tc>
                  <a:txBody>
                    <a:bodyPr/>
                    <a:lstStyle/>
                    <a:p>
                      <a:r>
                        <a:rPr lang="fr-FR" sz="1400" dirty="0" err="1"/>
                        <a:t>Alignment</a:t>
                      </a:r>
                      <a:r>
                        <a:rPr lang="fr-FR" sz="1400" dirty="0"/>
                        <a:t> </a:t>
                      </a:r>
                      <a:r>
                        <a:rPr lang="fr-FR" sz="1400" dirty="0" err="1"/>
                        <a:t>strategies</a:t>
                      </a:r>
                      <a:r>
                        <a:rPr lang="fr-FR" sz="1400" dirty="0"/>
                        <a:t> (Agenda</a:t>
                      </a:r>
                      <a:r>
                        <a:rPr lang="fr-FR" sz="1400" baseline="0" dirty="0"/>
                        <a:t> 2030)</a:t>
                      </a:r>
                      <a:endParaRPr lang="fr-FR" sz="1400" dirty="0"/>
                    </a:p>
                  </a:txBody>
                  <a:tcPr marL="82101" marR="82101" marT="41050" marB="41050" anchor="ctr">
                    <a:lnL>
                      <a:noFill/>
                    </a:lnL>
                    <a:lnR>
                      <a:noFill/>
                    </a:lnR>
                    <a:lnT>
                      <a:noFill/>
                    </a:lnT>
                    <a:lnB>
                      <a:noFill/>
                    </a:lnB>
                  </a:tcPr>
                </a:tc>
                <a:extLst>
                  <a:ext uri="{0D108BD9-81ED-4DB2-BD59-A6C34878D82A}">
                    <a16:rowId xmlns:a16="http://schemas.microsoft.com/office/drawing/2014/main" val="440398038"/>
                  </a:ext>
                </a:extLst>
              </a:tr>
              <a:tr h="516543">
                <a:tc>
                  <a:txBody>
                    <a:bodyPr/>
                    <a:lstStyle/>
                    <a:p>
                      <a:r>
                        <a:rPr lang="fr-FR" sz="1400" b="1"/>
                        <a:t>Financial markets</a:t>
                      </a:r>
                      <a:endParaRPr lang="fr-FR" sz="1400"/>
                    </a:p>
                  </a:txBody>
                  <a:tcPr marL="82101" marR="82101" marT="41050" marB="41050" anchor="ctr">
                    <a:lnL>
                      <a:noFill/>
                    </a:lnL>
                    <a:lnR>
                      <a:noFill/>
                    </a:lnR>
                    <a:lnT>
                      <a:noFill/>
                    </a:lnT>
                    <a:lnB>
                      <a:noFill/>
                    </a:lnB>
                  </a:tcPr>
                </a:tc>
                <a:tc>
                  <a:txBody>
                    <a:bodyPr/>
                    <a:lstStyle/>
                    <a:p>
                      <a:r>
                        <a:rPr lang="fr-FR" sz="1400"/>
                        <a:t>Green bonds &amp; sustainability-linked securities</a:t>
                      </a:r>
                    </a:p>
                  </a:txBody>
                  <a:tcPr marL="82101" marR="82101" marT="41050" marB="41050" anchor="ctr">
                    <a:lnL>
                      <a:noFill/>
                    </a:lnL>
                    <a:lnR>
                      <a:noFill/>
                    </a:lnR>
                    <a:lnT>
                      <a:noFill/>
                    </a:lnT>
                    <a:lnB>
                      <a:noFill/>
                    </a:lnB>
                  </a:tcPr>
                </a:tc>
                <a:tc>
                  <a:txBody>
                    <a:bodyPr/>
                    <a:lstStyle/>
                    <a:p>
                      <a:r>
                        <a:rPr lang="fr-FR" sz="1400"/>
                        <a:t>Carbon markets, carbon derivatives &amp; climate derivatives</a:t>
                      </a:r>
                    </a:p>
                  </a:txBody>
                  <a:tcPr marL="82101" marR="82101" marT="41050" marB="41050" anchor="ctr">
                    <a:lnL>
                      <a:noFill/>
                    </a:lnL>
                    <a:lnR>
                      <a:noFill/>
                    </a:lnR>
                    <a:lnT>
                      <a:noFill/>
                    </a:lnT>
                    <a:lnB>
                      <a:noFill/>
                    </a:lnB>
                  </a:tcPr>
                </a:tc>
                <a:extLst>
                  <a:ext uri="{0D108BD9-81ED-4DB2-BD59-A6C34878D82A}">
                    <a16:rowId xmlns:a16="http://schemas.microsoft.com/office/drawing/2014/main" val="72994059"/>
                  </a:ext>
                </a:extLst>
              </a:tr>
              <a:tr h="295168">
                <a:tc>
                  <a:txBody>
                    <a:bodyPr/>
                    <a:lstStyle/>
                    <a:p>
                      <a:r>
                        <a:rPr lang="fr-FR" sz="1400" b="1"/>
                        <a:t>Sustainability reporting</a:t>
                      </a:r>
                      <a:endParaRPr lang="fr-FR" sz="1400"/>
                    </a:p>
                  </a:txBody>
                  <a:tcPr marL="82101" marR="82101" marT="41050" marB="41050" anchor="ctr">
                    <a:lnL>
                      <a:noFill/>
                    </a:lnL>
                    <a:lnR>
                      <a:noFill/>
                    </a:lnR>
                    <a:lnT>
                      <a:noFill/>
                    </a:lnT>
                    <a:lnB>
                      <a:noFill/>
                    </a:lnB>
                  </a:tcPr>
                </a:tc>
                <a:tc>
                  <a:txBody>
                    <a:bodyPr/>
                    <a:lstStyle/>
                    <a:p>
                      <a:r>
                        <a:rPr lang="fr-FR" sz="1400"/>
                        <a:t>Taxonomies &amp; frameworks</a:t>
                      </a:r>
                    </a:p>
                  </a:txBody>
                  <a:tcPr marL="82101" marR="82101" marT="41050" marB="41050" anchor="ctr">
                    <a:lnL>
                      <a:noFill/>
                    </a:lnL>
                    <a:lnR>
                      <a:noFill/>
                    </a:lnR>
                    <a:lnT>
                      <a:noFill/>
                    </a:lnT>
                    <a:lnB>
                      <a:noFill/>
                    </a:lnB>
                  </a:tcPr>
                </a:tc>
                <a:tc>
                  <a:txBody>
                    <a:bodyPr/>
                    <a:lstStyle/>
                    <a:p>
                      <a:r>
                        <a:rPr lang="fr-FR" sz="1400" dirty="0" err="1"/>
                        <a:t>Climate</a:t>
                      </a:r>
                      <a:r>
                        <a:rPr lang="fr-FR" sz="1400" dirty="0"/>
                        <a:t> </a:t>
                      </a:r>
                      <a:r>
                        <a:rPr lang="fr-FR" sz="1400" dirty="0" err="1"/>
                        <a:t>risk</a:t>
                      </a:r>
                      <a:r>
                        <a:rPr lang="fr-FR" sz="1400" dirty="0"/>
                        <a:t> </a:t>
                      </a:r>
                      <a:r>
                        <a:rPr lang="fr-FR" sz="1400" dirty="0" err="1"/>
                        <a:t>reporting</a:t>
                      </a:r>
                      <a:r>
                        <a:rPr lang="fr-FR" sz="1400" dirty="0"/>
                        <a:t> &amp; </a:t>
                      </a:r>
                      <a:r>
                        <a:rPr lang="fr-FR" sz="1400" dirty="0" err="1"/>
                        <a:t>metrics</a:t>
                      </a:r>
                      <a:endParaRPr lang="fr-FR" sz="1400" dirty="0"/>
                    </a:p>
                  </a:txBody>
                  <a:tcPr marL="82101" marR="82101" marT="41050" marB="41050" anchor="ctr">
                    <a:lnL>
                      <a:noFill/>
                    </a:lnL>
                    <a:lnR>
                      <a:noFill/>
                    </a:lnR>
                    <a:lnT>
                      <a:noFill/>
                    </a:lnT>
                    <a:lnB>
                      <a:noFill/>
                    </a:lnB>
                  </a:tcPr>
                </a:tc>
                <a:extLst>
                  <a:ext uri="{0D108BD9-81ED-4DB2-BD59-A6C34878D82A}">
                    <a16:rowId xmlns:a16="http://schemas.microsoft.com/office/drawing/2014/main" val="2021746580"/>
                  </a:ext>
                </a:extLst>
              </a:tr>
            </a:tbl>
          </a:graphicData>
        </a:graphic>
      </p:graphicFrame>
      <p:sp>
        <p:nvSpPr>
          <p:cNvPr id="15" name="Espace réservé du texte 3">
            <a:extLst>
              <a:ext uri="{FF2B5EF4-FFF2-40B4-BE49-F238E27FC236}">
                <a16:creationId xmlns:a16="http://schemas.microsoft.com/office/drawing/2014/main" id="{698D42DC-5D5D-2302-9F19-2DC470E37846}"/>
              </a:ext>
            </a:extLst>
          </p:cNvPr>
          <p:cNvSpPr txBox="1">
            <a:spLocks/>
          </p:cNvSpPr>
          <p:nvPr/>
        </p:nvSpPr>
        <p:spPr>
          <a:xfrm>
            <a:off x="419321" y="6273711"/>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000" dirty="0"/>
              <a:t>Università degli Studi di Napoli Parthenope</a:t>
            </a:r>
            <a:r>
              <a:rPr lang="en-GB" sz="1000" dirty="0"/>
              <a:t> , </a:t>
            </a:r>
          </a:p>
          <a:p>
            <a:r>
              <a:rPr lang="en-GB" sz="1000" dirty="0"/>
              <a:t>8</a:t>
            </a:r>
            <a:r>
              <a:rPr lang="en-GB" sz="1000" baseline="30000" dirty="0"/>
              <a:t>th</a:t>
            </a:r>
            <a:r>
              <a:rPr lang="en-GB" sz="1000" dirty="0"/>
              <a:t> </a:t>
            </a:r>
            <a:r>
              <a:rPr lang="en-GB" sz="1000" dirty="0" err="1"/>
              <a:t>october</a:t>
            </a:r>
            <a:r>
              <a:rPr lang="en-GB" sz="1000" dirty="0"/>
              <a:t> 2024, </a:t>
            </a:r>
            <a:r>
              <a:rPr lang="en-GB" sz="1000" dirty="0" err="1"/>
              <a:t>naples</a:t>
            </a:r>
            <a:r>
              <a:rPr lang="en-GB" sz="1000" dirty="0"/>
              <a:t>, Italy</a:t>
            </a:r>
          </a:p>
          <a:p>
            <a:endParaRPr lang="en-GB" sz="1000" dirty="0"/>
          </a:p>
        </p:txBody>
      </p:sp>
    </p:spTree>
    <p:extLst>
      <p:ext uri="{BB962C8B-B14F-4D97-AF65-F5344CB8AC3E}">
        <p14:creationId xmlns:p14="http://schemas.microsoft.com/office/powerpoint/2010/main" val="41185884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659F631D-FFE9-B801-F0CC-2D57D7355C6C}"/>
              </a:ext>
            </a:extLst>
          </p:cNvPr>
          <p:cNvSpPr>
            <a:spLocks noGrp="1"/>
          </p:cNvSpPr>
          <p:nvPr>
            <p:ph type="sldNum" sz="quarter" idx="12"/>
          </p:nvPr>
        </p:nvSpPr>
        <p:spPr/>
        <p:txBody>
          <a:bodyPr/>
          <a:lstStyle/>
          <a:p>
            <a:fld id="{0DFF3279-5B66-F94E-B69C-CCB6B1DE2EC0}" type="slidenum">
              <a:rPr lang="fr-FR" smtClean="0"/>
              <a:pPr/>
              <a:t>18</a:t>
            </a:fld>
            <a:endParaRPr lang="fr-FR" dirty="0"/>
          </a:p>
        </p:txBody>
      </p:sp>
      <p:sp>
        <p:nvSpPr>
          <p:cNvPr id="4" name="Espace réservé du contenu 3">
            <a:extLst>
              <a:ext uri="{FF2B5EF4-FFF2-40B4-BE49-F238E27FC236}">
                <a16:creationId xmlns:a16="http://schemas.microsoft.com/office/drawing/2014/main" id="{A3AE8E44-6684-AFC5-D582-D90BB31B6387}"/>
              </a:ext>
            </a:extLst>
          </p:cNvPr>
          <p:cNvSpPr>
            <a:spLocks noGrp="1"/>
          </p:cNvSpPr>
          <p:nvPr>
            <p:ph sz="quarter" idx="14"/>
          </p:nvPr>
        </p:nvSpPr>
        <p:spPr/>
        <p:txBody>
          <a:bodyPr>
            <a:noAutofit/>
          </a:bodyPr>
          <a:lstStyle/>
          <a:p>
            <a:r>
              <a:rPr lang="en-US" dirty="0"/>
              <a:t>5. Global climate finance </a:t>
            </a:r>
            <a:r>
              <a:rPr lang="en-US" dirty="0" err="1"/>
              <a:t>arquitecture</a:t>
            </a:r>
            <a:endParaRPr lang="fr-FR" dirty="0"/>
          </a:p>
        </p:txBody>
      </p:sp>
      <p:sp>
        <p:nvSpPr>
          <p:cNvPr id="8" name="Espace réservé du pied de page 1">
            <a:extLst>
              <a:ext uri="{FF2B5EF4-FFF2-40B4-BE49-F238E27FC236}">
                <a16:creationId xmlns:a16="http://schemas.microsoft.com/office/drawing/2014/main" id="{F15DC95A-C0BF-3067-7AFE-14B9CB0CE563}"/>
              </a:ext>
            </a:extLst>
          </p:cNvPr>
          <p:cNvSpPr>
            <a:spLocks noGrp="1"/>
          </p:cNvSpPr>
          <p:nvPr>
            <p:ph type="ftr" sz="quarter" idx="11"/>
          </p:nvPr>
        </p:nvSpPr>
        <p:spPr>
          <a:xfrm>
            <a:off x="6306189" y="6211581"/>
            <a:ext cx="3967362" cy="365126"/>
          </a:xfrm>
        </p:spPr>
        <p:txBody>
          <a:bodyPr/>
          <a:lstStyle/>
          <a:p>
            <a:r>
              <a:rPr lang="en-US"/>
              <a:t>Leveraging climate finance to achieve the agenda 2030: a focus on SDG13. </a:t>
            </a:r>
            <a:endParaRPr lang="fr-FR" dirty="0"/>
          </a:p>
        </p:txBody>
      </p:sp>
      <p:pic>
        <p:nvPicPr>
          <p:cNvPr id="5" name="Image 4"/>
          <p:cNvPicPr>
            <a:picLocks noChangeAspect="1"/>
          </p:cNvPicPr>
          <p:nvPr/>
        </p:nvPicPr>
        <p:blipFill>
          <a:blip r:embed="rId3"/>
          <a:stretch>
            <a:fillRect/>
          </a:stretch>
        </p:blipFill>
        <p:spPr>
          <a:xfrm>
            <a:off x="2275109" y="1245453"/>
            <a:ext cx="8062160" cy="1890730"/>
          </a:xfrm>
          <a:prstGeom prst="rect">
            <a:avLst/>
          </a:prstGeom>
        </p:spPr>
      </p:pic>
      <p:pic>
        <p:nvPicPr>
          <p:cNvPr id="6" name="Image 5"/>
          <p:cNvPicPr>
            <a:picLocks noChangeAspect="1"/>
          </p:cNvPicPr>
          <p:nvPr/>
        </p:nvPicPr>
        <p:blipFill>
          <a:blip r:embed="rId4"/>
          <a:stretch>
            <a:fillRect/>
          </a:stretch>
        </p:blipFill>
        <p:spPr>
          <a:xfrm>
            <a:off x="304799" y="3180830"/>
            <a:ext cx="5674317" cy="2858020"/>
          </a:xfrm>
          <a:prstGeom prst="rect">
            <a:avLst/>
          </a:prstGeom>
        </p:spPr>
      </p:pic>
      <p:pic>
        <p:nvPicPr>
          <p:cNvPr id="7" name="Image 6"/>
          <p:cNvPicPr>
            <a:picLocks noChangeAspect="1"/>
          </p:cNvPicPr>
          <p:nvPr/>
        </p:nvPicPr>
        <p:blipFill>
          <a:blip r:embed="rId5"/>
          <a:stretch>
            <a:fillRect/>
          </a:stretch>
        </p:blipFill>
        <p:spPr>
          <a:xfrm>
            <a:off x="6106108" y="3222548"/>
            <a:ext cx="5663781" cy="2816302"/>
          </a:xfrm>
          <a:prstGeom prst="rect">
            <a:avLst/>
          </a:prstGeom>
        </p:spPr>
      </p:pic>
      <p:sp>
        <p:nvSpPr>
          <p:cNvPr id="10" name="ZoneTexte 9"/>
          <p:cNvSpPr txBox="1"/>
          <p:nvPr/>
        </p:nvSpPr>
        <p:spPr>
          <a:xfrm>
            <a:off x="10639692" y="5827003"/>
            <a:ext cx="2514377" cy="246221"/>
          </a:xfrm>
          <a:prstGeom prst="rect">
            <a:avLst/>
          </a:prstGeom>
          <a:noFill/>
        </p:spPr>
        <p:txBody>
          <a:bodyPr wrap="square" rtlCol="0">
            <a:spAutoFit/>
          </a:bodyPr>
          <a:lstStyle/>
          <a:p>
            <a:r>
              <a:rPr lang="en-GB" sz="1000" dirty="0"/>
              <a:t>Source: EIB 2023</a:t>
            </a:r>
            <a:endParaRPr lang="fr-FR" sz="1000" dirty="0"/>
          </a:p>
        </p:txBody>
      </p:sp>
      <p:sp>
        <p:nvSpPr>
          <p:cNvPr id="14" name="ZoneTexte 13"/>
          <p:cNvSpPr txBox="1"/>
          <p:nvPr/>
        </p:nvSpPr>
        <p:spPr>
          <a:xfrm>
            <a:off x="4785424" y="5861377"/>
            <a:ext cx="2514377" cy="246221"/>
          </a:xfrm>
          <a:prstGeom prst="rect">
            <a:avLst/>
          </a:prstGeom>
          <a:noFill/>
        </p:spPr>
        <p:txBody>
          <a:bodyPr wrap="square" rtlCol="0">
            <a:spAutoFit/>
          </a:bodyPr>
          <a:lstStyle/>
          <a:p>
            <a:r>
              <a:rPr lang="en-GB" sz="1000" dirty="0"/>
              <a:t>Source: EIB 2023</a:t>
            </a:r>
            <a:endParaRPr lang="fr-FR" sz="1000" dirty="0"/>
          </a:p>
        </p:txBody>
      </p:sp>
      <p:sp>
        <p:nvSpPr>
          <p:cNvPr id="11" name="Rectangle 10"/>
          <p:cNvSpPr/>
          <p:nvPr/>
        </p:nvSpPr>
        <p:spPr>
          <a:xfrm>
            <a:off x="419321" y="858534"/>
            <a:ext cx="2966197" cy="400110"/>
          </a:xfrm>
          <a:prstGeom prst="rect">
            <a:avLst/>
          </a:prstGeom>
        </p:spPr>
        <p:txBody>
          <a:bodyPr wrap="none">
            <a:spAutoFit/>
          </a:bodyPr>
          <a:lstStyle/>
          <a:p>
            <a:r>
              <a:rPr lang="en-US" sz="2000" b="1" cap="all" dirty="0">
                <a:solidFill>
                  <a:srgbClr val="4A82FA"/>
                </a:solidFill>
                <a:latin typeface="Arial" panose="020B0604020202020204" pitchFamily="34" charset="0"/>
              </a:rPr>
              <a:t>What about MDBs? </a:t>
            </a:r>
            <a:endParaRPr lang="fr-FR" sz="2000" b="1" cap="all" dirty="0">
              <a:solidFill>
                <a:srgbClr val="4A82FA"/>
              </a:solidFill>
              <a:latin typeface="Arial" panose="020B0604020202020204" pitchFamily="34" charset="0"/>
            </a:endParaRPr>
          </a:p>
        </p:txBody>
      </p:sp>
      <p:sp>
        <p:nvSpPr>
          <p:cNvPr id="15" name="Espace réservé du texte 3">
            <a:extLst>
              <a:ext uri="{FF2B5EF4-FFF2-40B4-BE49-F238E27FC236}">
                <a16:creationId xmlns:a16="http://schemas.microsoft.com/office/drawing/2014/main" id="{698D42DC-5D5D-2302-9F19-2DC470E37846}"/>
              </a:ext>
            </a:extLst>
          </p:cNvPr>
          <p:cNvSpPr txBox="1">
            <a:spLocks/>
          </p:cNvSpPr>
          <p:nvPr/>
        </p:nvSpPr>
        <p:spPr>
          <a:xfrm>
            <a:off x="419321" y="6259197"/>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000" dirty="0"/>
              <a:t>Università degli Studi di Napoli Parthenope</a:t>
            </a:r>
            <a:r>
              <a:rPr lang="en-GB" sz="1000" dirty="0"/>
              <a:t> , </a:t>
            </a:r>
          </a:p>
          <a:p>
            <a:r>
              <a:rPr lang="en-GB" sz="1000" dirty="0"/>
              <a:t>8</a:t>
            </a:r>
            <a:r>
              <a:rPr lang="en-GB" sz="1000" baseline="30000" dirty="0"/>
              <a:t>th</a:t>
            </a:r>
            <a:r>
              <a:rPr lang="en-GB" sz="1000" dirty="0"/>
              <a:t> </a:t>
            </a:r>
            <a:r>
              <a:rPr lang="en-GB" sz="1000" dirty="0" err="1"/>
              <a:t>october</a:t>
            </a:r>
            <a:r>
              <a:rPr lang="en-GB" sz="1000" dirty="0"/>
              <a:t> 2024, </a:t>
            </a:r>
            <a:r>
              <a:rPr lang="en-GB" sz="1000" dirty="0" err="1"/>
              <a:t>naples</a:t>
            </a:r>
            <a:r>
              <a:rPr lang="en-GB" sz="1000" dirty="0"/>
              <a:t>, Italy</a:t>
            </a:r>
          </a:p>
          <a:p>
            <a:endParaRPr lang="en-GB" sz="1000" dirty="0"/>
          </a:p>
        </p:txBody>
      </p:sp>
    </p:spTree>
    <p:extLst>
      <p:ext uri="{BB962C8B-B14F-4D97-AF65-F5344CB8AC3E}">
        <p14:creationId xmlns:p14="http://schemas.microsoft.com/office/powerpoint/2010/main" val="8725909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659F631D-FFE9-B801-F0CC-2D57D7355C6C}"/>
              </a:ext>
            </a:extLst>
          </p:cNvPr>
          <p:cNvSpPr>
            <a:spLocks noGrp="1"/>
          </p:cNvSpPr>
          <p:nvPr>
            <p:ph type="sldNum" sz="quarter" idx="12"/>
          </p:nvPr>
        </p:nvSpPr>
        <p:spPr/>
        <p:txBody>
          <a:bodyPr/>
          <a:lstStyle/>
          <a:p>
            <a:fld id="{0DFF3279-5B66-F94E-B69C-CCB6B1DE2EC0}" type="slidenum">
              <a:rPr lang="fr-FR" smtClean="0"/>
              <a:pPr/>
              <a:t>19</a:t>
            </a:fld>
            <a:endParaRPr lang="fr-FR" dirty="0"/>
          </a:p>
        </p:txBody>
      </p:sp>
      <p:sp>
        <p:nvSpPr>
          <p:cNvPr id="4" name="Espace réservé du contenu 3">
            <a:extLst>
              <a:ext uri="{FF2B5EF4-FFF2-40B4-BE49-F238E27FC236}">
                <a16:creationId xmlns:a16="http://schemas.microsoft.com/office/drawing/2014/main" id="{A3AE8E44-6684-AFC5-D582-D90BB31B6387}"/>
              </a:ext>
            </a:extLst>
          </p:cNvPr>
          <p:cNvSpPr>
            <a:spLocks noGrp="1"/>
          </p:cNvSpPr>
          <p:nvPr>
            <p:ph sz="quarter" idx="14"/>
          </p:nvPr>
        </p:nvSpPr>
        <p:spPr/>
        <p:txBody>
          <a:bodyPr>
            <a:noAutofit/>
          </a:bodyPr>
          <a:lstStyle/>
          <a:p>
            <a:r>
              <a:rPr lang="en-US" dirty="0"/>
              <a:t>5. Global climate finance </a:t>
            </a:r>
            <a:r>
              <a:rPr lang="en-US" dirty="0" err="1"/>
              <a:t>arquitecture</a:t>
            </a:r>
            <a:endParaRPr lang="fr-FR" dirty="0"/>
          </a:p>
        </p:txBody>
      </p:sp>
      <p:sp>
        <p:nvSpPr>
          <p:cNvPr id="8" name="Espace réservé du pied de page 1">
            <a:extLst>
              <a:ext uri="{FF2B5EF4-FFF2-40B4-BE49-F238E27FC236}">
                <a16:creationId xmlns:a16="http://schemas.microsoft.com/office/drawing/2014/main" id="{F15DC95A-C0BF-3067-7AFE-14B9CB0CE563}"/>
              </a:ext>
            </a:extLst>
          </p:cNvPr>
          <p:cNvSpPr>
            <a:spLocks noGrp="1"/>
          </p:cNvSpPr>
          <p:nvPr>
            <p:ph type="ftr" sz="quarter" idx="11"/>
          </p:nvPr>
        </p:nvSpPr>
        <p:spPr>
          <a:xfrm>
            <a:off x="6306189" y="6211581"/>
            <a:ext cx="3967362" cy="365126"/>
          </a:xfrm>
        </p:spPr>
        <p:txBody>
          <a:bodyPr/>
          <a:lstStyle/>
          <a:p>
            <a:r>
              <a:rPr lang="en-US"/>
              <a:t>Leveraging climate finance to achieve the agenda 2030: a focus on SDG13. </a:t>
            </a:r>
            <a:endParaRPr lang="fr-FR" dirty="0"/>
          </a:p>
        </p:txBody>
      </p:sp>
      <p:pic>
        <p:nvPicPr>
          <p:cNvPr id="11" name="Image 10"/>
          <p:cNvPicPr>
            <a:picLocks noChangeAspect="1"/>
          </p:cNvPicPr>
          <p:nvPr/>
        </p:nvPicPr>
        <p:blipFill>
          <a:blip r:embed="rId3"/>
          <a:stretch>
            <a:fillRect/>
          </a:stretch>
        </p:blipFill>
        <p:spPr>
          <a:xfrm>
            <a:off x="2079844" y="1242349"/>
            <a:ext cx="8193707" cy="4541519"/>
          </a:xfrm>
          <a:prstGeom prst="rect">
            <a:avLst/>
          </a:prstGeom>
        </p:spPr>
      </p:pic>
      <p:sp>
        <p:nvSpPr>
          <p:cNvPr id="12" name="ZoneTexte 11"/>
          <p:cNvSpPr txBox="1"/>
          <p:nvPr/>
        </p:nvSpPr>
        <p:spPr>
          <a:xfrm>
            <a:off x="8887522" y="5820937"/>
            <a:ext cx="3289488" cy="276999"/>
          </a:xfrm>
          <a:prstGeom prst="rect">
            <a:avLst/>
          </a:prstGeom>
          <a:noFill/>
        </p:spPr>
        <p:txBody>
          <a:bodyPr wrap="square" rtlCol="0">
            <a:spAutoFit/>
          </a:bodyPr>
          <a:lstStyle/>
          <a:p>
            <a:r>
              <a:rPr lang="en-GB" sz="1200" dirty="0"/>
              <a:t>Source: </a:t>
            </a:r>
            <a:r>
              <a:rPr lang="en-GB" sz="1200" dirty="0" err="1"/>
              <a:t>Riano</a:t>
            </a:r>
            <a:r>
              <a:rPr lang="en-GB" sz="1200" dirty="0"/>
              <a:t> et al. 2020</a:t>
            </a:r>
            <a:endParaRPr lang="fr-FR" sz="1200" dirty="0"/>
          </a:p>
        </p:txBody>
      </p:sp>
      <p:sp>
        <p:nvSpPr>
          <p:cNvPr id="15" name="Rectangle 14"/>
          <p:cNvSpPr/>
          <p:nvPr/>
        </p:nvSpPr>
        <p:spPr>
          <a:xfrm>
            <a:off x="419321" y="858534"/>
            <a:ext cx="2966197" cy="400110"/>
          </a:xfrm>
          <a:prstGeom prst="rect">
            <a:avLst/>
          </a:prstGeom>
        </p:spPr>
        <p:txBody>
          <a:bodyPr wrap="none">
            <a:spAutoFit/>
          </a:bodyPr>
          <a:lstStyle/>
          <a:p>
            <a:r>
              <a:rPr lang="en-US" sz="2000" b="1" cap="all" dirty="0">
                <a:solidFill>
                  <a:srgbClr val="4A82FA"/>
                </a:solidFill>
                <a:latin typeface="Arial" panose="020B0604020202020204" pitchFamily="34" charset="0"/>
              </a:rPr>
              <a:t>What about MDBs? </a:t>
            </a:r>
            <a:endParaRPr lang="fr-FR" sz="2000" b="1" cap="all" dirty="0">
              <a:solidFill>
                <a:srgbClr val="4A82FA"/>
              </a:solidFill>
              <a:latin typeface="Arial" panose="020B0604020202020204" pitchFamily="34" charset="0"/>
            </a:endParaRPr>
          </a:p>
        </p:txBody>
      </p:sp>
      <p:sp>
        <p:nvSpPr>
          <p:cNvPr id="16" name="Espace réservé du texte 3">
            <a:extLst>
              <a:ext uri="{FF2B5EF4-FFF2-40B4-BE49-F238E27FC236}">
                <a16:creationId xmlns:a16="http://schemas.microsoft.com/office/drawing/2014/main" id="{698D42DC-5D5D-2302-9F19-2DC470E37846}"/>
              </a:ext>
            </a:extLst>
          </p:cNvPr>
          <p:cNvSpPr txBox="1">
            <a:spLocks/>
          </p:cNvSpPr>
          <p:nvPr/>
        </p:nvSpPr>
        <p:spPr>
          <a:xfrm>
            <a:off x="419321" y="6273711"/>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000" dirty="0"/>
              <a:t>Università degli Studi di Napoli Parthenope</a:t>
            </a:r>
            <a:r>
              <a:rPr lang="en-GB" sz="1000" dirty="0"/>
              <a:t> , </a:t>
            </a:r>
          </a:p>
          <a:p>
            <a:r>
              <a:rPr lang="en-GB" sz="1000" dirty="0"/>
              <a:t>8</a:t>
            </a:r>
            <a:r>
              <a:rPr lang="en-GB" sz="1000" baseline="30000" dirty="0"/>
              <a:t>th</a:t>
            </a:r>
            <a:r>
              <a:rPr lang="en-GB" sz="1000" dirty="0"/>
              <a:t> </a:t>
            </a:r>
            <a:r>
              <a:rPr lang="en-GB" sz="1000" dirty="0" err="1"/>
              <a:t>october</a:t>
            </a:r>
            <a:r>
              <a:rPr lang="en-GB" sz="1000" dirty="0"/>
              <a:t> 2024, </a:t>
            </a:r>
            <a:r>
              <a:rPr lang="en-GB" sz="1000" dirty="0" err="1"/>
              <a:t>naples</a:t>
            </a:r>
            <a:r>
              <a:rPr lang="en-GB" sz="1000" dirty="0"/>
              <a:t>, Italy</a:t>
            </a:r>
          </a:p>
          <a:p>
            <a:endParaRPr lang="en-GB" sz="1000" dirty="0"/>
          </a:p>
        </p:txBody>
      </p:sp>
    </p:spTree>
    <p:extLst>
      <p:ext uri="{BB962C8B-B14F-4D97-AF65-F5344CB8AC3E}">
        <p14:creationId xmlns:p14="http://schemas.microsoft.com/office/powerpoint/2010/main" val="25541376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1D13EBF-A504-97D6-C40B-5B899022FED7}"/>
              </a:ext>
            </a:extLst>
          </p:cNvPr>
          <p:cNvSpPr>
            <a:spLocks noGrp="1"/>
          </p:cNvSpPr>
          <p:nvPr>
            <p:ph type="title"/>
          </p:nvPr>
        </p:nvSpPr>
        <p:spPr/>
        <p:txBody>
          <a:bodyPr/>
          <a:lstStyle/>
          <a:p>
            <a:r>
              <a:rPr lang="fr-FR" dirty="0" err="1"/>
              <a:t>outline</a:t>
            </a:r>
            <a:endParaRPr lang="fr-FR" dirty="0"/>
          </a:p>
        </p:txBody>
      </p:sp>
      <p:sp>
        <p:nvSpPr>
          <p:cNvPr id="3" name="Espace réservé du contenu 2">
            <a:extLst>
              <a:ext uri="{FF2B5EF4-FFF2-40B4-BE49-F238E27FC236}">
                <a16:creationId xmlns:a16="http://schemas.microsoft.com/office/drawing/2014/main" id="{A56328A0-8678-B17D-0644-6CC952CA074D}"/>
              </a:ext>
            </a:extLst>
          </p:cNvPr>
          <p:cNvSpPr>
            <a:spLocks noGrp="1"/>
          </p:cNvSpPr>
          <p:nvPr>
            <p:ph sz="quarter" idx="13"/>
          </p:nvPr>
        </p:nvSpPr>
        <p:spPr/>
        <p:txBody>
          <a:bodyPr>
            <a:normAutofit/>
          </a:bodyPr>
          <a:lstStyle/>
          <a:p>
            <a:r>
              <a:rPr lang="fr-FR" dirty="0" err="1"/>
              <a:t>Linking</a:t>
            </a:r>
            <a:r>
              <a:rPr lang="fr-FR" dirty="0"/>
              <a:t> the agenda 2030 and the paris agreement</a:t>
            </a:r>
          </a:p>
        </p:txBody>
      </p:sp>
      <p:sp>
        <p:nvSpPr>
          <p:cNvPr id="4" name="Espace réservé du contenu 3">
            <a:extLst>
              <a:ext uri="{FF2B5EF4-FFF2-40B4-BE49-F238E27FC236}">
                <a16:creationId xmlns:a16="http://schemas.microsoft.com/office/drawing/2014/main" id="{C7AEDD4F-E63D-649D-5D03-14558E815BAE}"/>
              </a:ext>
            </a:extLst>
          </p:cNvPr>
          <p:cNvSpPr>
            <a:spLocks noGrp="1"/>
          </p:cNvSpPr>
          <p:nvPr>
            <p:ph sz="quarter" idx="14"/>
          </p:nvPr>
        </p:nvSpPr>
        <p:spPr/>
        <p:txBody>
          <a:bodyPr/>
          <a:lstStyle/>
          <a:p>
            <a:r>
              <a:rPr lang="en-GB" dirty="0"/>
              <a:t>Need for investment in climate solutions</a:t>
            </a:r>
            <a:endParaRPr lang="fr-FR" dirty="0"/>
          </a:p>
          <a:p>
            <a:endParaRPr lang="fr-FR" dirty="0"/>
          </a:p>
        </p:txBody>
      </p:sp>
      <p:sp>
        <p:nvSpPr>
          <p:cNvPr id="5" name="Espace réservé du contenu 4">
            <a:extLst>
              <a:ext uri="{FF2B5EF4-FFF2-40B4-BE49-F238E27FC236}">
                <a16:creationId xmlns:a16="http://schemas.microsoft.com/office/drawing/2014/main" id="{E398FF55-53CB-E084-2C74-8A6AC4C9FFF1}"/>
              </a:ext>
            </a:extLst>
          </p:cNvPr>
          <p:cNvSpPr>
            <a:spLocks noGrp="1"/>
          </p:cNvSpPr>
          <p:nvPr>
            <p:ph sz="quarter" idx="15"/>
          </p:nvPr>
        </p:nvSpPr>
        <p:spPr/>
        <p:txBody>
          <a:bodyPr>
            <a:normAutofit/>
          </a:bodyPr>
          <a:lstStyle/>
          <a:p>
            <a:r>
              <a:rPr lang="fr-FR" dirty="0" err="1"/>
              <a:t>Where</a:t>
            </a:r>
            <a:r>
              <a:rPr lang="fr-FR" dirty="0"/>
              <a:t> do </a:t>
            </a:r>
            <a:r>
              <a:rPr lang="fr-FR" dirty="0" err="1"/>
              <a:t>we</a:t>
            </a:r>
            <a:r>
              <a:rPr lang="fr-FR" dirty="0"/>
              <a:t> </a:t>
            </a:r>
            <a:r>
              <a:rPr lang="fr-FR" dirty="0" err="1"/>
              <a:t>need</a:t>
            </a:r>
            <a:r>
              <a:rPr lang="fr-FR" dirty="0"/>
              <a:t> to close the gap? </a:t>
            </a:r>
          </a:p>
          <a:p>
            <a:endParaRPr lang="fr-FR" dirty="0"/>
          </a:p>
        </p:txBody>
      </p:sp>
      <p:sp>
        <p:nvSpPr>
          <p:cNvPr id="6" name="Espace réservé du contenu 5">
            <a:extLst>
              <a:ext uri="{FF2B5EF4-FFF2-40B4-BE49-F238E27FC236}">
                <a16:creationId xmlns:a16="http://schemas.microsoft.com/office/drawing/2014/main" id="{C1122D07-C2F5-0222-D1C2-3E96B19F1104}"/>
              </a:ext>
            </a:extLst>
          </p:cNvPr>
          <p:cNvSpPr>
            <a:spLocks noGrp="1"/>
          </p:cNvSpPr>
          <p:nvPr>
            <p:ph sz="quarter" idx="16"/>
          </p:nvPr>
        </p:nvSpPr>
        <p:spPr/>
        <p:txBody>
          <a:bodyPr>
            <a:noAutofit/>
          </a:bodyPr>
          <a:lstStyle/>
          <a:p>
            <a:pPr>
              <a:lnSpc>
                <a:spcPct val="160000"/>
              </a:lnSpc>
            </a:pPr>
            <a:r>
              <a:rPr lang="fr-FR" dirty="0"/>
              <a:t>The </a:t>
            </a:r>
            <a:r>
              <a:rPr lang="fr-FR" dirty="0" err="1"/>
              <a:t>role</a:t>
            </a:r>
            <a:r>
              <a:rPr lang="fr-FR" dirty="0"/>
              <a:t> of central </a:t>
            </a:r>
            <a:r>
              <a:rPr lang="fr-FR" dirty="0" err="1"/>
              <a:t>banks</a:t>
            </a:r>
            <a:r>
              <a:rPr lang="fr-FR" dirty="0"/>
              <a:t> and </a:t>
            </a:r>
            <a:r>
              <a:rPr lang="fr-FR" dirty="0" err="1"/>
              <a:t>supervisors</a:t>
            </a:r>
            <a:endParaRPr lang="fr-FR" dirty="0"/>
          </a:p>
          <a:p>
            <a:endParaRPr lang="fr-FR" dirty="0"/>
          </a:p>
        </p:txBody>
      </p:sp>
      <p:sp>
        <p:nvSpPr>
          <p:cNvPr id="7" name="Espace réservé du contenu 6">
            <a:extLst>
              <a:ext uri="{FF2B5EF4-FFF2-40B4-BE49-F238E27FC236}">
                <a16:creationId xmlns:a16="http://schemas.microsoft.com/office/drawing/2014/main" id="{F594A991-5242-42A9-56BC-594759F95CF4}"/>
              </a:ext>
            </a:extLst>
          </p:cNvPr>
          <p:cNvSpPr>
            <a:spLocks noGrp="1"/>
          </p:cNvSpPr>
          <p:nvPr>
            <p:ph sz="quarter" idx="17"/>
          </p:nvPr>
        </p:nvSpPr>
        <p:spPr>
          <a:xfrm>
            <a:off x="6156094" y="2817296"/>
            <a:ext cx="5505465" cy="440406"/>
          </a:xfrm>
        </p:spPr>
        <p:txBody>
          <a:bodyPr>
            <a:normAutofit lnSpcReduction="10000"/>
          </a:bodyPr>
          <a:lstStyle/>
          <a:p>
            <a:r>
              <a:rPr lang="en-US" dirty="0"/>
              <a:t>Policy instruments to enhance attractiveness of clean solutions</a:t>
            </a:r>
          </a:p>
          <a:p>
            <a:endParaRPr lang="fr-FR" dirty="0"/>
          </a:p>
        </p:txBody>
      </p:sp>
      <p:sp>
        <p:nvSpPr>
          <p:cNvPr id="11" name="Espace réservé du texte 10">
            <a:extLst>
              <a:ext uri="{FF2B5EF4-FFF2-40B4-BE49-F238E27FC236}">
                <a16:creationId xmlns:a16="http://schemas.microsoft.com/office/drawing/2014/main" id="{31D524DC-6EF8-409C-CDB9-FA5873AEE974}"/>
              </a:ext>
            </a:extLst>
          </p:cNvPr>
          <p:cNvSpPr>
            <a:spLocks noGrp="1"/>
          </p:cNvSpPr>
          <p:nvPr>
            <p:ph type="body" sz="quarter" idx="21"/>
          </p:nvPr>
        </p:nvSpPr>
        <p:spPr/>
        <p:txBody>
          <a:bodyPr/>
          <a:lstStyle/>
          <a:p>
            <a:r>
              <a:rPr lang="fr-FR" dirty="0"/>
              <a:t>1</a:t>
            </a:r>
          </a:p>
        </p:txBody>
      </p:sp>
      <p:sp>
        <p:nvSpPr>
          <p:cNvPr id="12" name="Espace réservé du texte 11">
            <a:extLst>
              <a:ext uri="{FF2B5EF4-FFF2-40B4-BE49-F238E27FC236}">
                <a16:creationId xmlns:a16="http://schemas.microsoft.com/office/drawing/2014/main" id="{F1863201-EDF4-51FF-11AF-0A30CCF32B9A}"/>
              </a:ext>
            </a:extLst>
          </p:cNvPr>
          <p:cNvSpPr>
            <a:spLocks noGrp="1"/>
          </p:cNvSpPr>
          <p:nvPr>
            <p:ph type="body" sz="quarter" idx="22"/>
          </p:nvPr>
        </p:nvSpPr>
        <p:spPr/>
        <p:txBody>
          <a:bodyPr/>
          <a:lstStyle/>
          <a:p>
            <a:r>
              <a:rPr lang="fr-FR" dirty="0"/>
              <a:t>2</a:t>
            </a:r>
          </a:p>
        </p:txBody>
      </p:sp>
      <p:sp>
        <p:nvSpPr>
          <p:cNvPr id="13" name="Espace réservé du texte 12">
            <a:extLst>
              <a:ext uri="{FF2B5EF4-FFF2-40B4-BE49-F238E27FC236}">
                <a16:creationId xmlns:a16="http://schemas.microsoft.com/office/drawing/2014/main" id="{4215EDA3-D9B6-93D3-E181-2EF98718164F}"/>
              </a:ext>
            </a:extLst>
          </p:cNvPr>
          <p:cNvSpPr>
            <a:spLocks noGrp="1"/>
          </p:cNvSpPr>
          <p:nvPr>
            <p:ph type="body" sz="quarter" idx="23"/>
          </p:nvPr>
        </p:nvSpPr>
        <p:spPr/>
        <p:txBody>
          <a:bodyPr/>
          <a:lstStyle/>
          <a:p>
            <a:r>
              <a:rPr lang="fr-FR" dirty="0"/>
              <a:t>3</a:t>
            </a:r>
          </a:p>
        </p:txBody>
      </p:sp>
      <p:sp>
        <p:nvSpPr>
          <p:cNvPr id="14" name="Espace réservé du texte 13">
            <a:extLst>
              <a:ext uri="{FF2B5EF4-FFF2-40B4-BE49-F238E27FC236}">
                <a16:creationId xmlns:a16="http://schemas.microsoft.com/office/drawing/2014/main" id="{97E4D15A-8F33-60E2-3BC6-E8309EB5F781}"/>
              </a:ext>
            </a:extLst>
          </p:cNvPr>
          <p:cNvSpPr>
            <a:spLocks noGrp="1"/>
          </p:cNvSpPr>
          <p:nvPr>
            <p:ph type="body" sz="quarter" idx="24"/>
          </p:nvPr>
        </p:nvSpPr>
        <p:spPr>
          <a:xfrm>
            <a:off x="5723791" y="2189784"/>
            <a:ext cx="295835" cy="441325"/>
          </a:xfrm>
        </p:spPr>
        <p:txBody>
          <a:bodyPr/>
          <a:lstStyle/>
          <a:p>
            <a:r>
              <a:rPr lang="fr-FR" dirty="0"/>
              <a:t>4</a:t>
            </a:r>
          </a:p>
        </p:txBody>
      </p:sp>
      <p:sp>
        <p:nvSpPr>
          <p:cNvPr id="15" name="Espace réservé du texte 14">
            <a:extLst>
              <a:ext uri="{FF2B5EF4-FFF2-40B4-BE49-F238E27FC236}">
                <a16:creationId xmlns:a16="http://schemas.microsoft.com/office/drawing/2014/main" id="{BABBE43F-4793-9995-6514-9A3F7BBA7785}"/>
              </a:ext>
            </a:extLst>
          </p:cNvPr>
          <p:cNvSpPr>
            <a:spLocks noGrp="1"/>
          </p:cNvSpPr>
          <p:nvPr>
            <p:ph type="body" sz="quarter" idx="25"/>
          </p:nvPr>
        </p:nvSpPr>
        <p:spPr>
          <a:xfrm>
            <a:off x="5723791" y="2792186"/>
            <a:ext cx="295835" cy="441325"/>
          </a:xfrm>
        </p:spPr>
        <p:txBody>
          <a:bodyPr/>
          <a:lstStyle/>
          <a:p>
            <a:r>
              <a:rPr lang="fr-FR" dirty="0"/>
              <a:t>5</a:t>
            </a:r>
          </a:p>
        </p:txBody>
      </p:sp>
      <p:sp>
        <p:nvSpPr>
          <p:cNvPr id="19" name="Espace réservé du numéro de diapositive 3">
            <a:extLst>
              <a:ext uri="{FF2B5EF4-FFF2-40B4-BE49-F238E27FC236}">
                <a16:creationId xmlns:a16="http://schemas.microsoft.com/office/drawing/2014/main" id="{0DA4F0C9-FC10-C1C9-04F3-65F602FEB1B8}"/>
              </a:ext>
            </a:extLst>
          </p:cNvPr>
          <p:cNvSpPr txBox="1">
            <a:spLocks/>
          </p:cNvSpPr>
          <p:nvPr/>
        </p:nvSpPr>
        <p:spPr>
          <a:xfrm>
            <a:off x="5770333" y="6221720"/>
            <a:ext cx="400752" cy="365125"/>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FF3279-5B66-F94E-B69C-CCB6B1DE2EC0}" type="slidenum">
              <a:rPr lang="fr-FR" sz="800" u="sng" smtClean="0">
                <a:solidFill>
                  <a:srgbClr val="31429B"/>
                </a:solidFill>
              </a:rPr>
              <a:pPr/>
              <a:t>2</a:t>
            </a:fld>
            <a:endParaRPr lang="fr-FR" sz="800" u="sng" dirty="0">
              <a:solidFill>
                <a:srgbClr val="31429B"/>
              </a:solidFill>
            </a:endParaRPr>
          </a:p>
        </p:txBody>
      </p:sp>
      <p:sp>
        <p:nvSpPr>
          <p:cNvPr id="27" name="TextBox 26">
            <a:extLst>
              <a:ext uri="{FF2B5EF4-FFF2-40B4-BE49-F238E27FC236}">
                <a16:creationId xmlns:a16="http://schemas.microsoft.com/office/drawing/2014/main" id="{58899212-9BDA-8818-0B21-977CD5DF067C}"/>
              </a:ext>
            </a:extLst>
          </p:cNvPr>
          <p:cNvSpPr txBox="1"/>
          <p:nvPr/>
        </p:nvSpPr>
        <p:spPr>
          <a:xfrm>
            <a:off x="419321" y="5699710"/>
            <a:ext cx="5905873" cy="400110"/>
          </a:xfrm>
          <a:prstGeom prst="rect">
            <a:avLst/>
          </a:prstGeom>
          <a:noFill/>
        </p:spPr>
        <p:txBody>
          <a:bodyPr wrap="square">
            <a:spAutoFit/>
          </a:bodyPr>
          <a:lstStyle/>
          <a:p>
            <a:r>
              <a:rPr lang="en-GB" sz="1000" i="1" dirty="0">
                <a:solidFill>
                  <a:srgbClr val="4A82FA"/>
                </a:solidFill>
                <a:latin typeface="+mj-lt"/>
                <a:ea typeface="+mj-ea"/>
                <a:cs typeface="+mj-cs"/>
              </a:rPr>
              <a:t>Disclaimer: This paper should not be reported as representing the views of the Banque de France (</a:t>
            </a:r>
            <a:r>
              <a:rPr lang="en-GB" sz="1000" i="1" dirty="0" err="1">
                <a:solidFill>
                  <a:srgbClr val="4A82FA"/>
                </a:solidFill>
                <a:latin typeface="+mj-lt"/>
                <a:ea typeface="+mj-ea"/>
                <a:cs typeface="+mj-cs"/>
              </a:rPr>
              <a:t>BdF</a:t>
            </a:r>
            <a:r>
              <a:rPr lang="en-GB" sz="1000" i="1" dirty="0">
                <a:solidFill>
                  <a:srgbClr val="4A82FA"/>
                </a:solidFill>
                <a:latin typeface="+mj-lt"/>
                <a:ea typeface="+mj-ea"/>
                <a:cs typeface="+mj-cs"/>
              </a:rPr>
              <a:t>). The views expressed are those of the author and do not necessarily reflect those of the </a:t>
            </a:r>
            <a:r>
              <a:rPr lang="en-GB" sz="1000" i="1" dirty="0" err="1">
                <a:solidFill>
                  <a:srgbClr val="4A82FA"/>
                </a:solidFill>
                <a:latin typeface="+mj-lt"/>
                <a:ea typeface="+mj-ea"/>
                <a:cs typeface="+mj-cs"/>
              </a:rPr>
              <a:t>Bdf</a:t>
            </a:r>
            <a:r>
              <a:rPr lang="en-GB" sz="1000" i="1" dirty="0"/>
              <a:t>.</a:t>
            </a:r>
            <a:endParaRPr lang="en-US" sz="1000" i="1" dirty="0"/>
          </a:p>
        </p:txBody>
      </p:sp>
      <p:sp>
        <p:nvSpPr>
          <p:cNvPr id="18" name="Rectangle 17">
            <a:extLst>
              <a:ext uri="{FF2B5EF4-FFF2-40B4-BE49-F238E27FC236}">
                <a16:creationId xmlns:a16="http://schemas.microsoft.com/office/drawing/2014/main" id="{3D0CE970-858B-BA86-9470-997686ECAF2C}"/>
              </a:ext>
            </a:extLst>
          </p:cNvPr>
          <p:cNvSpPr/>
          <p:nvPr/>
        </p:nvSpPr>
        <p:spPr>
          <a:xfrm>
            <a:off x="9878518" y="5576341"/>
            <a:ext cx="494675" cy="27925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Espace réservé du contenu 5">
            <a:extLst>
              <a:ext uri="{FF2B5EF4-FFF2-40B4-BE49-F238E27FC236}">
                <a16:creationId xmlns:a16="http://schemas.microsoft.com/office/drawing/2014/main" id="{C1122D07-C2F5-0222-D1C2-3E96B19F1104}"/>
              </a:ext>
            </a:extLst>
          </p:cNvPr>
          <p:cNvSpPr>
            <a:spLocks noGrp="1"/>
          </p:cNvSpPr>
          <p:nvPr>
            <p:ph sz="quarter" idx="16"/>
          </p:nvPr>
        </p:nvSpPr>
        <p:spPr>
          <a:xfrm>
            <a:off x="6164589" y="3402323"/>
            <a:ext cx="5505465" cy="440406"/>
          </a:xfrm>
        </p:spPr>
        <p:txBody>
          <a:bodyPr>
            <a:noAutofit/>
          </a:bodyPr>
          <a:lstStyle/>
          <a:p>
            <a:pPr>
              <a:lnSpc>
                <a:spcPct val="160000"/>
              </a:lnSpc>
            </a:pPr>
            <a:r>
              <a:rPr lang="fr-FR" dirty="0"/>
              <a:t>Global </a:t>
            </a:r>
            <a:r>
              <a:rPr lang="fr-FR" dirty="0" err="1"/>
              <a:t>climate</a:t>
            </a:r>
            <a:r>
              <a:rPr lang="fr-FR" dirty="0"/>
              <a:t> finance </a:t>
            </a:r>
            <a:r>
              <a:rPr lang="fr-FR" dirty="0" err="1"/>
              <a:t>arquitecture</a:t>
            </a:r>
            <a:endParaRPr lang="fr-FR" dirty="0"/>
          </a:p>
          <a:p>
            <a:endParaRPr lang="fr-FR" dirty="0"/>
          </a:p>
        </p:txBody>
      </p:sp>
      <p:sp>
        <p:nvSpPr>
          <p:cNvPr id="21" name="Espace réservé du texte 13">
            <a:extLst>
              <a:ext uri="{FF2B5EF4-FFF2-40B4-BE49-F238E27FC236}">
                <a16:creationId xmlns:a16="http://schemas.microsoft.com/office/drawing/2014/main" id="{97E4D15A-8F33-60E2-3BC6-E8309EB5F781}"/>
              </a:ext>
            </a:extLst>
          </p:cNvPr>
          <p:cNvSpPr>
            <a:spLocks noGrp="1"/>
          </p:cNvSpPr>
          <p:nvPr>
            <p:ph type="body" sz="quarter" idx="24"/>
          </p:nvPr>
        </p:nvSpPr>
        <p:spPr>
          <a:xfrm>
            <a:off x="5727455" y="3513339"/>
            <a:ext cx="295835" cy="441325"/>
          </a:xfrm>
        </p:spPr>
        <p:txBody>
          <a:bodyPr/>
          <a:lstStyle/>
          <a:p>
            <a:r>
              <a:rPr lang="en-GB" dirty="0"/>
              <a:t>6</a:t>
            </a:r>
            <a:endParaRPr lang="fr-FR" dirty="0"/>
          </a:p>
        </p:txBody>
      </p:sp>
      <p:sp>
        <p:nvSpPr>
          <p:cNvPr id="22" name="Espace réservé du contenu 5">
            <a:extLst>
              <a:ext uri="{FF2B5EF4-FFF2-40B4-BE49-F238E27FC236}">
                <a16:creationId xmlns:a16="http://schemas.microsoft.com/office/drawing/2014/main" id="{C1122D07-C2F5-0222-D1C2-3E96B19F1104}"/>
              </a:ext>
            </a:extLst>
          </p:cNvPr>
          <p:cNvSpPr>
            <a:spLocks noGrp="1"/>
          </p:cNvSpPr>
          <p:nvPr>
            <p:ph sz="quarter" idx="16"/>
          </p:nvPr>
        </p:nvSpPr>
        <p:spPr>
          <a:xfrm>
            <a:off x="6156094" y="3945708"/>
            <a:ext cx="5505465" cy="440406"/>
          </a:xfrm>
        </p:spPr>
        <p:txBody>
          <a:bodyPr>
            <a:noAutofit/>
          </a:bodyPr>
          <a:lstStyle/>
          <a:p>
            <a:pPr>
              <a:lnSpc>
                <a:spcPct val="160000"/>
              </a:lnSpc>
            </a:pPr>
            <a:r>
              <a:rPr lang="fr-FR" dirty="0" err="1"/>
              <a:t>Looking</a:t>
            </a:r>
            <a:r>
              <a:rPr lang="fr-FR" dirty="0"/>
              <a:t> </a:t>
            </a:r>
            <a:r>
              <a:rPr lang="fr-FR" dirty="0" err="1"/>
              <a:t>ahead</a:t>
            </a:r>
            <a:endParaRPr lang="fr-FR" dirty="0"/>
          </a:p>
          <a:p>
            <a:endParaRPr lang="fr-FR" dirty="0"/>
          </a:p>
        </p:txBody>
      </p:sp>
      <p:sp>
        <p:nvSpPr>
          <p:cNvPr id="23" name="Espace réservé du texte 13">
            <a:extLst>
              <a:ext uri="{FF2B5EF4-FFF2-40B4-BE49-F238E27FC236}">
                <a16:creationId xmlns:a16="http://schemas.microsoft.com/office/drawing/2014/main" id="{97E4D15A-8F33-60E2-3BC6-E8309EB5F781}"/>
              </a:ext>
            </a:extLst>
          </p:cNvPr>
          <p:cNvSpPr>
            <a:spLocks noGrp="1"/>
          </p:cNvSpPr>
          <p:nvPr>
            <p:ph type="body" sz="quarter" idx="24"/>
          </p:nvPr>
        </p:nvSpPr>
        <p:spPr>
          <a:xfrm>
            <a:off x="5718960" y="4056724"/>
            <a:ext cx="295835" cy="441325"/>
          </a:xfrm>
        </p:spPr>
        <p:txBody>
          <a:bodyPr/>
          <a:lstStyle/>
          <a:p>
            <a:r>
              <a:rPr lang="en-GB" dirty="0"/>
              <a:t>7</a:t>
            </a:r>
            <a:endParaRPr lang="fr-FR" dirty="0"/>
          </a:p>
        </p:txBody>
      </p:sp>
      <p:sp>
        <p:nvSpPr>
          <p:cNvPr id="24" name="Espace réservé du contenu 5">
            <a:extLst>
              <a:ext uri="{FF2B5EF4-FFF2-40B4-BE49-F238E27FC236}">
                <a16:creationId xmlns:a16="http://schemas.microsoft.com/office/drawing/2014/main" id="{C1122D07-C2F5-0222-D1C2-3E96B19F1104}"/>
              </a:ext>
            </a:extLst>
          </p:cNvPr>
          <p:cNvSpPr>
            <a:spLocks noGrp="1"/>
          </p:cNvSpPr>
          <p:nvPr>
            <p:ph sz="quarter" idx="16"/>
          </p:nvPr>
        </p:nvSpPr>
        <p:spPr>
          <a:xfrm>
            <a:off x="6164589" y="4463114"/>
            <a:ext cx="5505465" cy="440406"/>
          </a:xfrm>
        </p:spPr>
        <p:txBody>
          <a:bodyPr>
            <a:noAutofit/>
          </a:bodyPr>
          <a:lstStyle/>
          <a:p>
            <a:pPr>
              <a:lnSpc>
                <a:spcPct val="160000"/>
              </a:lnSpc>
            </a:pPr>
            <a:r>
              <a:rPr lang="fr-FR" dirty="0" err="1"/>
              <a:t>Take</a:t>
            </a:r>
            <a:r>
              <a:rPr lang="fr-FR" dirty="0"/>
              <a:t> </a:t>
            </a:r>
            <a:r>
              <a:rPr lang="fr-FR" dirty="0" err="1"/>
              <a:t>aways</a:t>
            </a:r>
            <a:endParaRPr lang="fr-FR" dirty="0"/>
          </a:p>
          <a:p>
            <a:endParaRPr lang="fr-FR" dirty="0"/>
          </a:p>
        </p:txBody>
      </p:sp>
      <p:sp>
        <p:nvSpPr>
          <p:cNvPr id="25" name="Espace réservé du texte 13">
            <a:extLst>
              <a:ext uri="{FF2B5EF4-FFF2-40B4-BE49-F238E27FC236}">
                <a16:creationId xmlns:a16="http://schemas.microsoft.com/office/drawing/2014/main" id="{97E4D15A-8F33-60E2-3BC6-E8309EB5F781}"/>
              </a:ext>
            </a:extLst>
          </p:cNvPr>
          <p:cNvSpPr>
            <a:spLocks noGrp="1"/>
          </p:cNvSpPr>
          <p:nvPr>
            <p:ph type="body" sz="quarter" idx="24"/>
          </p:nvPr>
        </p:nvSpPr>
        <p:spPr>
          <a:xfrm>
            <a:off x="5727455" y="4574130"/>
            <a:ext cx="295835" cy="441325"/>
          </a:xfrm>
        </p:spPr>
        <p:txBody>
          <a:bodyPr/>
          <a:lstStyle/>
          <a:p>
            <a:r>
              <a:rPr lang="en-GB" dirty="0"/>
              <a:t>8</a:t>
            </a:r>
            <a:endParaRPr lang="fr-FR" dirty="0"/>
          </a:p>
        </p:txBody>
      </p:sp>
      <p:sp>
        <p:nvSpPr>
          <p:cNvPr id="26" name="Espace réservé du texte 3">
            <a:extLst>
              <a:ext uri="{FF2B5EF4-FFF2-40B4-BE49-F238E27FC236}">
                <a16:creationId xmlns:a16="http://schemas.microsoft.com/office/drawing/2014/main" id="{698D42DC-5D5D-2302-9F19-2DC470E37846}"/>
              </a:ext>
            </a:extLst>
          </p:cNvPr>
          <p:cNvSpPr txBox="1">
            <a:spLocks/>
          </p:cNvSpPr>
          <p:nvPr/>
        </p:nvSpPr>
        <p:spPr>
          <a:xfrm>
            <a:off x="419321" y="6143085"/>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000" dirty="0"/>
              <a:t>Università degli Studi di Napoli Parthenope</a:t>
            </a:r>
            <a:r>
              <a:rPr lang="en-GB" sz="1000" dirty="0"/>
              <a:t> , </a:t>
            </a:r>
          </a:p>
          <a:p>
            <a:r>
              <a:rPr lang="en-GB" sz="1000" dirty="0"/>
              <a:t>8</a:t>
            </a:r>
            <a:r>
              <a:rPr lang="en-GB" sz="1000" baseline="30000" dirty="0"/>
              <a:t>th</a:t>
            </a:r>
            <a:r>
              <a:rPr lang="en-GB" sz="1000" dirty="0"/>
              <a:t> </a:t>
            </a:r>
            <a:r>
              <a:rPr lang="en-GB" sz="1000" dirty="0" err="1"/>
              <a:t>october</a:t>
            </a:r>
            <a:r>
              <a:rPr lang="en-GB" sz="1000" dirty="0"/>
              <a:t> 2024, </a:t>
            </a:r>
            <a:r>
              <a:rPr lang="en-GB" sz="1000" dirty="0" err="1"/>
              <a:t>naples</a:t>
            </a:r>
            <a:r>
              <a:rPr lang="en-GB" sz="1000" dirty="0"/>
              <a:t>, Italy</a:t>
            </a:r>
          </a:p>
          <a:p>
            <a:endParaRPr lang="en-GB" sz="1000" dirty="0"/>
          </a:p>
        </p:txBody>
      </p:sp>
    </p:spTree>
    <p:extLst>
      <p:ext uri="{BB962C8B-B14F-4D97-AF65-F5344CB8AC3E}">
        <p14:creationId xmlns:p14="http://schemas.microsoft.com/office/powerpoint/2010/main" val="39163999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659F631D-FFE9-B801-F0CC-2D57D7355C6C}"/>
              </a:ext>
            </a:extLst>
          </p:cNvPr>
          <p:cNvSpPr>
            <a:spLocks noGrp="1"/>
          </p:cNvSpPr>
          <p:nvPr>
            <p:ph type="sldNum" sz="quarter" idx="12"/>
          </p:nvPr>
        </p:nvSpPr>
        <p:spPr/>
        <p:txBody>
          <a:bodyPr/>
          <a:lstStyle/>
          <a:p>
            <a:fld id="{0DFF3279-5B66-F94E-B69C-CCB6B1DE2EC0}" type="slidenum">
              <a:rPr lang="fr-FR" smtClean="0"/>
              <a:pPr/>
              <a:t>20</a:t>
            </a:fld>
            <a:endParaRPr lang="fr-FR" dirty="0"/>
          </a:p>
        </p:txBody>
      </p:sp>
      <p:sp>
        <p:nvSpPr>
          <p:cNvPr id="4" name="Espace réservé du contenu 3">
            <a:extLst>
              <a:ext uri="{FF2B5EF4-FFF2-40B4-BE49-F238E27FC236}">
                <a16:creationId xmlns:a16="http://schemas.microsoft.com/office/drawing/2014/main" id="{A3AE8E44-6684-AFC5-D582-D90BB31B6387}"/>
              </a:ext>
            </a:extLst>
          </p:cNvPr>
          <p:cNvSpPr>
            <a:spLocks noGrp="1"/>
          </p:cNvSpPr>
          <p:nvPr>
            <p:ph sz="quarter" idx="14"/>
          </p:nvPr>
        </p:nvSpPr>
        <p:spPr/>
        <p:txBody>
          <a:bodyPr>
            <a:noAutofit/>
          </a:bodyPr>
          <a:lstStyle/>
          <a:p>
            <a:r>
              <a:rPr lang="en-US" dirty="0"/>
              <a:t>6. Looking ahead</a:t>
            </a:r>
            <a:endParaRPr lang="fr-FR" dirty="0"/>
          </a:p>
        </p:txBody>
      </p:sp>
      <p:sp>
        <p:nvSpPr>
          <p:cNvPr id="8" name="Espace réservé du pied de page 1">
            <a:extLst>
              <a:ext uri="{FF2B5EF4-FFF2-40B4-BE49-F238E27FC236}">
                <a16:creationId xmlns:a16="http://schemas.microsoft.com/office/drawing/2014/main" id="{F15DC95A-C0BF-3067-7AFE-14B9CB0CE563}"/>
              </a:ext>
            </a:extLst>
          </p:cNvPr>
          <p:cNvSpPr>
            <a:spLocks noGrp="1"/>
          </p:cNvSpPr>
          <p:nvPr>
            <p:ph type="ftr" sz="quarter" idx="11"/>
          </p:nvPr>
        </p:nvSpPr>
        <p:spPr>
          <a:xfrm>
            <a:off x="6306189" y="6211581"/>
            <a:ext cx="3967362" cy="365126"/>
          </a:xfrm>
        </p:spPr>
        <p:txBody>
          <a:bodyPr/>
          <a:lstStyle/>
          <a:p>
            <a:r>
              <a:rPr lang="en-US"/>
              <a:t>Leveraging climate finance to achieve the agenda 2030: a focus on SDG13. </a:t>
            </a:r>
            <a:endParaRPr lang="fr-FR" dirty="0"/>
          </a:p>
        </p:txBody>
      </p:sp>
      <p:sp>
        <p:nvSpPr>
          <p:cNvPr id="16" name="Content Placeholder 4"/>
          <p:cNvSpPr txBox="1">
            <a:spLocks/>
          </p:cNvSpPr>
          <p:nvPr/>
        </p:nvSpPr>
        <p:spPr>
          <a:xfrm>
            <a:off x="503664" y="1910552"/>
            <a:ext cx="10266005" cy="39174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0">
              <a:lnSpc>
                <a:spcPct val="114000"/>
              </a:lnSpc>
              <a:buClr>
                <a:schemeClr val="tx1"/>
              </a:buClr>
              <a:buSzPct val="70000"/>
              <a:buFont typeface="Arial" panose="020B0604020202020204" pitchFamily="34" charset="0"/>
              <a:buNone/>
            </a:pPr>
            <a:endParaRPr lang="en-GB" sz="2400" dirty="0">
              <a:latin typeface="Myriad Pro"/>
            </a:endParaRPr>
          </a:p>
          <a:p>
            <a:pPr marL="0" indent="0">
              <a:buFont typeface="Arial" panose="020B0604020202020204" pitchFamily="34" charset="0"/>
              <a:buNone/>
            </a:pPr>
            <a:endParaRPr lang="en-GB" sz="2400" dirty="0">
              <a:latin typeface="Myriad Pro"/>
            </a:endParaRPr>
          </a:p>
        </p:txBody>
      </p:sp>
      <p:sp>
        <p:nvSpPr>
          <p:cNvPr id="17" name="Titre 1"/>
          <p:cNvSpPr txBox="1">
            <a:spLocks/>
          </p:cNvSpPr>
          <p:nvPr/>
        </p:nvSpPr>
        <p:spPr>
          <a:xfrm>
            <a:off x="503664" y="1053251"/>
            <a:ext cx="10515600" cy="132556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altLang="fr-FR" sz="2400" b="1" dirty="0">
                <a:solidFill>
                  <a:srgbClr val="009CA6"/>
                </a:solidFill>
                <a:latin typeface="Myriad Pro"/>
                <a:ea typeface="Times New Roman" panose="02020603050405020304" pitchFamily="18" charset="0"/>
                <a:cs typeface="Arial" panose="020B0604020202020204" pitchFamily="34" charset="0"/>
              </a:rPr>
              <a:t>NGFS New task force ‘Adaptation’ and work on ‘Nature’</a:t>
            </a:r>
            <a:endParaRPr lang="fr-FR" sz="2400" dirty="0">
              <a:solidFill>
                <a:srgbClr val="009CA6"/>
              </a:solidFill>
            </a:endParaRPr>
          </a:p>
        </p:txBody>
      </p:sp>
      <p:pic>
        <p:nvPicPr>
          <p:cNvPr id="18" name="Image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664" y="1427930"/>
            <a:ext cx="10582470" cy="24401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69368" y="1795345"/>
            <a:ext cx="11127900" cy="3774110"/>
          </a:xfrm>
          <a:prstGeom prst="rect">
            <a:avLst/>
          </a:prstGeom>
        </p:spPr>
        <p:txBody>
          <a:bodyPr wrap="square">
            <a:spAutoFit/>
          </a:bodyPr>
          <a:lstStyle/>
          <a:p>
            <a:pPr marL="285750" indent="-285750" algn="just">
              <a:lnSpc>
                <a:spcPct val="107000"/>
              </a:lnSpc>
              <a:spcBef>
                <a:spcPts val="600"/>
              </a:spcBef>
              <a:spcAft>
                <a:spcPts val="800"/>
              </a:spcAft>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The objective of the Task Force is to </a:t>
            </a:r>
            <a:r>
              <a:rPr lang="en-US" b="1" dirty="0">
                <a:latin typeface="Calibri" panose="020F0502020204030204" pitchFamily="34" charset="0"/>
                <a:ea typeface="Calibri" panose="020F0502020204030204" pitchFamily="34" charset="0"/>
                <a:cs typeface="Times New Roman" panose="02020603050405020304" pitchFamily="18" charset="0"/>
              </a:rPr>
              <a:t>further exploratory work into the interlinkages amongst adaptation finance, insurance protection gaps and the prudential risks that adaptation (or the lack thereof) could pose to the financial sector</a:t>
            </a:r>
            <a:r>
              <a:rPr lang="en-US" dirty="0">
                <a:latin typeface="Calibri" panose="020F0502020204030204" pitchFamily="34" charset="0"/>
                <a:ea typeface="Calibri" panose="020F0502020204030204" pitchFamily="34" charset="0"/>
                <a:cs typeface="Times New Roman" panose="02020603050405020304" pitchFamily="18" charset="0"/>
              </a:rPr>
              <a:t>.  </a:t>
            </a:r>
            <a:endParaRPr lang="fr-FR" dirty="0">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Bef>
                <a:spcPts val="600"/>
              </a:spcBef>
              <a:spcAft>
                <a:spcPts val="800"/>
              </a:spcAft>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On first glance, adaptation (and the need to scale up the financing) would appear unrelated to the mandates of central banks. However, the </a:t>
            </a:r>
            <a:r>
              <a:rPr lang="en-US" b="1" dirty="0">
                <a:latin typeface="Calibri" panose="020F0502020204030204" pitchFamily="34" charset="0"/>
                <a:ea typeface="Calibri" panose="020F0502020204030204" pitchFamily="34" charset="0"/>
                <a:cs typeface="Times New Roman" panose="02020603050405020304" pitchFamily="18" charset="0"/>
              </a:rPr>
              <a:t>insurance sector is directly connected to adaptation issues</a:t>
            </a:r>
            <a:r>
              <a:rPr lang="en-US" dirty="0">
                <a:latin typeface="Calibri" panose="020F0502020204030204" pitchFamily="34" charset="0"/>
                <a:ea typeface="Calibri" panose="020F0502020204030204" pitchFamily="34" charset="0"/>
                <a:cs typeface="Times New Roman" panose="02020603050405020304" pitchFamily="18" charset="0"/>
              </a:rPr>
              <a:t>. </a:t>
            </a:r>
          </a:p>
          <a:p>
            <a:pPr marL="285750" indent="-285750" algn="just">
              <a:lnSpc>
                <a:spcPct val="107000"/>
              </a:lnSpc>
              <a:spcBef>
                <a:spcPts val="600"/>
              </a:spcBef>
              <a:spcAft>
                <a:spcPts val="800"/>
              </a:spcAft>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Besides, the </a:t>
            </a:r>
            <a:r>
              <a:rPr lang="en-US" b="1" dirty="0">
                <a:latin typeface="Calibri" panose="020F0502020204030204" pitchFamily="34" charset="0"/>
                <a:ea typeface="Calibri" panose="020F0502020204030204" pitchFamily="34" charset="0"/>
                <a:cs typeface="Times New Roman" panose="02020603050405020304" pitchFamily="18" charset="0"/>
              </a:rPr>
              <a:t>exacerbation of physical risks could result in wider macroeconomic implications</a:t>
            </a:r>
            <a:r>
              <a:rPr lang="en-US" dirty="0">
                <a:latin typeface="Calibri" panose="020F0502020204030204" pitchFamily="34" charset="0"/>
                <a:ea typeface="Calibri" panose="020F0502020204030204" pitchFamily="34" charset="0"/>
                <a:cs typeface="Times New Roman" panose="02020603050405020304" pitchFamily="18" charset="0"/>
              </a:rPr>
              <a:t> as well, via the usual micro and macro economy transmission channels.</a:t>
            </a:r>
          </a:p>
          <a:p>
            <a:pPr marL="285750" indent="-285750" algn="just">
              <a:lnSpc>
                <a:spcPct val="107000"/>
              </a:lnSpc>
              <a:spcBef>
                <a:spcPts val="600"/>
              </a:spcBef>
              <a:spcAft>
                <a:spcPts val="800"/>
              </a:spcAft>
              <a:buFont typeface="Arial" panose="020B0604020202020204" pitchFamily="34" charset="0"/>
              <a:buChar char="•"/>
            </a:pPr>
            <a:r>
              <a:rPr lang="en-US" b="1" dirty="0">
                <a:latin typeface="Calibri" panose="020F0502020204030204" pitchFamily="34" charset="0"/>
                <a:ea typeface="Calibri" panose="020F0502020204030204" pitchFamily="34" charset="0"/>
                <a:cs typeface="Times New Roman" panose="02020603050405020304" pitchFamily="18" charset="0"/>
              </a:rPr>
              <a:t>The </a:t>
            </a:r>
            <a:r>
              <a:rPr lang="en-US" b="1" dirty="0" err="1">
                <a:latin typeface="Calibri" panose="020F0502020204030204" pitchFamily="34" charset="0"/>
                <a:ea typeface="Calibri" panose="020F0502020204030204" pitchFamily="34" charset="0"/>
                <a:cs typeface="Times New Roman" panose="02020603050405020304" pitchFamily="18" charset="0"/>
              </a:rPr>
              <a:t>decarbonization</a:t>
            </a:r>
            <a:r>
              <a:rPr lang="en-US" b="1" dirty="0">
                <a:latin typeface="Calibri" panose="020F0502020204030204" pitchFamily="34" charset="0"/>
                <a:ea typeface="Calibri" panose="020F0502020204030204" pitchFamily="34" charset="0"/>
                <a:cs typeface="Times New Roman" panose="02020603050405020304" pitchFamily="18" charset="0"/>
              </a:rPr>
              <a:t> of the economy is not enough</a:t>
            </a:r>
            <a:r>
              <a:rPr lang="en-US" dirty="0">
                <a:latin typeface="Calibri" panose="020F0502020204030204" pitchFamily="34" charset="0"/>
                <a:ea typeface="Calibri" panose="020F0502020204030204" pitchFamily="34" charset="0"/>
                <a:cs typeface="Times New Roman" panose="02020603050405020304" pitchFamily="18" charset="0"/>
              </a:rPr>
              <a:t>: we must radically rethink our production methods in order to preserve ecosystems, which are of considerable importance for climate balance (e.g., the Amazon).</a:t>
            </a:r>
          </a:p>
          <a:p>
            <a:pPr marL="285750" indent="-285750" algn="just">
              <a:lnSpc>
                <a:spcPct val="107000"/>
              </a:lnSpc>
              <a:spcBef>
                <a:spcPts val="600"/>
              </a:spcBef>
              <a:spcAft>
                <a:spcPts val="800"/>
              </a:spcAft>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The </a:t>
            </a:r>
            <a:r>
              <a:rPr lang="en-US" b="1" dirty="0">
                <a:latin typeface="Calibri" panose="020F0502020204030204" pitchFamily="34" charset="0"/>
                <a:ea typeface="Calibri" panose="020F0502020204030204" pitchFamily="34" charset="0"/>
                <a:cs typeface="Times New Roman" panose="02020603050405020304" pitchFamily="18" charset="0"/>
              </a:rPr>
              <a:t>preservation of nature</a:t>
            </a:r>
            <a:r>
              <a:rPr lang="en-US" dirty="0">
                <a:latin typeface="Calibri" panose="020F0502020204030204" pitchFamily="34" charset="0"/>
                <a:ea typeface="Calibri" panose="020F0502020204030204" pitchFamily="34" charset="0"/>
                <a:cs typeface="Times New Roman" panose="02020603050405020304" pitchFamily="18" charset="0"/>
              </a:rPr>
              <a:t> is also an economic issue in itself, </a:t>
            </a:r>
            <a:r>
              <a:rPr lang="en-US" b="1" dirty="0">
                <a:latin typeface="Calibri" panose="020F0502020204030204" pitchFamily="34" charset="0"/>
                <a:ea typeface="Calibri" panose="020F0502020204030204" pitchFamily="34" charset="0"/>
                <a:cs typeface="Times New Roman" panose="02020603050405020304" pitchFamily="18" charset="0"/>
              </a:rPr>
              <a:t>directly linked to financial stability </a:t>
            </a:r>
            <a:r>
              <a:rPr lang="en-US" dirty="0">
                <a:latin typeface="Calibri" panose="020F0502020204030204" pitchFamily="34" charset="0"/>
                <a:ea typeface="Calibri" panose="020F0502020204030204" pitchFamily="34" charset="0"/>
                <a:cs typeface="Times New Roman" panose="02020603050405020304" pitchFamily="18" charset="0"/>
              </a:rPr>
              <a:t>(NGFS, 2022).</a:t>
            </a:r>
            <a:endParaRPr lang="fr-FR" dirty="0">
              <a:latin typeface="Calibri" panose="020F0502020204030204" pitchFamily="34" charset="0"/>
              <a:ea typeface="Calibri" panose="020F0502020204030204" pitchFamily="34" charset="0"/>
              <a:cs typeface="Times New Roman" panose="02020603050405020304" pitchFamily="18" charset="0"/>
            </a:endParaRPr>
          </a:p>
        </p:txBody>
      </p:sp>
      <p:sp>
        <p:nvSpPr>
          <p:cNvPr id="19" name="Espace réservé du texte 3">
            <a:extLst>
              <a:ext uri="{FF2B5EF4-FFF2-40B4-BE49-F238E27FC236}">
                <a16:creationId xmlns:a16="http://schemas.microsoft.com/office/drawing/2014/main" id="{698D42DC-5D5D-2302-9F19-2DC470E37846}"/>
              </a:ext>
            </a:extLst>
          </p:cNvPr>
          <p:cNvSpPr txBox="1">
            <a:spLocks/>
          </p:cNvSpPr>
          <p:nvPr/>
        </p:nvSpPr>
        <p:spPr>
          <a:xfrm>
            <a:off x="419321" y="6273711"/>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000" dirty="0"/>
              <a:t>Università degli Studi di Napoli Parthenope</a:t>
            </a:r>
            <a:r>
              <a:rPr lang="en-GB" sz="1000" dirty="0"/>
              <a:t> , </a:t>
            </a:r>
          </a:p>
          <a:p>
            <a:r>
              <a:rPr lang="en-GB" sz="1000" dirty="0"/>
              <a:t>8</a:t>
            </a:r>
            <a:r>
              <a:rPr lang="en-GB" sz="1000" baseline="30000" dirty="0"/>
              <a:t>th</a:t>
            </a:r>
            <a:r>
              <a:rPr lang="en-GB" sz="1000" dirty="0"/>
              <a:t> </a:t>
            </a:r>
            <a:r>
              <a:rPr lang="en-GB" sz="1000" dirty="0" err="1"/>
              <a:t>october</a:t>
            </a:r>
            <a:r>
              <a:rPr lang="en-GB" sz="1000" dirty="0"/>
              <a:t> 2024, </a:t>
            </a:r>
            <a:r>
              <a:rPr lang="en-GB" sz="1000" dirty="0" err="1"/>
              <a:t>naples</a:t>
            </a:r>
            <a:r>
              <a:rPr lang="en-GB" sz="1000" dirty="0"/>
              <a:t>, Italy</a:t>
            </a:r>
          </a:p>
          <a:p>
            <a:endParaRPr lang="en-GB" sz="1000" dirty="0"/>
          </a:p>
        </p:txBody>
      </p:sp>
    </p:spTree>
    <p:extLst>
      <p:ext uri="{BB962C8B-B14F-4D97-AF65-F5344CB8AC3E}">
        <p14:creationId xmlns:p14="http://schemas.microsoft.com/office/powerpoint/2010/main" val="19799902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5ACCBB0-92BE-3918-BDA2-B38B2BE3FAA9}"/>
              </a:ext>
            </a:extLst>
          </p:cNvPr>
          <p:cNvSpPr>
            <a:spLocks noGrp="1"/>
          </p:cNvSpPr>
          <p:nvPr>
            <p:ph type="sldNum" sz="quarter" idx="12"/>
          </p:nvPr>
        </p:nvSpPr>
        <p:spPr/>
        <p:txBody>
          <a:bodyPr/>
          <a:lstStyle/>
          <a:p>
            <a:fld id="{0DFF3279-5B66-F94E-B69C-CCB6B1DE2EC0}" type="slidenum">
              <a:rPr lang="fr-FR" smtClean="0"/>
              <a:pPr/>
              <a:t>21</a:t>
            </a:fld>
            <a:endParaRPr lang="fr-FR" dirty="0"/>
          </a:p>
        </p:txBody>
      </p:sp>
      <p:sp>
        <p:nvSpPr>
          <p:cNvPr id="4" name="Content Placeholder 3">
            <a:extLst>
              <a:ext uri="{FF2B5EF4-FFF2-40B4-BE49-F238E27FC236}">
                <a16:creationId xmlns:a16="http://schemas.microsoft.com/office/drawing/2014/main" id="{58C69D31-C4A9-32FA-7A65-DD99EE2AE2CB}"/>
              </a:ext>
            </a:extLst>
          </p:cNvPr>
          <p:cNvSpPr>
            <a:spLocks noGrp="1"/>
          </p:cNvSpPr>
          <p:nvPr>
            <p:ph sz="quarter" idx="14"/>
          </p:nvPr>
        </p:nvSpPr>
        <p:spPr/>
        <p:txBody>
          <a:bodyPr>
            <a:normAutofit fontScale="92500" lnSpcReduction="10000"/>
          </a:bodyPr>
          <a:lstStyle/>
          <a:p>
            <a:r>
              <a:rPr lang="en-US" dirty="0"/>
              <a:t>7. Take aways</a:t>
            </a:r>
          </a:p>
        </p:txBody>
      </p:sp>
      <p:sp>
        <p:nvSpPr>
          <p:cNvPr id="11" name="Rectangle 3">
            <a:extLst>
              <a:ext uri="{FF2B5EF4-FFF2-40B4-BE49-F238E27FC236}">
                <a16:creationId xmlns:a16="http://schemas.microsoft.com/office/drawing/2014/main" id="{9375ADD8-2A9D-4A24-AD95-5C8640DF7029}"/>
              </a:ext>
            </a:extLst>
          </p:cNvPr>
          <p:cNvSpPr>
            <a:spLocks noChangeArrowheads="1"/>
          </p:cNvSpPr>
          <p:nvPr/>
        </p:nvSpPr>
        <p:spPr bwMode="auto">
          <a:xfrm>
            <a:off x="899410" y="1015510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Source: Way et al. (2022). The main panels show cost forecast distributions under the Fast Transition scenario for solar PV, wind, batteries, and PEM electrolyzers; the 50% confidence interval (CI) is dark blue, and the 95% CI is light blue. Also shown are several representative recent and past projections corresponding to </a:t>
            </a:r>
            <a:r>
              <a:rPr kumimoji="0" lang="en-US" altLang="en-US" sz="10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en-US" altLang="en-US" sz="1000" b="0" i="0" u="none" strike="noStrike" cap="none" normalizeH="0" baseline="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optimistic</a:t>
            </a:r>
            <a:r>
              <a:rPr kumimoji="0" lang="en-US" altLang="en-US" sz="1000" b="0" i="0" u="none" strike="noStrike" cap="none" normalizeH="0" baseline="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en-US" altLang="en-US" sz="1000" b="0" i="0" u="none" strike="noStrike" cap="none" normalizeH="0" baseline="0">
                <a:ln>
                  <a:noFill/>
                </a:ln>
                <a:solidFill>
                  <a:schemeClr val="tx1"/>
                </a:solidFill>
                <a:effectLst/>
                <a:latin typeface="Garamond" panose="02020404030301010803" pitchFamily="18" charset="0"/>
                <a:ea typeface="Calibri" panose="020F0502020204030204" pitchFamily="34" charset="0"/>
                <a:cs typeface="Times New Roman" panose="02020603050405020304" pitchFamily="18" charset="0"/>
              </a:rPr>
              <a:t> mitigation scenarios made by IAMs and the IEA (red lines). The boxplots in the right-hand panels compare cost forecasts in 2050 under the No Transition, Slow Transition, and Fast Transition scenarios. The insets show historical experience curves and forecasts, with learning rates that are independent of the scenario, and vertical lines that indicate how far each technology moves down the probabilistic experience curve in each scenario. The below panels show probabilistic cost forecasts for oil, coal, and gas based on an AR(1) time-series model.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4">
            <a:extLst>
              <a:ext uri="{FF2B5EF4-FFF2-40B4-BE49-F238E27FC236}">
                <a16:creationId xmlns:a16="http://schemas.microsoft.com/office/drawing/2014/main" id="{05363247-41A1-0110-9FAC-241182E6053B}"/>
              </a:ext>
            </a:extLst>
          </p:cNvPr>
          <p:cNvSpPr>
            <a:spLocks noChangeArrowheads="1"/>
          </p:cNvSpPr>
          <p:nvPr/>
        </p:nvSpPr>
        <p:spPr bwMode="auto">
          <a:xfrm>
            <a:off x="412749" y="212807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TextBox 6">
            <a:extLst>
              <a:ext uri="{FF2B5EF4-FFF2-40B4-BE49-F238E27FC236}">
                <a16:creationId xmlns:a16="http://schemas.microsoft.com/office/drawing/2014/main" id="{336D7497-2748-D599-E406-4A21E600EF1A}"/>
              </a:ext>
            </a:extLst>
          </p:cNvPr>
          <p:cNvSpPr txBox="1"/>
          <p:nvPr/>
        </p:nvSpPr>
        <p:spPr>
          <a:xfrm>
            <a:off x="333489" y="1459925"/>
            <a:ext cx="11430247" cy="4801314"/>
          </a:xfrm>
          <a:prstGeom prst="rect">
            <a:avLst/>
          </a:prstGeom>
          <a:noFill/>
        </p:spPr>
        <p:txBody>
          <a:bodyPr wrap="square">
            <a:spAutoFit/>
          </a:bodyPr>
          <a:lstStyle/>
          <a:p>
            <a:pPr>
              <a:buFont typeface="+mj-lt"/>
              <a:buAutoNum type="arabicPeriod"/>
            </a:pPr>
            <a:r>
              <a:rPr lang="en-US" dirty="0">
                <a:solidFill>
                  <a:srgbClr val="002060"/>
                </a:solidFill>
                <a:latin typeface="Arial" panose="020B0604020202020204" pitchFamily="34" charset="0"/>
                <a:cs typeface="Arial" panose="020B0604020202020204" pitchFamily="34" charset="0"/>
              </a:rPr>
              <a:t> The Paris Agreement and the outcomes of the subsequent COPs have transformed the UNFCCC framework into a de facto, energy agreement</a:t>
            </a:r>
            <a:r>
              <a:rPr lang="en-US" b="1" dirty="0">
                <a:solidFill>
                  <a:srgbClr val="002060"/>
                </a:solidFill>
                <a:latin typeface="Arial" panose="020B0604020202020204" pitchFamily="34" charset="0"/>
                <a:cs typeface="Arial" panose="020B0604020202020204" pitchFamily="34" charset="0"/>
              </a:rPr>
              <a:t>. Other sectors and goals must not be overlooked</a:t>
            </a:r>
            <a:r>
              <a:rPr lang="en-US" dirty="0">
                <a:solidFill>
                  <a:srgbClr val="002060"/>
                </a:solidFill>
                <a:latin typeface="Arial" panose="020B0604020202020204" pitchFamily="34" charset="0"/>
                <a:cs typeface="Arial" panose="020B0604020202020204" pitchFamily="34" charset="0"/>
              </a:rPr>
              <a:t>.  </a:t>
            </a:r>
          </a:p>
          <a:p>
            <a:endParaRPr lang="en-US" dirty="0">
              <a:solidFill>
                <a:srgbClr val="002060"/>
              </a:solidFill>
              <a:latin typeface="Arial" panose="020B0604020202020204" pitchFamily="34" charset="0"/>
              <a:cs typeface="Arial" panose="020B0604020202020204" pitchFamily="34" charset="0"/>
            </a:endParaRPr>
          </a:p>
          <a:p>
            <a:r>
              <a:rPr lang="en-US" dirty="0">
                <a:solidFill>
                  <a:srgbClr val="002060"/>
                </a:solidFill>
                <a:latin typeface="Arial" panose="020B0604020202020204" pitchFamily="34" charset="0"/>
                <a:cs typeface="Arial" panose="020B0604020202020204" pitchFamily="34" charset="0"/>
              </a:rPr>
              <a:t>2. Climate finance </a:t>
            </a:r>
            <a:r>
              <a:rPr lang="en-US" b="1" dirty="0">
                <a:solidFill>
                  <a:srgbClr val="002060"/>
                </a:solidFill>
                <a:latin typeface="Arial" panose="020B0604020202020204" pitchFamily="34" charset="0"/>
                <a:cs typeface="Arial" panose="020B0604020202020204" pitchFamily="34" charset="0"/>
              </a:rPr>
              <a:t>requires $5.9 to $12 trillion annually by 2030 </a:t>
            </a:r>
            <a:r>
              <a:rPr lang="en-US" dirty="0">
                <a:solidFill>
                  <a:srgbClr val="002060"/>
                </a:solidFill>
                <a:latin typeface="Arial" panose="020B0604020202020204" pitchFamily="34" charset="0"/>
                <a:cs typeface="Arial" panose="020B0604020202020204" pitchFamily="34" charset="0"/>
              </a:rPr>
              <a:t>to meet global climate goals. Only, for the </a:t>
            </a:r>
            <a:r>
              <a:rPr lang="en-US" b="1" dirty="0">
                <a:solidFill>
                  <a:srgbClr val="002060"/>
                </a:solidFill>
                <a:latin typeface="Arial" panose="020B0604020202020204" pitchFamily="34" charset="0"/>
                <a:cs typeface="Arial" panose="020B0604020202020204" pitchFamily="34" charset="0"/>
              </a:rPr>
              <a:t>energy sector, USD 2.2 to 2.8 trillion annually </a:t>
            </a:r>
            <a:r>
              <a:rPr lang="en-US" dirty="0">
                <a:solidFill>
                  <a:srgbClr val="002060"/>
                </a:solidFill>
                <a:latin typeface="Arial" panose="020B0604020202020204" pitchFamily="34" charset="0"/>
                <a:cs typeface="Arial" panose="020B0604020202020204" pitchFamily="34" charset="0"/>
              </a:rPr>
              <a:t>are needed by the early 2030s. </a:t>
            </a:r>
          </a:p>
          <a:p>
            <a:endParaRPr lang="en-US" dirty="0">
              <a:solidFill>
                <a:srgbClr val="002060"/>
              </a:solidFill>
              <a:latin typeface="Arial" panose="020B0604020202020204" pitchFamily="34" charset="0"/>
              <a:cs typeface="Arial" panose="020B0604020202020204" pitchFamily="34" charset="0"/>
            </a:endParaRPr>
          </a:p>
          <a:p>
            <a:r>
              <a:rPr lang="en-US" dirty="0">
                <a:solidFill>
                  <a:srgbClr val="002060"/>
                </a:solidFill>
                <a:latin typeface="Arial" panose="020B0604020202020204" pitchFamily="34" charset="0"/>
                <a:cs typeface="Arial" panose="020B0604020202020204" pitchFamily="34" charset="0"/>
              </a:rPr>
              <a:t>3. Yet </a:t>
            </a:r>
            <a:r>
              <a:rPr lang="en-US" b="1" dirty="0">
                <a:solidFill>
                  <a:srgbClr val="002060"/>
                </a:solidFill>
                <a:latin typeface="Arial" panose="020B0604020202020204" pitchFamily="34" charset="0"/>
                <a:cs typeface="Arial" panose="020B0604020202020204" pitchFamily="34" charset="0"/>
              </a:rPr>
              <a:t>closing the finance gap</a:t>
            </a:r>
            <a:r>
              <a:rPr lang="en-US" dirty="0">
                <a:solidFill>
                  <a:srgbClr val="002060"/>
                </a:solidFill>
                <a:latin typeface="Arial" panose="020B0604020202020204" pitchFamily="34" charset="0"/>
                <a:cs typeface="Arial" panose="020B0604020202020204" pitchFamily="34" charset="0"/>
              </a:rPr>
              <a:t> is a necessary condition but </a:t>
            </a:r>
            <a:r>
              <a:rPr lang="en-US" b="1" dirty="0">
                <a:solidFill>
                  <a:srgbClr val="002060"/>
                </a:solidFill>
                <a:latin typeface="Arial" panose="020B0604020202020204" pitchFamily="34" charset="0"/>
                <a:cs typeface="Arial" panose="020B0604020202020204" pitchFamily="34" charset="0"/>
              </a:rPr>
              <a:t>not sufficient</a:t>
            </a:r>
            <a:r>
              <a:rPr lang="en-US" dirty="0">
                <a:solidFill>
                  <a:srgbClr val="002060"/>
                </a:solidFill>
                <a:latin typeface="Arial" panose="020B0604020202020204" pitchFamily="34" charset="0"/>
                <a:cs typeface="Arial" panose="020B0604020202020204" pitchFamily="34" charset="0"/>
              </a:rPr>
              <a:t>. </a:t>
            </a:r>
          </a:p>
          <a:p>
            <a:endParaRPr lang="en-US" dirty="0">
              <a:solidFill>
                <a:srgbClr val="002060"/>
              </a:solidFill>
              <a:latin typeface="Arial" panose="020B0604020202020204" pitchFamily="34" charset="0"/>
              <a:cs typeface="Arial" panose="020B0604020202020204" pitchFamily="34" charset="0"/>
            </a:endParaRPr>
          </a:p>
          <a:p>
            <a:r>
              <a:rPr lang="en-US" dirty="0">
                <a:solidFill>
                  <a:srgbClr val="002060"/>
                </a:solidFill>
                <a:latin typeface="Arial" panose="020B0604020202020204" pitchFamily="34" charset="0"/>
                <a:cs typeface="Arial" panose="020B0604020202020204" pitchFamily="34" charset="0"/>
              </a:rPr>
              <a:t>4. Central banks role is essential but cannot replace well-designed public policies and corporate transition plans. </a:t>
            </a:r>
          </a:p>
          <a:p>
            <a:endParaRPr lang="en-US" dirty="0">
              <a:solidFill>
                <a:srgbClr val="002060"/>
              </a:solidFill>
              <a:latin typeface="Arial" panose="020B0604020202020204" pitchFamily="34" charset="0"/>
              <a:cs typeface="Arial" panose="020B0604020202020204" pitchFamily="34" charset="0"/>
            </a:endParaRPr>
          </a:p>
          <a:p>
            <a:r>
              <a:rPr lang="en-US" dirty="0">
                <a:solidFill>
                  <a:srgbClr val="002060"/>
                </a:solidFill>
                <a:latin typeface="Arial" panose="020B0604020202020204" pitchFamily="34" charset="0"/>
                <a:cs typeface="Arial" panose="020B0604020202020204" pitchFamily="34" charset="0"/>
              </a:rPr>
              <a:t>5. Beyond carbon pricing, policies must reduce investment risks and support clean technologies.</a:t>
            </a:r>
          </a:p>
          <a:p>
            <a:endParaRPr lang="en-US" dirty="0">
              <a:solidFill>
                <a:srgbClr val="002060"/>
              </a:solidFill>
              <a:latin typeface="Arial" panose="020B0604020202020204" pitchFamily="34" charset="0"/>
              <a:cs typeface="Arial" panose="020B0604020202020204" pitchFamily="34" charset="0"/>
            </a:endParaRPr>
          </a:p>
          <a:p>
            <a:r>
              <a:rPr lang="en-US" dirty="0">
                <a:solidFill>
                  <a:srgbClr val="002060"/>
                </a:solidFill>
                <a:latin typeface="Arial" panose="020B0604020202020204" pitchFamily="34" charset="0"/>
                <a:cs typeface="Arial" panose="020B0604020202020204" pitchFamily="34" charset="0"/>
              </a:rPr>
              <a:t>6. All financial actors, from banks to markets, play a role in mobilizing climate finance. Yet, given the areas that require further investment e.g. low and middle income countries, new technologies, adaptation… attention to the role of institutions like SIBs and MDBs must be paid.    </a:t>
            </a:r>
            <a:br>
              <a:rPr lang="en-GB" i="0" dirty="0">
                <a:solidFill>
                  <a:srgbClr val="002060"/>
                </a:solidFill>
                <a:effectLst/>
                <a:latin typeface="Arial" panose="020B0604020202020204" pitchFamily="34" charset="0"/>
                <a:cs typeface="Arial" panose="020B0604020202020204" pitchFamily="34" charset="0"/>
              </a:rPr>
            </a:br>
            <a:endParaRPr lang="en-GB" i="0" dirty="0">
              <a:solidFill>
                <a:srgbClr val="002060"/>
              </a:solidFill>
              <a:effectLst/>
              <a:latin typeface="Arial" panose="020B0604020202020204" pitchFamily="34" charset="0"/>
              <a:cs typeface="Arial" panose="020B0604020202020204" pitchFamily="34" charset="0"/>
            </a:endParaRPr>
          </a:p>
        </p:txBody>
      </p:sp>
      <p:sp>
        <p:nvSpPr>
          <p:cNvPr id="8" name="Espace réservé du texte 3">
            <a:extLst>
              <a:ext uri="{FF2B5EF4-FFF2-40B4-BE49-F238E27FC236}">
                <a16:creationId xmlns:a16="http://schemas.microsoft.com/office/drawing/2014/main" id="{698D42DC-5D5D-2302-9F19-2DC470E37846}"/>
              </a:ext>
            </a:extLst>
          </p:cNvPr>
          <p:cNvSpPr txBox="1">
            <a:spLocks/>
          </p:cNvSpPr>
          <p:nvPr/>
        </p:nvSpPr>
        <p:spPr>
          <a:xfrm>
            <a:off x="419321" y="6219285"/>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000" dirty="0"/>
              <a:t>Università degli Studi di Napoli Parthenope</a:t>
            </a:r>
            <a:r>
              <a:rPr lang="en-GB" sz="1000" dirty="0"/>
              <a:t> , </a:t>
            </a:r>
          </a:p>
          <a:p>
            <a:r>
              <a:rPr lang="en-GB" sz="1000" dirty="0"/>
              <a:t>8</a:t>
            </a:r>
            <a:r>
              <a:rPr lang="en-GB" sz="1000" baseline="30000" dirty="0"/>
              <a:t>th</a:t>
            </a:r>
            <a:r>
              <a:rPr lang="en-GB" sz="1000" dirty="0"/>
              <a:t> </a:t>
            </a:r>
            <a:r>
              <a:rPr lang="en-GB" sz="1000" dirty="0" err="1"/>
              <a:t>october</a:t>
            </a:r>
            <a:r>
              <a:rPr lang="en-GB" sz="1000" dirty="0"/>
              <a:t> 2024, </a:t>
            </a:r>
            <a:r>
              <a:rPr lang="en-GB" sz="1000" dirty="0" err="1"/>
              <a:t>naples</a:t>
            </a:r>
            <a:r>
              <a:rPr lang="en-GB" sz="1000" dirty="0"/>
              <a:t>, Italy</a:t>
            </a:r>
          </a:p>
          <a:p>
            <a:endParaRPr lang="en-GB" sz="1000" dirty="0"/>
          </a:p>
        </p:txBody>
      </p:sp>
      <p:sp>
        <p:nvSpPr>
          <p:cNvPr id="6" name="Espace réservé du pied de page 5"/>
          <p:cNvSpPr>
            <a:spLocks noGrp="1"/>
          </p:cNvSpPr>
          <p:nvPr>
            <p:ph type="ftr" sz="quarter" idx="11"/>
          </p:nvPr>
        </p:nvSpPr>
        <p:spPr/>
        <p:txBody>
          <a:bodyPr/>
          <a:lstStyle/>
          <a:p>
            <a:r>
              <a:rPr lang="en-US"/>
              <a:t>Leveraging climate finance to achieve the agenda 2030: a focus on SDG13. </a:t>
            </a:r>
            <a:endParaRPr lang="fr-FR" dirty="0"/>
          </a:p>
        </p:txBody>
      </p:sp>
    </p:spTree>
    <p:extLst>
      <p:ext uri="{BB962C8B-B14F-4D97-AF65-F5344CB8AC3E}">
        <p14:creationId xmlns:p14="http://schemas.microsoft.com/office/powerpoint/2010/main" val="36314988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F1B372-A720-C80A-F82A-11A5FE0188F7}"/>
              </a:ext>
            </a:extLst>
          </p:cNvPr>
          <p:cNvSpPr>
            <a:spLocks noGrp="1"/>
          </p:cNvSpPr>
          <p:nvPr>
            <p:ph type="title"/>
          </p:nvPr>
        </p:nvSpPr>
        <p:spPr>
          <a:xfrm>
            <a:off x="2716062" y="1175215"/>
            <a:ext cx="9066965" cy="2012932"/>
          </a:xfrm>
        </p:spPr>
        <p:txBody>
          <a:bodyPr/>
          <a:lstStyle/>
          <a:p>
            <a:r>
              <a:rPr lang="fr-FR" sz="4000" dirty="0"/>
              <a:t>THANKS - </a:t>
            </a:r>
          </a:p>
        </p:txBody>
      </p:sp>
      <p:sp>
        <p:nvSpPr>
          <p:cNvPr id="4" name="Espace réservé du texte 3">
            <a:extLst>
              <a:ext uri="{FF2B5EF4-FFF2-40B4-BE49-F238E27FC236}">
                <a16:creationId xmlns:a16="http://schemas.microsoft.com/office/drawing/2014/main" id="{E9BA9561-26E9-A5FC-4464-3305526B4E8D}"/>
              </a:ext>
            </a:extLst>
          </p:cNvPr>
          <p:cNvSpPr>
            <a:spLocks noGrp="1"/>
          </p:cNvSpPr>
          <p:nvPr>
            <p:ph type="body" sz="quarter" idx="11"/>
          </p:nvPr>
        </p:nvSpPr>
        <p:spPr>
          <a:xfrm>
            <a:off x="2716063" y="3792335"/>
            <a:ext cx="5293618" cy="198696"/>
          </a:xfrm>
        </p:spPr>
        <p:txBody>
          <a:bodyPr/>
          <a:lstStyle/>
          <a:p>
            <a:r>
              <a:rPr lang="fr-FR" dirty="0"/>
              <a:t>Dr. Cristina Peñasco, senior </a:t>
            </a:r>
            <a:r>
              <a:rPr lang="fr-FR" dirty="0" err="1"/>
              <a:t>research</a:t>
            </a:r>
            <a:r>
              <a:rPr lang="fr-FR" dirty="0"/>
              <a:t> </a:t>
            </a:r>
            <a:r>
              <a:rPr lang="fr-FR" dirty="0" err="1"/>
              <a:t>economist</a:t>
            </a:r>
            <a:endParaRPr lang="fr-FR" dirty="0"/>
          </a:p>
          <a:p>
            <a:endParaRPr lang="fr-FR" dirty="0"/>
          </a:p>
        </p:txBody>
      </p:sp>
      <p:sp>
        <p:nvSpPr>
          <p:cNvPr id="5" name="Espace réservé du texte 4">
            <a:extLst>
              <a:ext uri="{FF2B5EF4-FFF2-40B4-BE49-F238E27FC236}">
                <a16:creationId xmlns:a16="http://schemas.microsoft.com/office/drawing/2014/main" id="{9FBBB967-BB39-5F51-E278-75406745130B}"/>
              </a:ext>
            </a:extLst>
          </p:cNvPr>
          <p:cNvSpPr>
            <a:spLocks noGrp="1"/>
          </p:cNvSpPr>
          <p:nvPr>
            <p:ph type="body" sz="quarter" idx="12"/>
          </p:nvPr>
        </p:nvSpPr>
        <p:spPr>
          <a:xfrm>
            <a:off x="2716062" y="4467074"/>
            <a:ext cx="8245163" cy="365124"/>
          </a:xfrm>
        </p:spPr>
        <p:txBody>
          <a:bodyPr/>
          <a:lstStyle/>
          <a:p>
            <a:r>
              <a:rPr lang="fr-FR" dirty="0"/>
              <a:t>Centre sur le Changement Climatique, Direction de la Stabilité Financière</a:t>
            </a:r>
          </a:p>
          <a:p>
            <a:endParaRPr lang="fr-FR" dirty="0"/>
          </a:p>
          <a:p>
            <a:endParaRPr lang="fr-FR" dirty="0"/>
          </a:p>
        </p:txBody>
      </p:sp>
      <p:sp>
        <p:nvSpPr>
          <p:cNvPr id="6" name="Espace réservé du texte 5">
            <a:extLst>
              <a:ext uri="{FF2B5EF4-FFF2-40B4-BE49-F238E27FC236}">
                <a16:creationId xmlns:a16="http://schemas.microsoft.com/office/drawing/2014/main" id="{905F5FCB-B092-4DA6-1A83-73709F35D019}"/>
              </a:ext>
            </a:extLst>
          </p:cNvPr>
          <p:cNvSpPr>
            <a:spLocks noGrp="1"/>
          </p:cNvSpPr>
          <p:nvPr>
            <p:ph type="body" sz="quarter" idx="13"/>
          </p:nvPr>
        </p:nvSpPr>
        <p:spPr>
          <a:xfrm>
            <a:off x="2716063" y="2497540"/>
            <a:ext cx="9066964" cy="746745"/>
          </a:xfrm>
        </p:spPr>
        <p:txBody>
          <a:bodyPr/>
          <a:lstStyle/>
          <a:p>
            <a:r>
              <a:rPr lang="fr-FR" sz="2700" dirty="0"/>
              <a:t>Questions and </a:t>
            </a:r>
            <a:r>
              <a:rPr lang="fr-FR" sz="2700" dirty="0" err="1"/>
              <a:t>comments</a:t>
            </a:r>
            <a:r>
              <a:rPr lang="fr-FR" sz="2700" dirty="0"/>
              <a:t> </a:t>
            </a:r>
            <a:r>
              <a:rPr lang="fr-FR" sz="2700" dirty="0" err="1"/>
              <a:t>welcome</a:t>
            </a:r>
            <a:r>
              <a:rPr lang="fr-FR" sz="2700" dirty="0"/>
              <a:t>!</a:t>
            </a:r>
          </a:p>
        </p:txBody>
      </p:sp>
      <p:pic>
        <p:nvPicPr>
          <p:cNvPr id="9218" name="Picture 2" descr="Do You Really Own Your Mobile App? - DisclaimerTemplate.com">
            <a:extLst>
              <a:ext uri="{FF2B5EF4-FFF2-40B4-BE49-F238E27FC236}">
                <a16:creationId xmlns:a16="http://schemas.microsoft.com/office/drawing/2014/main" id="{4A4CCCAE-E063-3820-717C-0534AE376F3E}"/>
              </a:ext>
            </a:extLst>
          </p:cNvPr>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917776" y="184716"/>
            <a:ext cx="2705714" cy="3607619"/>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CCD92D91-CB2F-48E3-EE14-3C6B27DB3A3D}"/>
              </a:ext>
            </a:extLst>
          </p:cNvPr>
          <p:cNvSpPr txBox="1">
            <a:spLocks/>
          </p:cNvSpPr>
          <p:nvPr/>
        </p:nvSpPr>
        <p:spPr>
          <a:xfrm>
            <a:off x="2716062" y="4101586"/>
            <a:ext cx="9518026" cy="36512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400" b="1" dirty="0" err="1">
                <a:solidFill>
                  <a:srgbClr val="AAC224"/>
                </a:solidFill>
              </a:rPr>
              <a:t>Cristina.penascopaton@banque-france.fr</a:t>
            </a:r>
            <a:endParaRPr lang="en-GB" sz="1400" b="1" dirty="0">
              <a:solidFill>
                <a:srgbClr val="AAC224"/>
              </a:solidFill>
            </a:endParaRPr>
          </a:p>
        </p:txBody>
      </p:sp>
      <p:sp>
        <p:nvSpPr>
          <p:cNvPr id="10" name="Rectangle 9">
            <a:extLst>
              <a:ext uri="{FF2B5EF4-FFF2-40B4-BE49-F238E27FC236}">
                <a16:creationId xmlns:a16="http://schemas.microsoft.com/office/drawing/2014/main" id="{DB68C6DC-00AF-97BD-6DF8-ADA590944065}"/>
              </a:ext>
            </a:extLst>
          </p:cNvPr>
          <p:cNvSpPr/>
          <p:nvPr/>
        </p:nvSpPr>
        <p:spPr>
          <a:xfrm>
            <a:off x="9878518" y="5576341"/>
            <a:ext cx="494675" cy="27925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space réservé du texte 3">
            <a:extLst>
              <a:ext uri="{FF2B5EF4-FFF2-40B4-BE49-F238E27FC236}">
                <a16:creationId xmlns:a16="http://schemas.microsoft.com/office/drawing/2014/main" id="{698D42DC-5D5D-2302-9F19-2DC470E37846}"/>
              </a:ext>
            </a:extLst>
          </p:cNvPr>
          <p:cNvSpPr txBox="1">
            <a:spLocks/>
          </p:cNvSpPr>
          <p:nvPr/>
        </p:nvSpPr>
        <p:spPr>
          <a:xfrm>
            <a:off x="264157" y="6083820"/>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a:t>Università degli Studi di Napoli Parthenope</a:t>
            </a:r>
            <a:r>
              <a:rPr lang="en-GB" dirty="0"/>
              <a:t> , </a:t>
            </a:r>
          </a:p>
          <a:p>
            <a:r>
              <a:rPr lang="en-GB" dirty="0"/>
              <a:t>8</a:t>
            </a:r>
            <a:r>
              <a:rPr lang="en-GB" baseline="30000" dirty="0"/>
              <a:t>th</a:t>
            </a:r>
            <a:r>
              <a:rPr lang="en-GB" dirty="0"/>
              <a:t> </a:t>
            </a:r>
            <a:r>
              <a:rPr lang="en-GB" dirty="0" err="1"/>
              <a:t>october</a:t>
            </a:r>
            <a:r>
              <a:rPr lang="en-GB" dirty="0"/>
              <a:t> 2024, </a:t>
            </a:r>
            <a:r>
              <a:rPr lang="en-GB" dirty="0" err="1"/>
              <a:t>naples</a:t>
            </a:r>
            <a:r>
              <a:rPr lang="en-GB" dirty="0"/>
              <a:t>, Italy</a:t>
            </a:r>
          </a:p>
          <a:p>
            <a:endParaRPr lang="en-GB" dirty="0"/>
          </a:p>
        </p:txBody>
      </p:sp>
    </p:spTree>
    <p:extLst>
      <p:ext uri="{BB962C8B-B14F-4D97-AF65-F5344CB8AC3E}">
        <p14:creationId xmlns:p14="http://schemas.microsoft.com/office/powerpoint/2010/main" val="2465589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5ACCBB0-92BE-3918-BDA2-B38B2BE3FAA9}"/>
              </a:ext>
            </a:extLst>
          </p:cNvPr>
          <p:cNvSpPr>
            <a:spLocks noGrp="1"/>
          </p:cNvSpPr>
          <p:nvPr>
            <p:ph type="sldNum" sz="quarter" idx="12"/>
          </p:nvPr>
        </p:nvSpPr>
        <p:spPr/>
        <p:txBody>
          <a:bodyPr/>
          <a:lstStyle/>
          <a:p>
            <a:fld id="{0DFF3279-5B66-F94E-B69C-CCB6B1DE2EC0}" type="slidenum">
              <a:rPr lang="fr-FR" smtClean="0"/>
              <a:pPr/>
              <a:t>3</a:t>
            </a:fld>
            <a:endParaRPr lang="fr-FR" dirty="0"/>
          </a:p>
        </p:txBody>
      </p:sp>
      <p:sp>
        <p:nvSpPr>
          <p:cNvPr id="4" name="Content Placeholder 3">
            <a:extLst>
              <a:ext uri="{FF2B5EF4-FFF2-40B4-BE49-F238E27FC236}">
                <a16:creationId xmlns:a16="http://schemas.microsoft.com/office/drawing/2014/main" id="{58C69D31-C4A9-32FA-7A65-DD99EE2AE2CB}"/>
              </a:ext>
            </a:extLst>
          </p:cNvPr>
          <p:cNvSpPr>
            <a:spLocks noGrp="1"/>
          </p:cNvSpPr>
          <p:nvPr>
            <p:ph sz="quarter" idx="14"/>
          </p:nvPr>
        </p:nvSpPr>
        <p:spPr/>
        <p:txBody>
          <a:bodyPr>
            <a:normAutofit fontScale="92500" lnSpcReduction="10000"/>
          </a:bodyPr>
          <a:lstStyle/>
          <a:p>
            <a:r>
              <a:rPr lang="en-US" dirty="0"/>
              <a:t>1.Linking the agenda 2030 and the </a:t>
            </a:r>
            <a:r>
              <a:rPr lang="en-US" dirty="0" err="1"/>
              <a:t>paris</a:t>
            </a:r>
            <a:r>
              <a:rPr lang="en-US" dirty="0"/>
              <a:t> agreement</a:t>
            </a:r>
          </a:p>
        </p:txBody>
      </p:sp>
      <p:pic>
        <p:nvPicPr>
          <p:cNvPr id="2052" name="Picture 4" descr="Fig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171" y="820046"/>
            <a:ext cx="5542018" cy="554537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a:extLst>
              <a:ext uri="{FF2B5EF4-FFF2-40B4-BE49-F238E27FC236}">
                <a16:creationId xmlns:a16="http://schemas.microsoft.com/office/drawing/2014/main" id="{A44831C1-FB2E-390C-0650-F22F308795E0}"/>
              </a:ext>
            </a:extLst>
          </p:cNvPr>
          <p:cNvSpPr>
            <a:spLocks noChangeArrowheads="1"/>
          </p:cNvSpPr>
          <p:nvPr/>
        </p:nvSpPr>
        <p:spPr bwMode="auto">
          <a:xfrm>
            <a:off x="1748063" y="6453545"/>
            <a:ext cx="1138253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Source: </a:t>
            </a:r>
            <a:r>
              <a:rPr kumimoji="0" lang="en-US" altLang="en-US" sz="12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Filho</a:t>
            </a:r>
            <a:r>
              <a:rPr kumimoji="0" lang="en-US" altLang="en-US" sz="12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et al. 2023 Scientific Reports</a:t>
            </a: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9" name="Rectangle 8"/>
          <p:cNvSpPr/>
          <p:nvPr/>
        </p:nvSpPr>
        <p:spPr>
          <a:xfrm rot="19534188">
            <a:off x="1778939" y="3101490"/>
            <a:ext cx="5225143" cy="2761057"/>
          </a:xfrm>
          <a:prstGeom prst="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 name="Image 10"/>
          <p:cNvPicPr>
            <a:picLocks noChangeAspect="1"/>
          </p:cNvPicPr>
          <p:nvPr/>
        </p:nvPicPr>
        <p:blipFill>
          <a:blip r:embed="rId3"/>
          <a:stretch>
            <a:fillRect/>
          </a:stretch>
        </p:blipFill>
        <p:spPr>
          <a:xfrm>
            <a:off x="6449274" y="2660643"/>
            <a:ext cx="5470092" cy="1533986"/>
          </a:xfrm>
          <a:prstGeom prst="rect">
            <a:avLst/>
          </a:prstGeom>
        </p:spPr>
      </p:pic>
      <p:sp>
        <p:nvSpPr>
          <p:cNvPr id="15" name="Rectangle 3">
            <a:extLst>
              <a:ext uri="{FF2B5EF4-FFF2-40B4-BE49-F238E27FC236}">
                <a16:creationId xmlns:a16="http://schemas.microsoft.com/office/drawing/2014/main" id="{A44831C1-FB2E-390C-0650-F22F308795E0}"/>
              </a:ext>
            </a:extLst>
          </p:cNvPr>
          <p:cNvSpPr>
            <a:spLocks noChangeArrowheads="1"/>
          </p:cNvSpPr>
          <p:nvPr/>
        </p:nvSpPr>
        <p:spPr bwMode="auto">
          <a:xfrm>
            <a:off x="9818621" y="4282755"/>
            <a:ext cx="1138253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Source: </a:t>
            </a:r>
            <a:r>
              <a:rPr lang="en-US" altLang="en-US" sz="1200" dirty="0">
                <a:latin typeface="Arial" panose="020B0604020202020204" pitchFamily="34" charset="0"/>
                <a:ea typeface="Calibri" panose="020F0502020204030204" pitchFamily="34" charset="0"/>
                <a:cs typeface="Arial" panose="020B0604020202020204" pitchFamily="34" charset="0"/>
              </a:rPr>
              <a:t>Our world in data</a:t>
            </a: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2" name="Espace réservé du pied de page 11"/>
          <p:cNvSpPr>
            <a:spLocks noGrp="1"/>
          </p:cNvSpPr>
          <p:nvPr>
            <p:ph type="ftr" sz="quarter" idx="11"/>
          </p:nvPr>
        </p:nvSpPr>
        <p:spPr/>
        <p:txBody>
          <a:bodyPr/>
          <a:lstStyle/>
          <a:p>
            <a:r>
              <a:rPr lang="en-US"/>
              <a:t>Leveraging climate finance to achieve the agenda 2030: a focus on SDG13. </a:t>
            </a:r>
            <a:endParaRPr lang="fr-FR" dirty="0"/>
          </a:p>
        </p:txBody>
      </p:sp>
    </p:spTree>
    <p:extLst>
      <p:ext uri="{BB962C8B-B14F-4D97-AF65-F5344CB8AC3E}">
        <p14:creationId xmlns:p14="http://schemas.microsoft.com/office/powerpoint/2010/main" val="944051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0981E75-7B96-4468-F584-255B62149809}"/>
              </a:ext>
            </a:extLst>
          </p:cNvPr>
          <p:cNvSpPr>
            <a:spLocks noGrp="1"/>
          </p:cNvSpPr>
          <p:nvPr>
            <p:ph type="ftr" sz="quarter" idx="11"/>
          </p:nvPr>
        </p:nvSpPr>
        <p:spPr/>
        <p:txBody>
          <a:bodyPr/>
          <a:lstStyle/>
          <a:p>
            <a:r>
              <a:rPr lang="en-US"/>
              <a:t>Leveraging climate finance to achieve the agenda 2030: a focus on SDG13. </a:t>
            </a:r>
            <a:endParaRPr lang="en-GB" dirty="0"/>
          </a:p>
        </p:txBody>
      </p:sp>
      <p:sp>
        <p:nvSpPr>
          <p:cNvPr id="3" name="Slide Number Placeholder 2">
            <a:extLst>
              <a:ext uri="{FF2B5EF4-FFF2-40B4-BE49-F238E27FC236}">
                <a16:creationId xmlns:a16="http://schemas.microsoft.com/office/drawing/2014/main" id="{D5ACCBB0-92BE-3918-BDA2-B38B2BE3FAA9}"/>
              </a:ext>
            </a:extLst>
          </p:cNvPr>
          <p:cNvSpPr>
            <a:spLocks noGrp="1"/>
          </p:cNvSpPr>
          <p:nvPr>
            <p:ph type="sldNum" sz="quarter" idx="12"/>
          </p:nvPr>
        </p:nvSpPr>
        <p:spPr/>
        <p:txBody>
          <a:bodyPr/>
          <a:lstStyle/>
          <a:p>
            <a:fld id="{0DFF3279-5B66-F94E-B69C-CCB6B1DE2EC0}" type="slidenum">
              <a:rPr lang="fr-FR" smtClean="0"/>
              <a:pPr/>
              <a:t>4</a:t>
            </a:fld>
            <a:endParaRPr lang="fr-FR" dirty="0"/>
          </a:p>
        </p:txBody>
      </p:sp>
      <p:sp>
        <p:nvSpPr>
          <p:cNvPr id="4" name="Content Placeholder 3">
            <a:extLst>
              <a:ext uri="{FF2B5EF4-FFF2-40B4-BE49-F238E27FC236}">
                <a16:creationId xmlns:a16="http://schemas.microsoft.com/office/drawing/2014/main" id="{58C69D31-C4A9-32FA-7A65-DD99EE2AE2CB}"/>
              </a:ext>
            </a:extLst>
          </p:cNvPr>
          <p:cNvSpPr>
            <a:spLocks noGrp="1"/>
          </p:cNvSpPr>
          <p:nvPr>
            <p:ph sz="quarter" idx="14"/>
          </p:nvPr>
        </p:nvSpPr>
        <p:spPr/>
        <p:txBody>
          <a:bodyPr>
            <a:normAutofit fontScale="92500" lnSpcReduction="10000"/>
          </a:bodyPr>
          <a:lstStyle/>
          <a:p>
            <a:r>
              <a:rPr lang="en-US" dirty="0"/>
              <a:t>1. linking the 2030 agenda and the Paris Agreement</a:t>
            </a:r>
          </a:p>
        </p:txBody>
      </p:sp>
      <mc:AlternateContent xmlns:mc="http://schemas.openxmlformats.org/markup-compatibility/2006" xmlns:a14="http://schemas.microsoft.com/office/drawing/2010/main">
        <mc:Choice Requires="a14">
          <p:sp>
            <p:nvSpPr>
              <p:cNvPr id="10" name="Rectangle 9"/>
              <p:cNvSpPr/>
              <p:nvPr/>
            </p:nvSpPr>
            <p:spPr>
              <a:xfrm>
                <a:off x="412748" y="1191850"/>
                <a:ext cx="7437711" cy="3277820"/>
              </a:xfrm>
              <a:prstGeom prst="rect">
                <a:avLst/>
              </a:prstGeom>
            </p:spPr>
            <p:txBody>
              <a:bodyPr wrap="square">
                <a:spAutoFit/>
              </a:bodyPr>
              <a:lstStyle/>
              <a:p>
                <a:r>
                  <a:rPr lang="en-US" b="1" dirty="0">
                    <a:solidFill>
                      <a:srgbClr val="31429B"/>
                    </a:solidFill>
                  </a:rPr>
                  <a:t>Last UNFCCC commitments are transforming COP outcomes in the ‘main international agreement on energy of recent decades’ (</a:t>
                </a:r>
                <a:r>
                  <a:rPr lang="en-US" b="1" dirty="0" err="1">
                    <a:solidFill>
                      <a:srgbClr val="31429B"/>
                    </a:solidFill>
                  </a:rPr>
                  <a:t>Depledge</a:t>
                </a:r>
                <a:r>
                  <a:rPr lang="en-US" b="1" dirty="0">
                    <a:solidFill>
                      <a:srgbClr val="31429B"/>
                    </a:solidFill>
                  </a:rPr>
                  <a:t> et al. 2022)</a:t>
                </a:r>
              </a:p>
              <a:p>
                <a:r>
                  <a:rPr lang="en-US" b="1" dirty="0">
                    <a:solidFill>
                      <a:srgbClr val="31429B"/>
                    </a:solidFill>
                  </a:rPr>
                  <a:t>	</a:t>
                </a:r>
              </a:p>
              <a:p>
                <a:pPr marL="342900" indent="-342900">
                  <a:lnSpc>
                    <a:spcPct val="150000"/>
                  </a:lnSpc>
                  <a:buAutoNum type="arabicPeriod"/>
                </a:pPr>
                <a:r>
                  <a:rPr lang="en-US" dirty="0">
                    <a:solidFill>
                      <a:srgbClr val="31429B"/>
                    </a:solidFill>
                  </a:rPr>
                  <a:t>Shift from fossil fuels to renewable energy </a:t>
                </a:r>
                <a:r>
                  <a:rPr lang="en-US" dirty="0">
                    <a:solidFill>
                      <a:srgbClr val="31429B"/>
                    </a:solidFill>
                    <a:sym typeface="Wingdings" panose="05000000000000000000" pitchFamily="2" charset="2"/>
                  </a:rPr>
                  <a:t> </a:t>
                </a:r>
                <a14:m>
                  <m:oMath xmlns:m="http://schemas.openxmlformats.org/officeDocument/2006/math">
                    <m:r>
                      <a:rPr lang="en-US" b="0" i="1" smtClean="0">
                        <a:solidFill>
                          <a:srgbClr val="31429B"/>
                        </a:solidFill>
                        <a:latin typeface="Cambria Math" panose="02040503050406030204" pitchFamily="18" charset="0"/>
                        <a:ea typeface="Cambria Math" panose="02040503050406030204" pitchFamily="18" charset="0"/>
                        <a:sym typeface="Wingdings" panose="05000000000000000000" pitchFamily="2" charset="2"/>
                      </a:rPr>
                      <m:t>𝛻</m:t>
                    </m:r>
                    <m:r>
                      <a:rPr lang="en-GB" b="0" i="1" smtClean="0">
                        <a:solidFill>
                          <a:srgbClr val="31429B"/>
                        </a:solidFill>
                        <a:latin typeface="Cambria Math" panose="02040503050406030204" pitchFamily="18" charset="0"/>
                        <a:ea typeface="Cambria Math" panose="02040503050406030204" pitchFamily="18" charset="0"/>
                        <a:sym typeface="Wingdings" panose="05000000000000000000" pitchFamily="2" charset="2"/>
                      </a:rPr>
                      <m:t> </m:t>
                    </m:r>
                    <m:r>
                      <a:rPr lang="en-GB" b="0" i="1" smtClean="0">
                        <a:solidFill>
                          <a:srgbClr val="31429B"/>
                        </a:solidFill>
                        <a:latin typeface="Cambria Math" panose="02040503050406030204" pitchFamily="18" charset="0"/>
                        <a:ea typeface="Cambria Math" panose="02040503050406030204" pitchFamily="18" charset="0"/>
                        <a:sym typeface="Wingdings" panose="05000000000000000000" pitchFamily="2" charset="2"/>
                      </a:rPr>
                      <m:t>𝐶𝑂</m:t>
                    </m:r>
                    <m:r>
                      <a:rPr lang="en-GB" b="0" i="1" smtClean="0">
                        <a:solidFill>
                          <a:srgbClr val="31429B"/>
                        </a:solidFill>
                        <a:latin typeface="Cambria Math" panose="02040503050406030204" pitchFamily="18" charset="0"/>
                        <a:ea typeface="Cambria Math" panose="02040503050406030204" pitchFamily="18" charset="0"/>
                        <a:sym typeface="Wingdings" panose="05000000000000000000" pitchFamily="2" charset="2"/>
                      </a:rPr>
                      <m:t>2</m:t>
                    </m:r>
                  </m:oMath>
                </a14:m>
                <a:endParaRPr lang="en-US" dirty="0">
                  <a:solidFill>
                    <a:srgbClr val="31429B"/>
                  </a:solidFill>
                </a:endParaRPr>
              </a:p>
              <a:p>
                <a:pPr marL="342900" indent="-342900">
                  <a:lnSpc>
                    <a:spcPct val="150000"/>
                  </a:lnSpc>
                  <a:buFontTx/>
                  <a:buAutoNum type="arabicPeriod"/>
                </a:pPr>
                <a:r>
                  <a:rPr lang="en-US" dirty="0">
                    <a:solidFill>
                      <a:srgbClr val="31429B"/>
                    </a:solidFill>
                  </a:rPr>
                  <a:t>Improve energy efficiency (buildings, transport, industry…  </a:t>
                </a:r>
                <a:r>
                  <a:rPr lang="en-US" dirty="0">
                    <a:solidFill>
                      <a:srgbClr val="31429B"/>
                    </a:solidFill>
                    <a:sym typeface="Wingdings" panose="05000000000000000000" pitchFamily="2" charset="2"/>
                  </a:rPr>
                  <a:t> </a:t>
                </a:r>
                <a14:m>
                  <m:oMath xmlns:m="http://schemas.openxmlformats.org/officeDocument/2006/math">
                    <m:r>
                      <a:rPr lang="en-US" b="0" i="1">
                        <a:solidFill>
                          <a:srgbClr val="31429B"/>
                        </a:solidFill>
                        <a:latin typeface="Cambria Math" panose="02040503050406030204" pitchFamily="18" charset="0"/>
                        <a:ea typeface="Cambria Math" panose="02040503050406030204" pitchFamily="18" charset="0"/>
                        <a:sym typeface="Wingdings" panose="05000000000000000000" pitchFamily="2" charset="2"/>
                      </a:rPr>
                      <m:t>𝛻</m:t>
                    </m:r>
                    <m:r>
                      <a:rPr lang="en-GB" b="0" i="1">
                        <a:solidFill>
                          <a:srgbClr val="31429B"/>
                        </a:solidFill>
                        <a:latin typeface="Cambria Math" panose="02040503050406030204" pitchFamily="18" charset="0"/>
                        <a:ea typeface="Cambria Math" panose="02040503050406030204" pitchFamily="18" charset="0"/>
                        <a:sym typeface="Wingdings" panose="05000000000000000000" pitchFamily="2" charset="2"/>
                      </a:rPr>
                      <m:t> </m:t>
                    </m:r>
                    <m:r>
                      <a:rPr lang="en-GB" b="0" i="1">
                        <a:solidFill>
                          <a:srgbClr val="31429B"/>
                        </a:solidFill>
                        <a:latin typeface="Cambria Math" panose="02040503050406030204" pitchFamily="18" charset="0"/>
                        <a:ea typeface="Cambria Math" panose="02040503050406030204" pitchFamily="18" charset="0"/>
                        <a:sym typeface="Wingdings" panose="05000000000000000000" pitchFamily="2" charset="2"/>
                      </a:rPr>
                      <m:t>𝐶𝑂</m:t>
                    </m:r>
                    <m:r>
                      <a:rPr lang="en-GB" b="0" i="1">
                        <a:solidFill>
                          <a:srgbClr val="31429B"/>
                        </a:solidFill>
                        <a:latin typeface="Cambria Math" panose="02040503050406030204" pitchFamily="18" charset="0"/>
                        <a:ea typeface="Cambria Math" panose="02040503050406030204" pitchFamily="18" charset="0"/>
                        <a:sym typeface="Wingdings" panose="05000000000000000000" pitchFamily="2" charset="2"/>
                      </a:rPr>
                      <m:t>2</m:t>
                    </m:r>
                  </m:oMath>
                </a14:m>
                <a:endParaRPr lang="en-US" dirty="0">
                  <a:solidFill>
                    <a:srgbClr val="31429B"/>
                  </a:solidFill>
                </a:endParaRPr>
              </a:p>
              <a:p>
                <a:pPr marL="342900" indent="-342900">
                  <a:lnSpc>
                    <a:spcPct val="150000"/>
                  </a:lnSpc>
                  <a:buFontTx/>
                  <a:buAutoNum type="arabicPeriod"/>
                </a:pPr>
                <a:r>
                  <a:rPr lang="en-US" dirty="0">
                    <a:solidFill>
                      <a:srgbClr val="31429B"/>
                    </a:solidFill>
                  </a:rPr>
                  <a:t>Sustainable agriculture and reforestation </a:t>
                </a:r>
                <a:r>
                  <a:rPr lang="en-US" dirty="0">
                    <a:solidFill>
                      <a:srgbClr val="31429B"/>
                    </a:solidFill>
                    <a:sym typeface="Wingdings" panose="05000000000000000000" pitchFamily="2" charset="2"/>
                  </a:rPr>
                  <a:t> </a:t>
                </a:r>
                <a14:m>
                  <m:oMath xmlns:m="http://schemas.openxmlformats.org/officeDocument/2006/math">
                    <m:r>
                      <a:rPr lang="en-US" b="0" i="1">
                        <a:solidFill>
                          <a:srgbClr val="31429B"/>
                        </a:solidFill>
                        <a:latin typeface="Cambria Math" panose="02040503050406030204" pitchFamily="18" charset="0"/>
                        <a:ea typeface="Cambria Math" panose="02040503050406030204" pitchFamily="18" charset="0"/>
                        <a:sym typeface="Wingdings" panose="05000000000000000000" pitchFamily="2" charset="2"/>
                      </a:rPr>
                      <m:t>𝛻</m:t>
                    </m:r>
                    <m:r>
                      <a:rPr lang="en-GB" b="0" i="1">
                        <a:solidFill>
                          <a:srgbClr val="31429B"/>
                        </a:solidFill>
                        <a:latin typeface="Cambria Math" panose="02040503050406030204" pitchFamily="18" charset="0"/>
                        <a:ea typeface="Cambria Math" panose="02040503050406030204" pitchFamily="18" charset="0"/>
                        <a:sym typeface="Wingdings" panose="05000000000000000000" pitchFamily="2" charset="2"/>
                      </a:rPr>
                      <m:t> </m:t>
                    </m:r>
                    <m:r>
                      <a:rPr lang="en-GB" b="0" i="1">
                        <a:solidFill>
                          <a:srgbClr val="31429B"/>
                        </a:solidFill>
                        <a:latin typeface="Cambria Math" panose="02040503050406030204" pitchFamily="18" charset="0"/>
                        <a:ea typeface="Cambria Math" panose="02040503050406030204" pitchFamily="18" charset="0"/>
                        <a:sym typeface="Wingdings" panose="05000000000000000000" pitchFamily="2" charset="2"/>
                      </a:rPr>
                      <m:t>𝐶𝑂</m:t>
                    </m:r>
                    <m:r>
                      <a:rPr lang="en-GB" b="0" i="1">
                        <a:solidFill>
                          <a:srgbClr val="31429B"/>
                        </a:solidFill>
                        <a:latin typeface="Cambria Math" panose="02040503050406030204" pitchFamily="18" charset="0"/>
                        <a:ea typeface="Cambria Math" panose="02040503050406030204" pitchFamily="18" charset="0"/>
                        <a:sym typeface="Wingdings" panose="05000000000000000000" pitchFamily="2" charset="2"/>
                      </a:rPr>
                      <m:t>2</m:t>
                    </m:r>
                  </m:oMath>
                </a14:m>
                <a:r>
                  <a:rPr lang="en-US" dirty="0">
                    <a:solidFill>
                      <a:srgbClr val="31429B"/>
                    </a:solidFill>
                  </a:rPr>
                  <a:t> </a:t>
                </a:r>
                <a14:m>
                  <m:oMath xmlns:m="http://schemas.openxmlformats.org/officeDocument/2006/math">
                    <m:r>
                      <a:rPr lang="en-US" b="0" i="1">
                        <a:solidFill>
                          <a:srgbClr val="31429B"/>
                        </a:solidFill>
                        <a:latin typeface="Cambria Math" panose="02040503050406030204" pitchFamily="18" charset="0"/>
                        <a:ea typeface="Cambria Math" panose="02040503050406030204" pitchFamily="18" charset="0"/>
                        <a:sym typeface="Wingdings" panose="05000000000000000000" pitchFamily="2" charset="2"/>
                      </a:rPr>
                      <m:t>𝛻</m:t>
                    </m:r>
                    <m:r>
                      <a:rPr lang="en-GB" b="0" i="1">
                        <a:solidFill>
                          <a:srgbClr val="31429B"/>
                        </a:solidFill>
                        <a:latin typeface="Cambria Math" panose="02040503050406030204" pitchFamily="18" charset="0"/>
                        <a:ea typeface="Cambria Math" panose="02040503050406030204" pitchFamily="18" charset="0"/>
                        <a:sym typeface="Wingdings" panose="05000000000000000000" pitchFamily="2" charset="2"/>
                      </a:rPr>
                      <m:t> </m:t>
                    </m:r>
                    <m:r>
                      <a:rPr lang="en-GB" b="0" i="1" smtClean="0">
                        <a:solidFill>
                          <a:srgbClr val="31429B"/>
                        </a:solidFill>
                        <a:latin typeface="Cambria Math" panose="02040503050406030204" pitchFamily="18" charset="0"/>
                        <a:ea typeface="Cambria Math" panose="02040503050406030204" pitchFamily="18" charset="0"/>
                        <a:sym typeface="Wingdings" panose="05000000000000000000" pitchFamily="2" charset="2"/>
                      </a:rPr>
                      <m:t>𝐶𝐻</m:t>
                    </m:r>
                    <m:r>
                      <a:rPr lang="en-GB" b="0" i="1" smtClean="0">
                        <a:solidFill>
                          <a:srgbClr val="31429B"/>
                        </a:solidFill>
                        <a:latin typeface="Cambria Math" panose="02040503050406030204" pitchFamily="18" charset="0"/>
                        <a:ea typeface="Cambria Math" panose="02040503050406030204" pitchFamily="18" charset="0"/>
                        <a:sym typeface="Wingdings" panose="05000000000000000000" pitchFamily="2" charset="2"/>
                      </a:rPr>
                      <m:t>4</m:t>
                    </m:r>
                  </m:oMath>
                </a14:m>
                <a:endParaRPr lang="en-US" dirty="0">
                  <a:solidFill>
                    <a:srgbClr val="31429B"/>
                  </a:solidFill>
                </a:endParaRPr>
              </a:p>
              <a:p>
                <a:pPr marL="342900" indent="-342900">
                  <a:lnSpc>
                    <a:spcPct val="150000"/>
                  </a:lnSpc>
                  <a:buFontTx/>
                  <a:buAutoNum type="arabicPeriod"/>
                </a:pPr>
                <a:r>
                  <a:rPr lang="en-US" dirty="0">
                    <a:solidFill>
                      <a:srgbClr val="31429B"/>
                    </a:solidFill>
                  </a:rPr>
                  <a:t>Invest in clean energy innovation and green infrastructure </a:t>
                </a:r>
                <a:r>
                  <a:rPr lang="en-US" dirty="0">
                    <a:solidFill>
                      <a:srgbClr val="31429B"/>
                    </a:solidFill>
                    <a:sym typeface="Wingdings" panose="05000000000000000000" pitchFamily="2" charset="2"/>
                  </a:rPr>
                  <a:t> </a:t>
                </a:r>
                <a14:m>
                  <m:oMath xmlns:m="http://schemas.openxmlformats.org/officeDocument/2006/math">
                    <m:r>
                      <a:rPr lang="en-US" i="1">
                        <a:solidFill>
                          <a:srgbClr val="31429B"/>
                        </a:solidFill>
                        <a:latin typeface="Cambria Math" panose="02040503050406030204" pitchFamily="18" charset="0"/>
                        <a:ea typeface="Cambria Math" panose="02040503050406030204" pitchFamily="18" charset="0"/>
                        <a:sym typeface="Wingdings" panose="05000000000000000000" pitchFamily="2" charset="2"/>
                      </a:rPr>
                      <m:t>𝛻</m:t>
                    </m:r>
                    <m:r>
                      <a:rPr lang="en-GB" i="1">
                        <a:solidFill>
                          <a:srgbClr val="31429B"/>
                        </a:solidFill>
                        <a:latin typeface="Cambria Math" panose="02040503050406030204" pitchFamily="18" charset="0"/>
                        <a:ea typeface="Cambria Math" panose="02040503050406030204" pitchFamily="18" charset="0"/>
                        <a:sym typeface="Wingdings" panose="05000000000000000000" pitchFamily="2" charset="2"/>
                      </a:rPr>
                      <m:t> </m:t>
                    </m:r>
                    <m:r>
                      <a:rPr lang="en-GB" i="1">
                        <a:solidFill>
                          <a:srgbClr val="31429B"/>
                        </a:solidFill>
                        <a:latin typeface="Cambria Math" panose="02040503050406030204" pitchFamily="18" charset="0"/>
                        <a:ea typeface="Cambria Math" panose="02040503050406030204" pitchFamily="18" charset="0"/>
                        <a:sym typeface="Wingdings" panose="05000000000000000000" pitchFamily="2" charset="2"/>
                      </a:rPr>
                      <m:t>𝐶𝑂</m:t>
                    </m:r>
                    <m:r>
                      <a:rPr lang="en-GB" i="1">
                        <a:solidFill>
                          <a:srgbClr val="31429B"/>
                        </a:solidFill>
                        <a:latin typeface="Cambria Math" panose="02040503050406030204" pitchFamily="18" charset="0"/>
                        <a:ea typeface="Cambria Math" panose="02040503050406030204" pitchFamily="18" charset="0"/>
                        <a:sym typeface="Wingdings" panose="05000000000000000000" pitchFamily="2" charset="2"/>
                      </a:rPr>
                      <m:t>2</m:t>
                    </m:r>
                  </m:oMath>
                </a14:m>
                <a:endParaRPr lang="en-US" dirty="0">
                  <a:solidFill>
                    <a:srgbClr val="31429B"/>
                  </a:solidFill>
                </a:endParaRPr>
              </a:p>
              <a:p>
                <a:pPr marL="342900" indent="-342900">
                  <a:lnSpc>
                    <a:spcPct val="150000"/>
                  </a:lnSpc>
                  <a:buFontTx/>
                  <a:buAutoNum type="arabicPeriod"/>
                </a:pPr>
                <a:endParaRPr lang="en-US" dirty="0">
                  <a:solidFill>
                    <a:srgbClr val="31429B"/>
                  </a:solidFill>
                </a:endParaRPr>
              </a:p>
            </p:txBody>
          </p:sp>
        </mc:Choice>
        <mc:Fallback xmlns="">
          <p:sp>
            <p:nvSpPr>
              <p:cNvPr id="10" name="Rectangle 9"/>
              <p:cNvSpPr>
                <a:spLocks noRot="1" noChangeAspect="1" noMove="1" noResize="1" noEditPoints="1" noAdjustHandles="1" noChangeArrowheads="1" noChangeShapeType="1" noTextEdit="1"/>
              </p:cNvSpPr>
              <p:nvPr/>
            </p:nvSpPr>
            <p:spPr>
              <a:xfrm>
                <a:off x="412748" y="1191850"/>
                <a:ext cx="7437711" cy="3277820"/>
              </a:xfrm>
              <a:prstGeom prst="rect">
                <a:avLst/>
              </a:prstGeom>
              <a:blipFill>
                <a:blip r:embed="rId3"/>
                <a:stretch>
                  <a:fillRect l="-738" t="-1117"/>
                </a:stretch>
              </a:blipFill>
            </p:spPr>
            <p:txBody>
              <a:bodyPr/>
              <a:lstStyle/>
              <a:p>
                <a:r>
                  <a:rPr lang="fr-FR">
                    <a:noFill/>
                  </a:rPr>
                  <a:t> </a:t>
                </a:r>
              </a:p>
            </p:txBody>
          </p:sp>
        </mc:Fallback>
      </mc:AlternateContent>
      <p:pic>
        <p:nvPicPr>
          <p:cNvPr id="5122" name="Picture 2" descr="Paris Agreement 2016 - UNFCCC - Platform on Disaster Displaceme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0459" y="851949"/>
            <a:ext cx="2561785" cy="364391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Glasgow Climate Pact - The outcome of COP26 | HimalDoc"/>
          <p:cNvPicPr>
            <a:picLocks noChangeAspect="1" noChangeArrowheads="1"/>
          </p:cNvPicPr>
          <p:nvPr/>
        </p:nvPicPr>
        <p:blipFill rotWithShape="1">
          <a:blip r:embed="rId5">
            <a:extLst>
              <a:ext uri="{28A0092B-C50C-407E-A947-70E740481C1C}">
                <a14:useLocalDpi xmlns:a14="http://schemas.microsoft.com/office/drawing/2010/main" val="0"/>
              </a:ext>
            </a:extLst>
          </a:blip>
          <a:srcRect l="9276" t="5251" r="7988" b="7102"/>
          <a:stretch/>
        </p:blipFill>
        <p:spPr bwMode="auto">
          <a:xfrm>
            <a:off x="9694902" y="2673908"/>
            <a:ext cx="2209800" cy="330708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31264" y="6145820"/>
            <a:ext cx="6611105" cy="43088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sz="2200" b="1"/>
              <a:t>Climate finance and public-private partnerships.</a:t>
            </a:r>
            <a:endParaRPr lang="en-US" sz="2200" b="1" dirty="0"/>
          </a:p>
        </p:txBody>
      </p:sp>
      <p:sp>
        <p:nvSpPr>
          <p:cNvPr id="6" name="Flèche droite 5"/>
          <p:cNvSpPr/>
          <p:nvPr/>
        </p:nvSpPr>
        <p:spPr>
          <a:xfrm rot="5400000">
            <a:off x="2528438" y="4209693"/>
            <a:ext cx="537029" cy="4383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Flèche droite 15"/>
          <p:cNvSpPr/>
          <p:nvPr/>
        </p:nvSpPr>
        <p:spPr>
          <a:xfrm rot="5400000">
            <a:off x="4811262" y="4209693"/>
            <a:ext cx="537029" cy="4383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412748" y="4892059"/>
            <a:ext cx="7248139" cy="923330"/>
          </a:xfrm>
          <a:prstGeom prst="rect">
            <a:avLst/>
          </a:prstGeom>
        </p:spPr>
        <p:txBody>
          <a:bodyPr wrap="square">
            <a:spAutoFit/>
          </a:bodyPr>
          <a:lstStyle/>
          <a:p>
            <a:r>
              <a:rPr lang="en-GB" dirty="0">
                <a:solidFill>
                  <a:srgbClr val="31429B"/>
                </a:solidFill>
              </a:rPr>
              <a:t>The estimated investment requirements for CC mitigation in the </a:t>
            </a:r>
            <a:r>
              <a:rPr lang="en-GB" b="1" dirty="0">
                <a:solidFill>
                  <a:srgbClr val="31429B"/>
                </a:solidFill>
              </a:rPr>
              <a:t>energy</a:t>
            </a:r>
            <a:r>
              <a:rPr lang="en-GB" dirty="0">
                <a:solidFill>
                  <a:srgbClr val="31429B"/>
                </a:solidFill>
              </a:rPr>
              <a:t> sector are projected to range between USD 2.2 to 2.8 trillion annually by the early 2030s.</a:t>
            </a:r>
            <a:endParaRPr lang="fr-FR" dirty="0">
              <a:solidFill>
                <a:srgbClr val="31429B"/>
              </a:solidFill>
            </a:endParaRPr>
          </a:p>
        </p:txBody>
      </p:sp>
    </p:spTree>
    <p:extLst>
      <p:ext uri="{BB962C8B-B14F-4D97-AF65-F5344CB8AC3E}">
        <p14:creationId xmlns:p14="http://schemas.microsoft.com/office/powerpoint/2010/main" val="120416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6" grpId="0" animBg="1"/>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igure-ES3-Global-tracked-climate-finance-and-average-estimated-annual-needs-through-205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0111" y="971166"/>
            <a:ext cx="6999103" cy="4484915"/>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a:extLst>
              <a:ext uri="{FF2B5EF4-FFF2-40B4-BE49-F238E27FC236}">
                <a16:creationId xmlns:a16="http://schemas.microsoft.com/office/drawing/2014/main" id="{659F631D-FFE9-B801-F0CC-2D57D7355C6C}"/>
              </a:ext>
            </a:extLst>
          </p:cNvPr>
          <p:cNvSpPr>
            <a:spLocks noGrp="1"/>
          </p:cNvSpPr>
          <p:nvPr>
            <p:ph type="sldNum" sz="quarter" idx="12"/>
          </p:nvPr>
        </p:nvSpPr>
        <p:spPr/>
        <p:txBody>
          <a:bodyPr/>
          <a:lstStyle/>
          <a:p>
            <a:fld id="{0DFF3279-5B66-F94E-B69C-CCB6B1DE2EC0}" type="slidenum">
              <a:rPr lang="fr-FR" smtClean="0"/>
              <a:pPr/>
              <a:t>5</a:t>
            </a:fld>
            <a:endParaRPr lang="fr-FR" dirty="0"/>
          </a:p>
        </p:txBody>
      </p:sp>
      <p:sp>
        <p:nvSpPr>
          <p:cNvPr id="4" name="Espace réservé du contenu 3">
            <a:extLst>
              <a:ext uri="{FF2B5EF4-FFF2-40B4-BE49-F238E27FC236}">
                <a16:creationId xmlns:a16="http://schemas.microsoft.com/office/drawing/2014/main" id="{A3AE8E44-6684-AFC5-D582-D90BB31B6387}"/>
              </a:ext>
            </a:extLst>
          </p:cNvPr>
          <p:cNvSpPr>
            <a:spLocks noGrp="1"/>
          </p:cNvSpPr>
          <p:nvPr>
            <p:ph sz="quarter" idx="14"/>
          </p:nvPr>
        </p:nvSpPr>
        <p:spPr/>
        <p:txBody>
          <a:bodyPr>
            <a:noAutofit/>
          </a:bodyPr>
          <a:lstStyle/>
          <a:p>
            <a:r>
              <a:rPr lang="fr-FR" dirty="0"/>
              <a:t>2. </a:t>
            </a:r>
            <a:r>
              <a:rPr lang="fr-FR" dirty="0" err="1"/>
              <a:t>Need</a:t>
            </a:r>
            <a:r>
              <a:rPr lang="fr-FR" dirty="0"/>
              <a:t> for </a:t>
            </a:r>
            <a:r>
              <a:rPr lang="fr-FR" dirty="0" err="1"/>
              <a:t>investment</a:t>
            </a:r>
            <a:r>
              <a:rPr lang="fr-FR" dirty="0"/>
              <a:t> in </a:t>
            </a:r>
            <a:r>
              <a:rPr lang="fr-FR" dirty="0" err="1"/>
              <a:t>climate</a:t>
            </a:r>
            <a:r>
              <a:rPr lang="fr-FR" dirty="0"/>
              <a:t> solutions</a:t>
            </a:r>
          </a:p>
        </p:txBody>
      </p:sp>
      <p:sp>
        <p:nvSpPr>
          <p:cNvPr id="8" name="Espace réservé du pied de page 1">
            <a:extLst>
              <a:ext uri="{FF2B5EF4-FFF2-40B4-BE49-F238E27FC236}">
                <a16:creationId xmlns:a16="http://schemas.microsoft.com/office/drawing/2014/main" id="{F15DC95A-C0BF-3067-7AFE-14B9CB0CE563}"/>
              </a:ext>
            </a:extLst>
          </p:cNvPr>
          <p:cNvSpPr>
            <a:spLocks noGrp="1"/>
          </p:cNvSpPr>
          <p:nvPr>
            <p:ph type="ftr" sz="quarter" idx="11"/>
          </p:nvPr>
        </p:nvSpPr>
        <p:spPr>
          <a:xfrm>
            <a:off x="6306189" y="6211581"/>
            <a:ext cx="3967362" cy="365126"/>
          </a:xfrm>
        </p:spPr>
        <p:txBody>
          <a:bodyPr/>
          <a:lstStyle/>
          <a:p>
            <a:r>
              <a:rPr lang="fr-FR" dirty="0" err="1"/>
              <a:t>Leveraging</a:t>
            </a:r>
            <a:r>
              <a:rPr lang="fr-FR" dirty="0"/>
              <a:t> </a:t>
            </a:r>
            <a:r>
              <a:rPr lang="fr-FR" dirty="0" err="1"/>
              <a:t>climate</a:t>
            </a:r>
            <a:r>
              <a:rPr lang="fr-FR" dirty="0"/>
              <a:t> finance to </a:t>
            </a:r>
            <a:r>
              <a:rPr lang="fr-FR" dirty="0" err="1"/>
              <a:t>achieve</a:t>
            </a:r>
            <a:r>
              <a:rPr lang="fr-FR" dirty="0"/>
              <a:t> the agenda 2030: a focus on SDG13. </a:t>
            </a:r>
          </a:p>
        </p:txBody>
      </p:sp>
      <p:sp>
        <p:nvSpPr>
          <p:cNvPr id="12" name="TextBox 11">
            <a:extLst>
              <a:ext uri="{FF2B5EF4-FFF2-40B4-BE49-F238E27FC236}">
                <a16:creationId xmlns:a16="http://schemas.microsoft.com/office/drawing/2014/main" id="{2504324B-8D4D-AE18-E8D1-0D0098B88FC9}"/>
              </a:ext>
            </a:extLst>
          </p:cNvPr>
          <p:cNvSpPr txBox="1"/>
          <p:nvPr/>
        </p:nvSpPr>
        <p:spPr>
          <a:xfrm>
            <a:off x="187272" y="1146626"/>
            <a:ext cx="4580014" cy="3785652"/>
          </a:xfrm>
          <a:prstGeom prst="rect">
            <a:avLst/>
          </a:prstGeom>
          <a:noFill/>
        </p:spPr>
        <p:txBody>
          <a:bodyPr wrap="square">
            <a:spAutoFit/>
          </a:bodyPr>
          <a:lstStyle/>
          <a:p>
            <a:pPr marL="285750" indent="-285750" algn="just">
              <a:buFont typeface="Arial" panose="020B0604020202020204" pitchFamily="34" charset="0"/>
              <a:buChar char="•"/>
            </a:pPr>
            <a:r>
              <a:rPr lang="en-US" sz="1600" dirty="0">
                <a:solidFill>
                  <a:srgbClr val="31429B"/>
                </a:solidFill>
              </a:rPr>
              <a:t>“Stepped-up investment effort required to lay the groundwork for a future consistent with 2 °C, and even more so 1.5 °C. ” (McCollum et al. 2018). </a:t>
            </a:r>
          </a:p>
          <a:p>
            <a:pPr marL="285750" indent="-285750" algn="just">
              <a:buFont typeface="Arial" panose="020B0604020202020204" pitchFamily="34" charset="0"/>
              <a:buChar char="•"/>
            </a:pPr>
            <a:endParaRPr lang="en-GB" sz="1600" dirty="0">
              <a:solidFill>
                <a:srgbClr val="31429B"/>
              </a:solidFill>
            </a:endParaRPr>
          </a:p>
          <a:p>
            <a:pPr marL="285750" indent="-285750" algn="just">
              <a:buFont typeface="Arial" panose="020B0604020202020204" pitchFamily="34" charset="0"/>
              <a:buChar char="•"/>
            </a:pPr>
            <a:r>
              <a:rPr lang="en-US" sz="1600" dirty="0">
                <a:solidFill>
                  <a:srgbClr val="31429B"/>
                </a:solidFill>
              </a:rPr>
              <a:t>Making financial flows consistent with low greenhouse gas (GHG) emissions and climate-resilient development” is one of the three core objectives of the Paris Agreement (UNFCCC, 2015)</a:t>
            </a:r>
          </a:p>
          <a:p>
            <a:pPr marL="285750" indent="-285750" algn="just">
              <a:buFont typeface="Arial" panose="020B0604020202020204" pitchFamily="34" charset="0"/>
              <a:buChar char="•"/>
            </a:pPr>
            <a:endParaRPr lang="en-GB" sz="1600" dirty="0">
              <a:solidFill>
                <a:srgbClr val="31429B"/>
              </a:solidFill>
            </a:endParaRPr>
          </a:p>
          <a:p>
            <a:pPr marL="285750" indent="-285750" algn="just">
              <a:buFont typeface="Arial" panose="020B0604020202020204" pitchFamily="34" charset="0"/>
              <a:buChar char="•"/>
            </a:pPr>
            <a:r>
              <a:rPr lang="en-US" sz="1600" dirty="0">
                <a:solidFill>
                  <a:srgbClr val="31429B"/>
                </a:solidFill>
              </a:rPr>
              <a:t>Global climate finance needs are estimated between USD 5.9 and 12 trillion annually by 2030, highlighting the scale of the challenge (CPI, 2023).</a:t>
            </a:r>
            <a:endParaRPr lang="en-GB" sz="1600" dirty="0">
              <a:solidFill>
                <a:srgbClr val="31429B"/>
              </a:solidFill>
            </a:endParaRPr>
          </a:p>
        </p:txBody>
      </p:sp>
      <p:sp>
        <p:nvSpPr>
          <p:cNvPr id="13" name="Espace réservé du texte 3">
            <a:extLst>
              <a:ext uri="{FF2B5EF4-FFF2-40B4-BE49-F238E27FC236}">
                <a16:creationId xmlns:a16="http://schemas.microsoft.com/office/drawing/2014/main" id="{698D42DC-5D5D-2302-9F19-2DC470E37846}"/>
              </a:ext>
            </a:extLst>
          </p:cNvPr>
          <p:cNvSpPr txBox="1">
            <a:spLocks/>
          </p:cNvSpPr>
          <p:nvPr/>
        </p:nvSpPr>
        <p:spPr>
          <a:xfrm>
            <a:off x="187272" y="6064878"/>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000" dirty="0"/>
              <a:t>Università degli Studi di Napoli Parthenope</a:t>
            </a:r>
            <a:r>
              <a:rPr lang="en-GB" sz="1000" dirty="0"/>
              <a:t> , </a:t>
            </a:r>
          </a:p>
          <a:p>
            <a:r>
              <a:rPr lang="en-GB" sz="1000" dirty="0"/>
              <a:t>8</a:t>
            </a:r>
            <a:r>
              <a:rPr lang="en-GB" sz="1000" baseline="30000" dirty="0"/>
              <a:t>th</a:t>
            </a:r>
            <a:r>
              <a:rPr lang="en-GB" sz="1000" dirty="0"/>
              <a:t> </a:t>
            </a:r>
            <a:r>
              <a:rPr lang="en-GB" sz="1000" dirty="0" err="1"/>
              <a:t>october</a:t>
            </a:r>
            <a:r>
              <a:rPr lang="en-GB" sz="1000" dirty="0"/>
              <a:t> 2024, </a:t>
            </a:r>
            <a:r>
              <a:rPr lang="en-GB" sz="1000" dirty="0" err="1"/>
              <a:t>naples</a:t>
            </a:r>
            <a:r>
              <a:rPr lang="en-GB" sz="1000" dirty="0"/>
              <a:t>, Italy</a:t>
            </a:r>
          </a:p>
          <a:p>
            <a:endParaRPr lang="en-GB" sz="1000" dirty="0"/>
          </a:p>
        </p:txBody>
      </p:sp>
    </p:spTree>
    <p:extLst>
      <p:ext uri="{BB962C8B-B14F-4D97-AF65-F5344CB8AC3E}">
        <p14:creationId xmlns:p14="http://schemas.microsoft.com/office/powerpoint/2010/main" val="42231193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659F631D-FFE9-B801-F0CC-2D57D7355C6C}"/>
              </a:ext>
            </a:extLst>
          </p:cNvPr>
          <p:cNvSpPr>
            <a:spLocks noGrp="1"/>
          </p:cNvSpPr>
          <p:nvPr>
            <p:ph type="sldNum" sz="quarter" idx="12"/>
          </p:nvPr>
        </p:nvSpPr>
        <p:spPr/>
        <p:txBody>
          <a:bodyPr/>
          <a:lstStyle/>
          <a:p>
            <a:fld id="{0DFF3279-5B66-F94E-B69C-CCB6B1DE2EC0}" type="slidenum">
              <a:rPr lang="fr-FR" smtClean="0"/>
              <a:pPr/>
              <a:t>6</a:t>
            </a:fld>
            <a:endParaRPr lang="fr-FR" dirty="0"/>
          </a:p>
        </p:txBody>
      </p:sp>
      <p:sp>
        <p:nvSpPr>
          <p:cNvPr id="4" name="Espace réservé du contenu 3">
            <a:extLst>
              <a:ext uri="{FF2B5EF4-FFF2-40B4-BE49-F238E27FC236}">
                <a16:creationId xmlns:a16="http://schemas.microsoft.com/office/drawing/2014/main" id="{A3AE8E44-6684-AFC5-D582-D90BB31B6387}"/>
              </a:ext>
            </a:extLst>
          </p:cNvPr>
          <p:cNvSpPr>
            <a:spLocks noGrp="1"/>
          </p:cNvSpPr>
          <p:nvPr>
            <p:ph sz="quarter" idx="14"/>
          </p:nvPr>
        </p:nvSpPr>
        <p:spPr/>
        <p:txBody>
          <a:bodyPr>
            <a:noAutofit/>
          </a:bodyPr>
          <a:lstStyle/>
          <a:p>
            <a:r>
              <a:rPr lang="fr-FR" dirty="0"/>
              <a:t>2. </a:t>
            </a:r>
            <a:r>
              <a:rPr lang="fr-FR" dirty="0" err="1"/>
              <a:t>Need</a:t>
            </a:r>
            <a:r>
              <a:rPr lang="fr-FR" dirty="0"/>
              <a:t> for </a:t>
            </a:r>
            <a:r>
              <a:rPr lang="fr-FR" dirty="0" err="1"/>
              <a:t>investment</a:t>
            </a:r>
            <a:r>
              <a:rPr lang="fr-FR" dirty="0"/>
              <a:t> in </a:t>
            </a:r>
            <a:r>
              <a:rPr lang="fr-FR" dirty="0" err="1"/>
              <a:t>climate</a:t>
            </a:r>
            <a:r>
              <a:rPr lang="fr-FR" dirty="0"/>
              <a:t> solutions</a:t>
            </a:r>
          </a:p>
        </p:txBody>
      </p:sp>
      <p:sp>
        <p:nvSpPr>
          <p:cNvPr id="8" name="Espace réservé du pied de page 1">
            <a:extLst>
              <a:ext uri="{FF2B5EF4-FFF2-40B4-BE49-F238E27FC236}">
                <a16:creationId xmlns:a16="http://schemas.microsoft.com/office/drawing/2014/main" id="{F15DC95A-C0BF-3067-7AFE-14B9CB0CE563}"/>
              </a:ext>
            </a:extLst>
          </p:cNvPr>
          <p:cNvSpPr>
            <a:spLocks noGrp="1"/>
          </p:cNvSpPr>
          <p:nvPr>
            <p:ph type="ftr" sz="quarter" idx="11"/>
          </p:nvPr>
        </p:nvSpPr>
        <p:spPr>
          <a:xfrm>
            <a:off x="6306189" y="6211581"/>
            <a:ext cx="3967362" cy="365126"/>
          </a:xfrm>
        </p:spPr>
        <p:txBody>
          <a:bodyPr/>
          <a:lstStyle/>
          <a:p>
            <a:r>
              <a:rPr lang="en-US"/>
              <a:t>Leveraging climate finance to achieve the agenda 2030: a focus on SDG13. </a:t>
            </a:r>
            <a:endParaRPr lang="fr-FR" dirty="0"/>
          </a:p>
        </p:txBody>
      </p:sp>
      <p:pic>
        <p:nvPicPr>
          <p:cNvPr id="5" name="Image 4"/>
          <p:cNvPicPr>
            <a:picLocks noChangeAspect="1"/>
          </p:cNvPicPr>
          <p:nvPr/>
        </p:nvPicPr>
        <p:blipFill rotWithShape="1">
          <a:blip r:embed="rId3"/>
          <a:srcRect l="9575" t="43729" r="73697" b="12189"/>
          <a:stretch/>
        </p:blipFill>
        <p:spPr>
          <a:xfrm>
            <a:off x="4998357" y="1840439"/>
            <a:ext cx="6912066" cy="3725954"/>
          </a:xfrm>
          <a:prstGeom prst="rect">
            <a:avLst/>
          </a:prstGeom>
        </p:spPr>
      </p:pic>
      <p:sp>
        <p:nvSpPr>
          <p:cNvPr id="10" name="TextBox 11">
            <a:extLst>
              <a:ext uri="{FF2B5EF4-FFF2-40B4-BE49-F238E27FC236}">
                <a16:creationId xmlns:a16="http://schemas.microsoft.com/office/drawing/2014/main" id="{2504324B-8D4D-AE18-E8D1-0D0098B88FC9}"/>
              </a:ext>
            </a:extLst>
          </p:cNvPr>
          <p:cNvSpPr txBox="1"/>
          <p:nvPr/>
        </p:nvSpPr>
        <p:spPr>
          <a:xfrm>
            <a:off x="187272" y="1146626"/>
            <a:ext cx="4580014" cy="5262979"/>
          </a:xfrm>
          <a:prstGeom prst="rect">
            <a:avLst/>
          </a:prstGeom>
          <a:noFill/>
        </p:spPr>
        <p:txBody>
          <a:bodyPr wrap="square">
            <a:spAutoFit/>
          </a:bodyPr>
          <a:lstStyle/>
          <a:p>
            <a:pPr marL="285750" indent="-285750" algn="just">
              <a:buFont typeface="Arial" panose="020B0604020202020204" pitchFamily="34" charset="0"/>
              <a:buChar char="•"/>
            </a:pPr>
            <a:r>
              <a:rPr lang="en-US" sz="1600" dirty="0">
                <a:solidFill>
                  <a:srgbClr val="31429B"/>
                </a:solidFill>
              </a:rPr>
              <a:t>“Stepped-up investment effort required to lay the groundwork for a future consistent with 2 °C, and even more so 1.5 °C. ” (McCollum et al. 2018). </a:t>
            </a:r>
          </a:p>
          <a:p>
            <a:pPr marL="285750" indent="-285750" algn="just">
              <a:buFont typeface="Arial" panose="020B0604020202020204" pitchFamily="34" charset="0"/>
              <a:buChar char="•"/>
            </a:pPr>
            <a:endParaRPr lang="en-GB" sz="1600" dirty="0">
              <a:solidFill>
                <a:srgbClr val="31429B"/>
              </a:solidFill>
            </a:endParaRPr>
          </a:p>
          <a:p>
            <a:pPr marL="285750" indent="-285750" algn="just">
              <a:buFont typeface="Arial" panose="020B0604020202020204" pitchFamily="34" charset="0"/>
              <a:buChar char="•"/>
            </a:pPr>
            <a:r>
              <a:rPr lang="en-US" sz="1600" dirty="0">
                <a:solidFill>
                  <a:srgbClr val="31429B"/>
                </a:solidFill>
              </a:rPr>
              <a:t>Making financial flows consistent with low greenhouse gas (GHG) emissions and climate-resilient development” is one of the three core objectives of the Paris Agreement (UNFCCC, 2015)</a:t>
            </a:r>
          </a:p>
          <a:p>
            <a:pPr marL="285750" indent="-285750" algn="just">
              <a:buFont typeface="Arial" panose="020B0604020202020204" pitchFamily="34" charset="0"/>
              <a:buChar char="•"/>
            </a:pPr>
            <a:endParaRPr lang="en-GB" sz="1600" dirty="0">
              <a:solidFill>
                <a:srgbClr val="31429B"/>
              </a:solidFill>
            </a:endParaRPr>
          </a:p>
          <a:p>
            <a:pPr marL="285750" indent="-285750" algn="just">
              <a:buFont typeface="Arial" panose="020B0604020202020204" pitchFamily="34" charset="0"/>
              <a:buChar char="•"/>
            </a:pPr>
            <a:r>
              <a:rPr lang="en-US" sz="1600" dirty="0">
                <a:solidFill>
                  <a:srgbClr val="31429B"/>
                </a:solidFill>
              </a:rPr>
              <a:t>Global climate finance needs are estimated between USD 5.9 and 12 trillion annually by 2030, highlighting the scale of the challenge (CPI, 2023).</a:t>
            </a:r>
          </a:p>
          <a:p>
            <a:pPr marL="285750" indent="-285750" algn="just">
              <a:buFont typeface="Arial" panose="020B0604020202020204" pitchFamily="34" charset="0"/>
              <a:buChar char="•"/>
            </a:pPr>
            <a:endParaRPr lang="en-US" sz="1600" dirty="0">
              <a:solidFill>
                <a:srgbClr val="31429B"/>
              </a:solidFill>
            </a:endParaRPr>
          </a:p>
          <a:p>
            <a:pPr marL="285750" indent="-285750" algn="just">
              <a:buFont typeface="Arial" panose="020B0604020202020204" pitchFamily="34" charset="0"/>
              <a:buChar char="•"/>
            </a:pPr>
            <a:r>
              <a:rPr lang="en-US" sz="1600" dirty="0">
                <a:solidFill>
                  <a:srgbClr val="31429B"/>
                </a:solidFill>
              </a:rPr>
              <a:t>In Europe, the  real-economy investments reached 407 billion euros in 2022, leaving a European climate investment deficit of 406 billion euros per year, or 2.6% GDP. </a:t>
            </a:r>
          </a:p>
          <a:p>
            <a:pPr marL="285750" indent="-285750" algn="just">
              <a:buFont typeface="Arial" panose="020B0604020202020204" pitchFamily="34" charset="0"/>
              <a:buChar char="•"/>
            </a:pPr>
            <a:endParaRPr lang="en-GB" sz="1600" dirty="0">
              <a:solidFill>
                <a:srgbClr val="31429B"/>
              </a:solidFill>
            </a:endParaRPr>
          </a:p>
        </p:txBody>
      </p:sp>
      <p:sp>
        <p:nvSpPr>
          <p:cNvPr id="11" name="Espace réservé du texte 3">
            <a:extLst>
              <a:ext uri="{FF2B5EF4-FFF2-40B4-BE49-F238E27FC236}">
                <a16:creationId xmlns:a16="http://schemas.microsoft.com/office/drawing/2014/main" id="{698D42DC-5D5D-2302-9F19-2DC470E37846}"/>
              </a:ext>
            </a:extLst>
          </p:cNvPr>
          <p:cNvSpPr txBox="1">
            <a:spLocks/>
          </p:cNvSpPr>
          <p:nvPr/>
        </p:nvSpPr>
        <p:spPr>
          <a:xfrm>
            <a:off x="419321" y="6230169"/>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000" dirty="0"/>
              <a:t>Università degli Studi di Napoli Parthenope</a:t>
            </a:r>
            <a:r>
              <a:rPr lang="en-GB" sz="1000" dirty="0"/>
              <a:t> , </a:t>
            </a:r>
          </a:p>
          <a:p>
            <a:r>
              <a:rPr lang="en-GB" sz="1000" dirty="0"/>
              <a:t>8</a:t>
            </a:r>
            <a:r>
              <a:rPr lang="en-GB" sz="1000" baseline="30000" dirty="0"/>
              <a:t>th</a:t>
            </a:r>
            <a:r>
              <a:rPr lang="en-GB" sz="1000" dirty="0"/>
              <a:t> </a:t>
            </a:r>
            <a:r>
              <a:rPr lang="en-GB" sz="1000" dirty="0" err="1"/>
              <a:t>october</a:t>
            </a:r>
            <a:r>
              <a:rPr lang="en-GB" sz="1000" dirty="0"/>
              <a:t> 2024, </a:t>
            </a:r>
            <a:r>
              <a:rPr lang="en-GB" sz="1000" dirty="0" err="1"/>
              <a:t>naples</a:t>
            </a:r>
            <a:r>
              <a:rPr lang="en-GB" sz="1000" dirty="0"/>
              <a:t>, Italy</a:t>
            </a:r>
          </a:p>
          <a:p>
            <a:endParaRPr lang="en-GB" sz="1000" dirty="0"/>
          </a:p>
        </p:txBody>
      </p:sp>
    </p:spTree>
    <p:extLst>
      <p:ext uri="{BB962C8B-B14F-4D97-AF65-F5344CB8AC3E}">
        <p14:creationId xmlns:p14="http://schemas.microsoft.com/office/powerpoint/2010/main" val="1923418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659F631D-FFE9-B801-F0CC-2D57D7355C6C}"/>
              </a:ext>
            </a:extLst>
          </p:cNvPr>
          <p:cNvSpPr>
            <a:spLocks noGrp="1"/>
          </p:cNvSpPr>
          <p:nvPr>
            <p:ph type="sldNum" sz="quarter" idx="12"/>
          </p:nvPr>
        </p:nvSpPr>
        <p:spPr/>
        <p:txBody>
          <a:bodyPr/>
          <a:lstStyle/>
          <a:p>
            <a:fld id="{0DFF3279-5B66-F94E-B69C-CCB6B1DE2EC0}" type="slidenum">
              <a:rPr lang="fr-FR" smtClean="0"/>
              <a:pPr/>
              <a:t>7</a:t>
            </a:fld>
            <a:endParaRPr lang="fr-FR" dirty="0"/>
          </a:p>
        </p:txBody>
      </p:sp>
      <p:sp>
        <p:nvSpPr>
          <p:cNvPr id="4" name="Espace réservé du contenu 3">
            <a:extLst>
              <a:ext uri="{FF2B5EF4-FFF2-40B4-BE49-F238E27FC236}">
                <a16:creationId xmlns:a16="http://schemas.microsoft.com/office/drawing/2014/main" id="{A3AE8E44-6684-AFC5-D582-D90BB31B6387}"/>
              </a:ext>
            </a:extLst>
          </p:cNvPr>
          <p:cNvSpPr>
            <a:spLocks noGrp="1"/>
          </p:cNvSpPr>
          <p:nvPr>
            <p:ph sz="quarter" idx="14"/>
          </p:nvPr>
        </p:nvSpPr>
        <p:spPr/>
        <p:txBody>
          <a:bodyPr>
            <a:noAutofit/>
          </a:bodyPr>
          <a:lstStyle/>
          <a:p>
            <a:r>
              <a:rPr lang="fr-FR" dirty="0"/>
              <a:t>2. </a:t>
            </a:r>
            <a:r>
              <a:rPr lang="fr-FR" dirty="0" err="1"/>
              <a:t>Need</a:t>
            </a:r>
            <a:r>
              <a:rPr lang="fr-FR" dirty="0"/>
              <a:t> for </a:t>
            </a:r>
            <a:r>
              <a:rPr lang="fr-FR" dirty="0" err="1"/>
              <a:t>investment</a:t>
            </a:r>
            <a:r>
              <a:rPr lang="fr-FR" dirty="0"/>
              <a:t> in </a:t>
            </a:r>
            <a:r>
              <a:rPr lang="fr-FR" dirty="0" err="1"/>
              <a:t>climate</a:t>
            </a:r>
            <a:r>
              <a:rPr lang="fr-FR" dirty="0"/>
              <a:t> solutions</a:t>
            </a:r>
          </a:p>
          <a:p>
            <a:r>
              <a:rPr lang="en-GB" sz="2000" dirty="0">
                <a:solidFill>
                  <a:srgbClr val="4A82FA"/>
                </a:solidFill>
              </a:rPr>
              <a:t>Just need to look at it with the right angle</a:t>
            </a:r>
            <a:endParaRPr lang="fr-FR" sz="2000" dirty="0">
              <a:solidFill>
                <a:srgbClr val="4A82FA"/>
              </a:solidFill>
            </a:endParaRPr>
          </a:p>
        </p:txBody>
      </p:sp>
      <p:sp>
        <p:nvSpPr>
          <p:cNvPr id="8" name="Espace réservé du pied de page 1">
            <a:extLst>
              <a:ext uri="{FF2B5EF4-FFF2-40B4-BE49-F238E27FC236}">
                <a16:creationId xmlns:a16="http://schemas.microsoft.com/office/drawing/2014/main" id="{F15DC95A-C0BF-3067-7AFE-14B9CB0CE563}"/>
              </a:ext>
            </a:extLst>
          </p:cNvPr>
          <p:cNvSpPr>
            <a:spLocks noGrp="1"/>
          </p:cNvSpPr>
          <p:nvPr>
            <p:ph type="ftr" sz="quarter" idx="11"/>
          </p:nvPr>
        </p:nvSpPr>
        <p:spPr>
          <a:xfrm>
            <a:off x="6306189" y="6211581"/>
            <a:ext cx="3967362" cy="365126"/>
          </a:xfrm>
        </p:spPr>
        <p:txBody>
          <a:bodyPr/>
          <a:lstStyle/>
          <a:p>
            <a:r>
              <a:rPr lang="en-US"/>
              <a:t>Leveraging climate finance to achieve the agenda 2030: a focus on SDG13. </a:t>
            </a:r>
            <a:endParaRPr lang="fr-FR" dirty="0"/>
          </a:p>
        </p:txBody>
      </p:sp>
      <p:pic>
        <p:nvPicPr>
          <p:cNvPr id="6146" name="Picture 2" descr="Cost-of-inaction-fin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4227" y="1559346"/>
            <a:ext cx="4765662" cy="36000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limate-finance-in-contex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418" y="1867637"/>
            <a:ext cx="6888809" cy="3011787"/>
          </a:xfrm>
          <a:prstGeom prst="rect">
            <a:avLst/>
          </a:prstGeom>
          <a:noFill/>
          <a:extLst>
            <a:ext uri="{909E8E84-426E-40DD-AFC4-6F175D3DCCD1}">
              <a14:hiddenFill xmlns:a14="http://schemas.microsoft.com/office/drawing/2010/main">
                <a:solidFill>
                  <a:srgbClr val="FFFFFF"/>
                </a:solidFill>
              </a14:hiddenFill>
            </a:ext>
          </a:extLst>
        </p:spPr>
      </p:pic>
      <p:sp>
        <p:nvSpPr>
          <p:cNvPr id="6" name="ZoneTexte 5"/>
          <p:cNvSpPr txBox="1"/>
          <p:nvPr/>
        </p:nvSpPr>
        <p:spPr>
          <a:xfrm>
            <a:off x="4159405" y="5052713"/>
            <a:ext cx="1396536" cy="276999"/>
          </a:xfrm>
          <a:prstGeom prst="rect">
            <a:avLst/>
          </a:prstGeom>
          <a:noFill/>
        </p:spPr>
        <p:txBody>
          <a:bodyPr wrap="none" rtlCol="0">
            <a:spAutoFit/>
          </a:bodyPr>
          <a:lstStyle/>
          <a:p>
            <a:r>
              <a:rPr lang="en-GB" sz="1200" dirty="0"/>
              <a:t>Source: CPI 2024</a:t>
            </a:r>
            <a:endParaRPr lang="fr-FR" sz="1200" dirty="0"/>
          </a:p>
        </p:txBody>
      </p:sp>
      <p:sp>
        <p:nvSpPr>
          <p:cNvPr id="12" name="ZoneTexte 11"/>
          <p:cNvSpPr txBox="1"/>
          <p:nvPr/>
        </p:nvSpPr>
        <p:spPr>
          <a:xfrm>
            <a:off x="8554971" y="5052714"/>
            <a:ext cx="2967479" cy="276999"/>
          </a:xfrm>
          <a:prstGeom prst="rect">
            <a:avLst/>
          </a:prstGeom>
          <a:noFill/>
        </p:spPr>
        <p:txBody>
          <a:bodyPr wrap="none" rtlCol="0">
            <a:spAutoFit/>
          </a:bodyPr>
          <a:lstStyle/>
          <a:p>
            <a:r>
              <a:rPr lang="en-GB" sz="1200" dirty="0"/>
              <a:t>Source: </a:t>
            </a:r>
            <a:r>
              <a:rPr lang="en-US" sz="1200" dirty="0"/>
              <a:t>CPI analysis and NGFS (2022)</a:t>
            </a:r>
            <a:endParaRPr lang="fr-FR" sz="1200" dirty="0"/>
          </a:p>
        </p:txBody>
      </p:sp>
      <p:sp>
        <p:nvSpPr>
          <p:cNvPr id="7" name="Rectangle 6"/>
          <p:cNvSpPr/>
          <p:nvPr/>
        </p:nvSpPr>
        <p:spPr>
          <a:xfrm>
            <a:off x="401597" y="5439267"/>
            <a:ext cx="11675173" cy="64633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en-US" dirty="0">
                <a:solidFill>
                  <a:srgbClr val="31429B"/>
                </a:solidFill>
              </a:rPr>
              <a:t>K required is available globally to reach the scale of global climate finance needed but needs to be redistributed or reallocated to avoid social and economic losses that are estimated to be twice the estimated finance needed</a:t>
            </a:r>
          </a:p>
        </p:txBody>
      </p:sp>
      <p:sp>
        <p:nvSpPr>
          <p:cNvPr id="11" name="ZoneTexte 10"/>
          <p:cNvSpPr txBox="1"/>
          <p:nvPr/>
        </p:nvSpPr>
        <p:spPr>
          <a:xfrm>
            <a:off x="333658" y="1403050"/>
            <a:ext cx="3813865" cy="369332"/>
          </a:xfrm>
          <a:prstGeom prst="rect">
            <a:avLst/>
          </a:prstGeom>
          <a:noFill/>
        </p:spPr>
        <p:txBody>
          <a:bodyPr wrap="none" rtlCol="0">
            <a:spAutoFit/>
          </a:bodyPr>
          <a:lstStyle/>
          <a:p>
            <a:r>
              <a:rPr lang="en-GB" dirty="0"/>
              <a:t>Climate flows and needs in context</a:t>
            </a:r>
            <a:endParaRPr lang="fr-FR" dirty="0"/>
          </a:p>
        </p:txBody>
      </p:sp>
      <p:sp>
        <p:nvSpPr>
          <p:cNvPr id="15" name="ZoneTexte 14"/>
          <p:cNvSpPr txBox="1"/>
          <p:nvPr/>
        </p:nvSpPr>
        <p:spPr>
          <a:xfrm>
            <a:off x="7004227" y="1358345"/>
            <a:ext cx="4711546" cy="369332"/>
          </a:xfrm>
          <a:prstGeom prst="rect">
            <a:avLst/>
          </a:prstGeom>
          <a:noFill/>
        </p:spPr>
        <p:txBody>
          <a:bodyPr wrap="none" rtlCol="0">
            <a:spAutoFit/>
          </a:bodyPr>
          <a:lstStyle/>
          <a:p>
            <a:r>
              <a:rPr lang="en-US" dirty="0"/>
              <a:t>Cumulative climate finance needs vs. losses</a:t>
            </a:r>
          </a:p>
        </p:txBody>
      </p:sp>
      <p:sp>
        <p:nvSpPr>
          <p:cNvPr id="16" name="Espace réservé du texte 3">
            <a:extLst>
              <a:ext uri="{FF2B5EF4-FFF2-40B4-BE49-F238E27FC236}">
                <a16:creationId xmlns:a16="http://schemas.microsoft.com/office/drawing/2014/main" id="{698D42DC-5D5D-2302-9F19-2DC470E37846}"/>
              </a:ext>
            </a:extLst>
          </p:cNvPr>
          <p:cNvSpPr txBox="1">
            <a:spLocks/>
          </p:cNvSpPr>
          <p:nvPr/>
        </p:nvSpPr>
        <p:spPr>
          <a:xfrm>
            <a:off x="419321" y="6259197"/>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000" dirty="0"/>
              <a:t>Università degli Studi di Napoli Parthenope</a:t>
            </a:r>
            <a:r>
              <a:rPr lang="en-GB" sz="1000" dirty="0"/>
              <a:t> , </a:t>
            </a:r>
          </a:p>
          <a:p>
            <a:r>
              <a:rPr lang="en-GB" sz="1000" dirty="0"/>
              <a:t>8</a:t>
            </a:r>
            <a:r>
              <a:rPr lang="en-GB" sz="1000" baseline="30000" dirty="0"/>
              <a:t>th</a:t>
            </a:r>
            <a:r>
              <a:rPr lang="en-GB" sz="1000" dirty="0"/>
              <a:t> </a:t>
            </a:r>
            <a:r>
              <a:rPr lang="en-GB" sz="1000" dirty="0" err="1"/>
              <a:t>october</a:t>
            </a:r>
            <a:r>
              <a:rPr lang="en-GB" sz="1000" dirty="0"/>
              <a:t> 2024, </a:t>
            </a:r>
            <a:r>
              <a:rPr lang="en-GB" sz="1000" dirty="0" err="1"/>
              <a:t>naples</a:t>
            </a:r>
            <a:r>
              <a:rPr lang="en-GB" sz="1000" dirty="0"/>
              <a:t>, Italy</a:t>
            </a:r>
          </a:p>
          <a:p>
            <a:endParaRPr lang="en-GB" sz="1000" dirty="0"/>
          </a:p>
        </p:txBody>
      </p:sp>
    </p:spTree>
    <p:extLst>
      <p:ext uri="{BB962C8B-B14F-4D97-AF65-F5344CB8AC3E}">
        <p14:creationId xmlns:p14="http://schemas.microsoft.com/office/powerpoint/2010/main" val="3472406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mall, wooden, sitting, table&#10;&#10;Description automatically generated">
            <a:extLst>
              <a:ext uri="{FF2B5EF4-FFF2-40B4-BE49-F238E27FC236}">
                <a16:creationId xmlns:a16="http://schemas.microsoft.com/office/drawing/2014/main" id="{7502B581-1041-495D-9AFF-F583C741000D}"/>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t="9091" r="10303"/>
          <a:stretch/>
        </p:blipFill>
        <p:spPr>
          <a:xfrm>
            <a:off x="20" y="10"/>
            <a:ext cx="12191980" cy="6857990"/>
          </a:xfrm>
          <a:prstGeom prst="rect">
            <a:avLst/>
          </a:prstGeom>
        </p:spPr>
      </p:pic>
      <p:sp>
        <p:nvSpPr>
          <p:cNvPr id="3" name="Rectangle 2"/>
          <p:cNvSpPr/>
          <p:nvPr/>
        </p:nvSpPr>
        <p:spPr>
          <a:xfrm>
            <a:off x="468351" y="651423"/>
            <a:ext cx="4159405" cy="54928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a:extLst>
              <a:ext uri="{FF2B5EF4-FFF2-40B4-BE49-F238E27FC236}">
                <a16:creationId xmlns:a16="http://schemas.microsoft.com/office/drawing/2014/main" id="{5E562972-3449-42D1-8185-B4BEFD52AB44}"/>
              </a:ext>
            </a:extLst>
          </p:cNvPr>
          <p:cNvSpPr>
            <a:spLocks noGrp="1"/>
          </p:cNvSpPr>
          <p:nvPr>
            <p:ph type="title"/>
          </p:nvPr>
        </p:nvSpPr>
        <p:spPr>
          <a:xfrm>
            <a:off x="691718" y="518120"/>
            <a:ext cx="3730810" cy="1247938"/>
          </a:xfrm>
        </p:spPr>
        <p:txBody>
          <a:bodyPr vert="horz" lIns="91440" tIns="45720" rIns="91440" bIns="45720" rtlCol="0" anchor="ctr">
            <a:normAutofit/>
          </a:bodyPr>
          <a:lstStyle/>
          <a:p>
            <a:r>
              <a:rPr lang="en-US" sz="2600" b="1" kern="1200" cap="all" dirty="0">
                <a:solidFill>
                  <a:srgbClr val="FFFFFF"/>
                </a:solidFill>
                <a:latin typeface="+mj-lt"/>
                <a:ea typeface="+mj-ea"/>
                <a:cs typeface="+mj-cs"/>
              </a:rPr>
              <a:t>Climate finance</a:t>
            </a:r>
          </a:p>
        </p:txBody>
      </p:sp>
      <p:sp>
        <p:nvSpPr>
          <p:cNvPr id="5" name="Rectangle 4">
            <a:extLst>
              <a:ext uri="{FF2B5EF4-FFF2-40B4-BE49-F238E27FC236}">
                <a16:creationId xmlns:a16="http://schemas.microsoft.com/office/drawing/2014/main" id="{9CAB5680-C5AD-47F2-80A9-CCA805880E4D}"/>
              </a:ext>
            </a:extLst>
          </p:cNvPr>
          <p:cNvSpPr/>
          <p:nvPr/>
        </p:nvSpPr>
        <p:spPr>
          <a:xfrm>
            <a:off x="678531" y="651423"/>
            <a:ext cx="3730810" cy="3505201"/>
          </a:xfrm>
          <a:prstGeom prst="rect">
            <a:avLst/>
          </a:prstGeom>
        </p:spPr>
        <p:txBody>
          <a:bodyPr vert="horz" lIns="91440" tIns="45720" rIns="91440" bIns="45720" rtlCol="0" anchor="ctr">
            <a:normAutofit/>
          </a:bodyPr>
          <a:lstStyle/>
          <a:p>
            <a:pPr defTabSz="457200">
              <a:lnSpc>
                <a:spcPct val="90000"/>
              </a:lnSpc>
              <a:spcBef>
                <a:spcPct val="20000"/>
              </a:spcBef>
              <a:spcAft>
                <a:spcPts val="600"/>
              </a:spcAft>
              <a:buClr>
                <a:schemeClr val="accent1"/>
              </a:buClr>
              <a:buSzPct val="92000"/>
            </a:pPr>
            <a:r>
              <a:rPr lang="en-GB" dirty="0">
                <a:solidFill>
                  <a:schemeClr val="bg1"/>
                </a:solidFill>
              </a:rPr>
              <a:t>“Local, national or transnational financing—drawn from public, private and alternative sources of financing—that seeks to support mitigation and adaptation actions that will address climate change” (</a:t>
            </a:r>
            <a:r>
              <a:rPr lang="en-GB" dirty="0">
                <a:solidFill>
                  <a:schemeClr val="bg1"/>
                </a:solidFill>
                <a:hlinkClick r:id="rId5"/>
              </a:rPr>
              <a:t>UNFCCC, 2020</a:t>
            </a:r>
            <a:r>
              <a:rPr lang="en-GB" dirty="0">
                <a:solidFill>
                  <a:schemeClr val="bg1"/>
                </a:solidFill>
              </a:rPr>
              <a:t>). </a:t>
            </a:r>
            <a:endParaRPr lang="en-US" dirty="0">
              <a:solidFill>
                <a:schemeClr val="bg1"/>
              </a:solidFill>
            </a:endParaRPr>
          </a:p>
        </p:txBody>
      </p:sp>
      <p:graphicFrame>
        <p:nvGraphicFramePr>
          <p:cNvPr id="6" name="Diagram 5">
            <a:extLst>
              <a:ext uri="{FF2B5EF4-FFF2-40B4-BE49-F238E27FC236}">
                <a16:creationId xmlns:a16="http://schemas.microsoft.com/office/drawing/2014/main" id="{E6098DED-B4A6-4A39-A5F6-611072760055}"/>
              </a:ext>
            </a:extLst>
          </p:cNvPr>
          <p:cNvGraphicFramePr/>
          <p:nvPr>
            <p:extLst>
              <p:ext uri="{D42A27DB-BD31-4B8C-83A1-F6EECF244321}">
                <p14:modId xmlns:p14="http://schemas.microsoft.com/office/powerpoint/2010/main" val="3916791042"/>
              </p:ext>
            </p:extLst>
          </p:nvPr>
        </p:nvGraphicFramePr>
        <p:xfrm>
          <a:off x="5157748" y="-422031"/>
          <a:ext cx="6596185" cy="411459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0" name="Title 1">
            <a:extLst>
              <a:ext uri="{FF2B5EF4-FFF2-40B4-BE49-F238E27FC236}">
                <a16:creationId xmlns:a16="http://schemas.microsoft.com/office/drawing/2014/main" id="{DCBD373D-22C3-495E-B0EC-D997474A8966}"/>
              </a:ext>
            </a:extLst>
          </p:cNvPr>
          <p:cNvSpPr txBox="1">
            <a:spLocks/>
          </p:cNvSpPr>
          <p:nvPr/>
        </p:nvSpPr>
        <p:spPr>
          <a:xfrm>
            <a:off x="718443" y="3598979"/>
            <a:ext cx="3730810" cy="1247938"/>
          </a:xfrm>
          <a:prstGeom prst="rect">
            <a:avLst/>
          </a:prstGeom>
        </p:spPr>
        <p:txBody>
          <a:bodyPr vert="horz" lIns="91440" tIns="45720" rIns="91440" bIns="45720" rtlCol="0" anchor="ctr">
            <a:norm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600" b="1" dirty="0">
                <a:solidFill>
                  <a:srgbClr val="FFFFFF"/>
                </a:solidFill>
              </a:rPr>
              <a:t>Catalytic finance</a:t>
            </a:r>
          </a:p>
        </p:txBody>
      </p:sp>
      <p:sp>
        <p:nvSpPr>
          <p:cNvPr id="11" name="Rectangle 10">
            <a:extLst>
              <a:ext uri="{FF2B5EF4-FFF2-40B4-BE49-F238E27FC236}">
                <a16:creationId xmlns:a16="http://schemas.microsoft.com/office/drawing/2014/main" id="{3DFD508D-2561-4DA4-8821-6D9ABCDBB1D1}"/>
              </a:ext>
            </a:extLst>
          </p:cNvPr>
          <p:cNvSpPr/>
          <p:nvPr/>
        </p:nvSpPr>
        <p:spPr>
          <a:xfrm>
            <a:off x="705256" y="3462653"/>
            <a:ext cx="3730810" cy="3505201"/>
          </a:xfrm>
          <a:prstGeom prst="rect">
            <a:avLst/>
          </a:prstGeom>
        </p:spPr>
        <p:txBody>
          <a:bodyPr vert="horz" lIns="91440" tIns="45720" rIns="91440" bIns="45720" rtlCol="0" anchor="ctr">
            <a:normAutofit/>
          </a:bodyPr>
          <a:lstStyle/>
          <a:p>
            <a:pPr defTabSz="457200">
              <a:lnSpc>
                <a:spcPct val="90000"/>
              </a:lnSpc>
              <a:spcBef>
                <a:spcPct val="20000"/>
              </a:spcBef>
              <a:spcAft>
                <a:spcPts val="600"/>
              </a:spcAft>
              <a:buClr>
                <a:schemeClr val="accent1"/>
              </a:buClr>
              <a:buSzPct val="92000"/>
            </a:pPr>
            <a:r>
              <a:rPr lang="en-GB" dirty="0">
                <a:solidFill>
                  <a:schemeClr val="bg1"/>
                </a:solidFill>
              </a:rPr>
              <a:t>Provision of official assistance to a country undergoing a financial crisis to spur other interested parties to take actions to mitigate that crisis (</a:t>
            </a:r>
            <a:r>
              <a:rPr lang="en-GB" dirty="0">
                <a:solidFill>
                  <a:schemeClr val="bg1"/>
                </a:solidFill>
                <a:hlinkClick r:id="rId11"/>
              </a:rPr>
              <a:t>Morris and Shin, 2006</a:t>
            </a:r>
            <a:r>
              <a:rPr lang="en-GB" dirty="0">
                <a:solidFill>
                  <a:schemeClr val="bg1"/>
                </a:solidFill>
              </a:rPr>
              <a:t>). </a:t>
            </a:r>
            <a:endParaRPr lang="en-US" dirty="0">
              <a:solidFill>
                <a:schemeClr val="bg1"/>
              </a:solidFill>
            </a:endParaRPr>
          </a:p>
        </p:txBody>
      </p:sp>
      <p:sp>
        <p:nvSpPr>
          <p:cNvPr id="7" name="Espace réservé du pied de page 6"/>
          <p:cNvSpPr>
            <a:spLocks noGrp="1"/>
          </p:cNvSpPr>
          <p:nvPr>
            <p:ph type="ftr" sz="quarter" idx="11"/>
          </p:nvPr>
        </p:nvSpPr>
        <p:spPr/>
        <p:txBody>
          <a:bodyPr/>
          <a:lstStyle/>
          <a:p>
            <a:r>
              <a:rPr lang="en-US"/>
              <a:t>Leveraging climate finance to achieve the agenda 2030: a focus on SDG13. </a:t>
            </a:r>
            <a:endParaRPr lang="en-US" dirty="0"/>
          </a:p>
        </p:txBody>
      </p:sp>
      <p:sp>
        <p:nvSpPr>
          <p:cNvPr id="8" name="Espace réservé du numéro de diapositive 7"/>
          <p:cNvSpPr>
            <a:spLocks noGrp="1"/>
          </p:cNvSpPr>
          <p:nvPr>
            <p:ph type="sldNum" sz="quarter" idx="12"/>
          </p:nvPr>
        </p:nvSpPr>
        <p:spPr/>
        <p:txBody>
          <a:bodyPr/>
          <a:lstStyle/>
          <a:p>
            <a:fld id="{3A98EE3D-8CD1-4C3F-BD1C-C98C9596463C}" type="slidenum">
              <a:rPr lang="en-US" smtClean="0"/>
              <a:t>8</a:t>
            </a:fld>
            <a:endParaRPr lang="en-US" dirty="0"/>
          </a:p>
        </p:txBody>
      </p:sp>
    </p:spTree>
    <p:extLst>
      <p:ext uri="{BB962C8B-B14F-4D97-AF65-F5344CB8AC3E}">
        <p14:creationId xmlns:p14="http://schemas.microsoft.com/office/powerpoint/2010/main" val="6017106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659F631D-FFE9-B801-F0CC-2D57D7355C6C}"/>
              </a:ext>
            </a:extLst>
          </p:cNvPr>
          <p:cNvSpPr>
            <a:spLocks noGrp="1"/>
          </p:cNvSpPr>
          <p:nvPr>
            <p:ph type="sldNum" sz="quarter" idx="12"/>
          </p:nvPr>
        </p:nvSpPr>
        <p:spPr/>
        <p:txBody>
          <a:bodyPr/>
          <a:lstStyle/>
          <a:p>
            <a:fld id="{0DFF3279-5B66-F94E-B69C-CCB6B1DE2EC0}" type="slidenum">
              <a:rPr lang="fr-FR" smtClean="0"/>
              <a:pPr/>
              <a:t>9</a:t>
            </a:fld>
            <a:endParaRPr lang="fr-FR" dirty="0"/>
          </a:p>
        </p:txBody>
      </p:sp>
      <p:sp>
        <p:nvSpPr>
          <p:cNvPr id="4" name="Espace réservé du contenu 3">
            <a:extLst>
              <a:ext uri="{FF2B5EF4-FFF2-40B4-BE49-F238E27FC236}">
                <a16:creationId xmlns:a16="http://schemas.microsoft.com/office/drawing/2014/main" id="{A3AE8E44-6684-AFC5-D582-D90BB31B6387}"/>
              </a:ext>
            </a:extLst>
          </p:cNvPr>
          <p:cNvSpPr>
            <a:spLocks noGrp="1"/>
          </p:cNvSpPr>
          <p:nvPr>
            <p:ph sz="quarter" idx="14"/>
          </p:nvPr>
        </p:nvSpPr>
        <p:spPr/>
        <p:txBody>
          <a:bodyPr>
            <a:noAutofit/>
          </a:bodyPr>
          <a:lstStyle/>
          <a:p>
            <a:r>
              <a:rPr lang="en-US" dirty="0"/>
              <a:t>3. Where do we need to close the gap? </a:t>
            </a:r>
            <a:endParaRPr lang="fr-FR" dirty="0"/>
          </a:p>
        </p:txBody>
      </p:sp>
      <p:sp>
        <p:nvSpPr>
          <p:cNvPr id="8" name="Espace réservé du pied de page 1">
            <a:extLst>
              <a:ext uri="{FF2B5EF4-FFF2-40B4-BE49-F238E27FC236}">
                <a16:creationId xmlns:a16="http://schemas.microsoft.com/office/drawing/2014/main" id="{F15DC95A-C0BF-3067-7AFE-14B9CB0CE563}"/>
              </a:ext>
            </a:extLst>
          </p:cNvPr>
          <p:cNvSpPr>
            <a:spLocks noGrp="1"/>
          </p:cNvSpPr>
          <p:nvPr>
            <p:ph type="ftr" sz="quarter" idx="11"/>
          </p:nvPr>
        </p:nvSpPr>
        <p:spPr>
          <a:xfrm>
            <a:off x="6306189" y="6211581"/>
            <a:ext cx="3967362" cy="365126"/>
          </a:xfrm>
        </p:spPr>
        <p:txBody>
          <a:bodyPr/>
          <a:lstStyle/>
          <a:p>
            <a:r>
              <a:rPr lang="en-US"/>
              <a:t>Leveraging climate finance to achieve the agenda 2030: a focus on SDG13. </a:t>
            </a:r>
            <a:endParaRPr lang="fr-FR" dirty="0"/>
          </a:p>
        </p:txBody>
      </p:sp>
      <p:sp>
        <p:nvSpPr>
          <p:cNvPr id="16" name="Content Placeholder 4"/>
          <p:cNvSpPr txBox="1">
            <a:spLocks/>
          </p:cNvSpPr>
          <p:nvPr/>
        </p:nvSpPr>
        <p:spPr>
          <a:xfrm>
            <a:off x="503664" y="1910552"/>
            <a:ext cx="10266005" cy="39174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0">
              <a:lnSpc>
                <a:spcPct val="114000"/>
              </a:lnSpc>
              <a:buClr>
                <a:schemeClr val="tx1"/>
              </a:buClr>
              <a:buSzPct val="70000"/>
              <a:buFont typeface="Arial" panose="020B0604020202020204" pitchFamily="34" charset="0"/>
              <a:buNone/>
            </a:pPr>
            <a:endParaRPr lang="en-GB" sz="2400" dirty="0">
              <a:latin typeface="Myriad Pro"/>
            </a:endParaRPr>
          </a:p>
          <a:p>
            <a:pPr marL="0" indent="0">
              <a:buFont typeface="Arial" panose="020B0604020202020204" pitchFamily="34" charset="0"/>
              <a:buNone/>
            </a:pPr>
            <a:endParaRPr lang="en-GB" sz="2400" dirty="0">
              <a:latin typeface="Myriad Pro"/>
            </a:endParaRPr>
          </a:p>
        </p:txBody>
      </p:sp>
      <p:pic>
        <p:nvPicPr>
          <p:cNvPr id="6" name="Image 5"/>
          <p:cNvPicPr>
            <a:picLocks noChangeAspect="1"/>
          </p:cNvPicPr>
          <p:nvPr/>
        </p:nvPicPr>
        <p:blipFill>
          <a:blip r:embed="rId3"/>
          <a:stretch>
            <a:fillRect/>
          </a:stretch>
        </p:blipFill>
        <p:spPr>
          <a:xfrm>
            <a:off x="2074281" y="1130556"/>
            <a:ext cx="7143911" cy="4920359"/>
          </a:xfrm>
          <a:prstGeom prst="rect">
            <a:avLst/>
          </a:prstGeom>
        </p:spPr>
      </p:pic>
      <p:sp>
        <p:nvSpPr>
          <p:cNvPr id="7" name="Rectangle 6"/>
          <p:cNvSpPr/>
          <p:nvPr/>
        </p:nvSpPr>
        <p:spPr>
          <a:xfrm>
            <a:off x="6188927" y="1661931"/>
            <a:ext cx="992459" cy="282474"/>
          </a:xfrm>
          <a:prstGeom prst="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p:cNvSpPr/>
          <p:nvPr/>
        </p:nvSpPr>
        <p:spPr>
          <a:xfrm>
            <a:off x="6188926" y="2388889"/>
            <a:ext cx="992459" cy="3472918"/>
          </a:xfrm>
          <a:prstGeom prst="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p:cNvSpPr/>
          <p:nvPr/>
        </p:nvSpPr>
        <p:spPr>
          <a:xfrm>
            <a:off x="4152119" y="1871455"/>
            <a:ext cx="992459" cy="1998418"/>
          </a:xfrm>
          <a:prstGeom prst="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ZoneTexte 21"/>
          <p:cNvSpPr txBox="1"/>
          <p:nvPr/>
        </p:nvSpPr>
        <p:spPr>
          <a:xfrm>
            <a:off x="2027227" y="5981888"/>
            <a:ext cx="1396536" cy="276999"/>
          </a:xfrm>
          <a:prstGeom prst="rect">
            <a:avLst/>
          </a:prstGeom>
          <a:noFill/>
        </p:spPr>
        <p:txBody>
          <a:bodyPr wrap="none" rtlCol="0">
            <a:spAutoFit/>
          </a:bodyPr>
          <a:lstStyle/>
          <a:p>
            <a:r>
              <a:rPr lang="en-GB" sz="1200" dirty="0"/>
              <a:t>Source: CPI 2023</a:t>
            </a:r>
            <a:endParaRPr lang="fr-FR" sz="1200" dirty="0"/>
          </a:p>
        </p:txBody>
      </p:sp>
      <p:sp>
        <p:nvSpPr>
          <p:cNvPr id="23" name="Espace réservé du texte 3">
            <a:extLst>
              <a:ext uri="{FF2B5EF4-FFF2-40B4-BE49-F238E27FC236}">
                <a16:creationId xmlns:a16="http://schemas.microsoft.com/office/drawing/2014/main" id="{698D42DC-5D5D-2302-9F19-2DC470E37846}"/>
              </a:ext>
            </a:extLst>
          </p:cNvPr>
          <p:cNvSpPr txBox="1">
            <a:spLocks/>
          </p:cNvSpPr>
          <p:nvPr/>
        </p:nvSpPr>
        <p:spPr>
          <a:xfrm>
            <a:off x="419321" y="6302739"/>
            <a:ext cx="7590689" cy="1986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fr-FR" sz="1400" b="1" i="0" kern="1200" cap="all" baseline="0" dirty="0" smtClean="0">
                <a:solidFill>
                  <a:srgbClr val="31429B"/>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000" dirty="0"/>
              <a:t>Università degli Studi di Napoli Parthenope</a:t>
            </a:r>
            <a:r>
              <a:rPr lang="en-GB" sz="1000" dirty="0"/>
              <a:t> , </a:t>
            </a:r>
          </a:p>
          <a:p>
            <a:r>
              <a:rPr lang="en-GB" sz="1000" dirty="0"/>
              <a:t>8</a:t>
            </a:r>
            <a:r>
              <a:rPr lang="en-GB" sz="1000" baseline="30000" dirty="0"/>
              <a:t>th</a:t>
            </a:r>
            <a:r>
              <a:rPr lang="en-GB" sz="1000" dirty="0"/>
              <a:t> </a:t>
            </a:r>
            <a:r>
              <a:rPr lang="en-GB" sz="1000" dirty="0" err="1"/>
              <a:t>october</a:t>
            </a:r>
            <a:r>
              <a:rPr lang="en-GB" sz="1000" dirty="0"/>
              <a:t> 2024, </a:t>
            </a:r>
            <a:r>
              <a:rPr lang="en-GB" sz="1000" dirty="0" err="1"/>
              <a:t>naples</a:t>
            </a:r>
            <a:r>
              <a:rPr lang="en-GB" sz="1000" dirty="0"/>
              <a:t>, Italy</a:t>
            </a:r>
          </a:p>
          <a:p>
            <a:endParaRPr lang="en-GB" sz="1000" dirty="0"/>
          </a:p>
        </p:txBody>
      </p:sp>
    </p:spTree>
    <p:extLst>
      <p:ext uri="{BB962C8B-B14F-4D97-AF65-F5344CB8AC3E}">
        <p14:creationId xmlns:p14="http://schemas.microsoft.com/office/powerpoint/2010/main" val="184603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animBg="1"/>
      <p:bldP spid="21" grpId="0" animBg="1"/>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EF5823E6D8B684F94CA8802A0066D8C" ma:contentTypeVersion="8" ma:contentTypeDescription="Crée un document." ma:contentTypeScope="" ma:versionID="db754d105a3e18cf909a9b92163b60e2">
  <xsd:schema xmlns:xsd="http://www.w3.org/2001/XMLSchema" xmlns:xs="http://www.w3.org/2001/XMLSchema" xmlns:p="http://schemas.microsoft.com/office/2006/metadata/properties" xmlns:ns1="http://schemas.microsoft.com/sharepoint/v3" xmlns:ns2="3f59f6f6-8f92-4ed0-9144-4895e62dee7f" xmlns:ns3="93d802d0-8a6c-41b7-a22d-02bb145e9db4" xmlns:ns4="dae3ec33-fa51-4bd2-87bc-76cc8c3b4206" targetNamespace="http://schemas.microsoft.com/office/2006/metadata/properties" ma:root="true" ma:fieldsID="ccca55fb4218421fea0ebc433e370f49" ns1:_="" ns2:_="" ns3:_="" ns4:_="">
    <xsd:import namespace="http://schemas.microsoft.com/sharepoint/v3"/>
    <xsd:import namespace="3f59f6f6-8f92-4ed0-9144-4895e62dee7f"/>
    <xsd:import namespace="93d802d0-8a6c-41b7-a22d-02bb145e9db4"/>
    <xsd:import namespace="dae3ec33-fa51-4bd2-87bc-76cc8c3b4206"/>
    <xsd:element name="properties">
      <xsd:complexType>
        <xsd:sequence>
          <xsd:element name="documentManagement">
            <xsd:complexType>
              <xsd:all>
                <xsd:element ref="ns1:URL" minOccurs="0"/>
                <xsd:element ref="ns2:bdfPublication" minOccurs="0"/>
                <xsd:element ref="ns3:gcc0a71eea0f4e48a67b24b36ca45e32" minOccurs="0"/>
                <xsd:element ref="ns2:TaxCatchAll" minOccurs="0"/>
                <xsd:element ref="ns2:TaxCatchAllLabel" minOccurs="0"/>
                <xsd:element ref="ns2:bdfThumbnail" minOccurs="0"/>
                <xsd:element ref="ns2:bdfExternalLink" minOccurs="0"/>
                <xsd:element ref="ns4:Auteur_x0020_du_x0020_document"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URL" ma:index="8" nillable="true" ma:displayName="URL" ma:internalName="URL">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f59f6f6-8f92-4ed0-9144-4895e62dee7f" elementFormDefault="qualified">
    <xsd:import namespace="http://schemas.microsoft.com/office/2006/documentManagement/types"/>
    <xsd:import namespace="http://schemas.microsoft.com/office/infopath/2007/PartnerControls"/>
    <xsd:element name="bdfPublication" ma:index="9" nillable="true" ma:displayName="Date de publication" ma:format="DateTime" ma:internalName="bdfPublication">
      <xsd:simpleType>
        <xsd:restriction base="dms:DateTime"/>
      </xsd:simpleType>
    </xsd:element>
    <xsd:element name="TaxCatchAll" ma:index="11" nillable="true" ma:displayName="Taxonomy Catch All Column" ma:hidden="true" ma:list="{87d19127-5f38-4aae-b0b8-2db197513416}" ma:internalName="TaxCatchAll" ma:showField="CatchAllData" ma:web="3f59f6f6-8f92-4ed0-9144-4895e62dee7f">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hidden="true" ma:list="{87d19127-5f38-4aae-b0b8-2db197513416}" ma:internalName="TaxCatchAllLabel" ma:readOnly="true" ma:showField="CatchAllDataLabel" ma:web="3f59f6f6-8f92-4ed0-9144-4895e62dee7f">
      <xsd:complexType>
        <xsd:complexContent>
          <xsd:extension base="dms:MultiChoiceLookup">
            <xsd:sequence>
              <xsd:element name="Value" type="dms:Lookup" maxOccurs="unbounded" minOccurs="0" nillable="true"/>
            </xsd:sequence>
          </xsd:extension>
        </xsd:complexContent>
      </xsd:complexType>
    </xsd:element>
    <xsd:element name="bdfThumbnail" ma:index="14" nillable="true" ma:displayName="Vignette" ma:format="Hyperlink" ma:internalName="bdfThumbnail">
      <xsd:complexType>
        <xsd:complexContent>
          <xsd:extension base="dms:URL">
            <xsd:sequence>
              <xsd:element name="Url" type="dms:ValidUrl" minOccurs="0" nillable="true"/>
              <xsd:element name="Description" type="xsd:string" nillable="true"/>
            </xsd:sequence>
          </xsd:extension>
        </xsd:complexContent>
      </xsd:complexType>
    </xsd:element>
    <xsd:element name="bdfExternalLink" ma:index="15" nillable="true" ma:displayName="Lien externe" ma:format="Hyperlink" ma:internalName="bdfExternalLink">
      <xsd:complexType>
        <xsd:complexContent>
          <xsd:extension base="dms:URL">
            <xsd:sequence>
              <xsd:element name="Url" type="dms:ValidUrl" minOccurs="0" nillable="true"/>
              <xsd:element name="Description" type="xsd:string" nillable="true"/>
            </xsd:sequence>
          </xsd:extension>
        </xsd:complexContent>
      </xsd:complexType>
    </xsd:element>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3d802d0-8a6c-41b7-a22d-02bb145e9db4" elementFormDefault="qualified">
    <xsd:import namespace="http://schemas.microsoft.com/office/2006/documentManagement/types"/>
    <xsd:import namespace="http://schemas.microsoft.com/office/infopath/2007/PartnerControls"/>
    <xsd:element name="gcc0a71eea0f4e48a67b24b36ca45e32" ma:index="10" nillable="true" ma:taxonomy="true" ma:internalName="gcc0a71eea0f4e48a67b24b36ca45e32" ma:taxonomyFieldName="bdfCategoryMedia" ma:displayName="Catégorie de Média" ma:default="" ma:fieldId="{0cc0a71e-ea0f-4e48-a67b-24b36ca45e32}" ma:sspId="7b146ed0-6466-4e48-be71-1546582432b3" ma:termSetId="5f7c2372-7c70-42bc-896c-2a58ae5d88ec"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ae3ec33-fa51-4bd2-87bc-76cc8c3b4206" elementFormDefault="qualified">
    <xsd:import namespace="http://schemas.microsoft.com/office/2006/documentManagement/types"/>
    <xsd:import namespace="http://schemas.microsoft.com/office/infopath/2007/PartnerControls"/>
    <xsd:element name="Auteur_x0020_du_x0020_document" ma:index="16" nillable="true" ma:displayName="Auteur du document" ma:internalName="Auteur_x0020_du_x0020_document">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URL xmlns="http://schemas.microsoft.com/sharepoint/v3">
      <Url xsi:nil="true"/>
      <Description xsi:nil="true"/>
    </URL>
    <gcc0a71eea0f4e48a67b24b36ca45e32 xmlns="93d802d0-8a6c-41b7-a22d-02bb145e9db4">
      <Terms xmlns="http://schemas.microsoft.com/office/infopath/2007/PartnerControls"/>
    </gcc0a71eea0f4e48a67b24b36ca45e32>
    <TaxCatchAll xmlns="3f59f6f6-8f92-4ed0-9144-4895e62dee7f"/>
    <bdfPublication xmlns="3f59f6f6-8f92-4ed0-9144-4895e62dee7f" xsi:nil="true"/>
    <bdfExternalLink xmlns="3f59f6f6-8f92-4ed0-9144-4895e62dee7f">
      <Url xsi:nil="true"/>
      <Description xsi:nil="true"/>
    </bdfExternalLink>
    <bdfThumbnail xmlns="3f59f6f6-8f92-4ed0-9144-4895e62dee7f">
      <Url xsi:nil="true"/>
      <Description xsi:nil="true"/>
    </bdfThumbnail>
    <Auteur_x0020_du_x0020_document xmlns="dae3ec33-fa51-4bd2-87bc-76cc8c3b4206" xsi:nil="true"/>
  </documentManagement>
</p:properties>
</file>

<file path=customXml/itemProps1.xml><?xml version="1.0" encoding="utf-8"?>
<ds:datastoreItem xmlns:ds="http://schemas.openxmlformats.org/officeDocument/2006/customXml" ds:itemID="{FF6D8CDE-E303-4889-B589-EB167DCA07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f59f6f6-8f92-4ed0-9144-4895e62dee7f"/>
    <ds:schemaRef ds:uri="93d802d0-8a6c-41b7-a22d-02bb145e9db4"/>
    <ds:schemaRef ds:uri="dae3ec33-fa51-4bd2-87bc-76cc8c3b420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0E2534A-5424-488C-8E62-E062DD9009C9}">
  <ds:schemaRefs>
    <ds:schemaRef ds:uri="http://schemas.microsoft.com/sharepoint/v3/contenttype/forms"/>
  </ds:schemaRefs>
</ds:datastoreItem>
</file>

<file path=customXml/itemProps3.xml><?xml version="1.0" encoding="utf-8"?>
<ds:datastoreItem xmlns:ds="http://schemas.openxmlformats.org/officeDocument/2006/customXml" ds:itemID="{9D3F2576-D4A1-4EB6-B882-16D9CDD7013F}">
  <ds:schemaRefs>
    <ds:schemaRef ds:uri="http://schemas.microsoft.com/sharepoint/v3"/>
    <ds:schemaRef ds:uri="http://purl.org/dc/terms/"/>
    <ds:schemaRef ds:uri="http://schemas.openxmlformats.org/package/2006/metadata/core-properties"/>
    <ds:schemaRef ds:uri="93d802d0-8a6c-41b7-a22d-02bb145e9db4"/>
    <ds:schemaRef ds:uri="http://schemas.microsoft.com/office/2006/documentManagement/types"/>
    <ds:schemaRef ds:uri="http://schemas.microsoft.com/office/infopath/2007/PartnerControls"/>
    <ds:schemaRef ds:uri="3f59f6f6-8f92-4ed0-9144-4895e62dee7f"/>
    <ds:schemaRef ds:uri="http://purl.org/dc/elements/1.1/"/>
    <ds:schemaRef ds:uri="http://schemas.microsoft.com/office/2006/metadata/properties"/>
    <ds:schemaRef ds:uri="dae3ec33-fa51-4bd2-87bc-76cc8c3b4206"/>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29465</TotalTime>
  <Words>5287</Words>
  <Application>Microsoft Office PowerPoint</Application>
  <PresentationFormat>Widescreen</PresentationFormat>
  <Paragraphs>363</Paragraphs>
  <Slides>22</Slides>
  <Notes>20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22</vt:i4>
      </vt:variant>
    </vt:vector>
  </HeadingPairs>
  <TitlesOfParts>
    <vt:vector size="29" baseType="lpstr">
      <vt:lpstr>Arial</vt:lpstr>
      <vt:lpstr>Calibri</vt:lpstr>
      <vt:lpstr>Cambria Math</vt:lpstr>
      <vt:lpstr>Garamond</vt:lpstr>
      <vt:lpstr>Myriad Pro</vt:lpstr>
      <vt:lpstr>Wingdings</vt:lpstr>
      <vt:lpstr>Thème Office</vt:lpstr>
      <vt:lpstr>Leveraging climate finance to achieve the agenda 2030: a focus on SDG13</vt:lpstr>
      <vt:lpstr>outline</vt:lpstr>
      <vt:lpstr>Presentazione standard di PowerPoint</vt:lpstr>
      <vt:lpstr>Presentazione standard di PowerPoint</vt:lpstr>
      <vt:lpstr>Presentazione standard di PowerPoint</vt:lpstr>
      <vt:lpstr>Presentazione standard di PowerPoint</vt:lpstr>
      <vt:lpstr>Presentazione standard di PowerPoint</vt:lpstr>
      <vt:lpstr>Climate finance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THANKS -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Découvrir la banque de france</dc:title>
  <dc:creator>Microsoft Office User</dc:creator>
  <cp:lastModifiedBy>Francesca Battaglia</cp:lastModifiedBy>
  <cp:revision>151</cp:revision>
  <dcterms:created xsi:type="dcterms:W3CDTF">2022-11-15T07:11:29Z</dcterms:created>
  <dcterms:modified xsi:type="dcterms:W3CDTF">2024-09-28T20:52:16Z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0x010100FEF5823E6D8B684F94CA8802A0066D8C</vt:lpwstr>
  </property>
  <property fmtid="{D5CDD505-2E9C-101B-9397-08002B2CF9AE}" pid="3" name="bdfCategoryMedia">
    <vt:lpwstr/>
  </property>
</Properties>
</file>