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3.xml" ContentType="application/vnd.openxmlformats-officedocument.presentationml.tags+xml"/>
  <Override PartName="/ppt/tags/tag34.xml" ContentType="application/vnd.openxmlformats-officedocument.presentationml.tags+xml"/>
  <Override PartName="/ppt/notesSlides/notesSlide4.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43.xml" ContentType="application/vnd.openxmlformats-officedocument.presentationml.tags+xml"/>
  <Override PartName="/ppt/notesSlides/notesSlide7.xml" ContentType="application/vnd.openxmlformats-officedocument.presentationml.notesSlide+xml"/>
  <Override PartName="/ppt/tags/tag44.xml" ContentType="application/vnd.openxmlformats-officedocument.presentationml.tags+xml"/>
  <Override PartName="/ppt/notesSlides/notesSlide8.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1"/>
  </p:sldMasterIdLst>
  <p:notesMasterIdLst>
    <p:notesMasterId r:id="rId16"/>
  </p:notesMasterIdLst>
  <p:handoutMasterIdLst>
    <p:handoutMasterId r:id="rId17"/>
  </p:handoutMasterIdLst>
  <p:sldIdLst>
    <p:sldId id="330" r:id="rId2"/>
    <p:sldId id="1448943410" r:id="rId3"/>
    <p:sldId id="2142533960" r:id="rId4"/>
    <p:sldId id="2145707030" r:id="rId5"/>
    <p:sldId id="2145707024" r:id="rId6"/>
    <p:sldId id="2145707025" r:id="rId7"/>
    <p:sldId id="2145707029" r:id="rId8"/>
    <p:sldId id="2145707031" r:id="rId9"/>
    <p:sldId id="395" r:id="rId10"/>
    <p:sldId id="1448943437" r:id="rId11"/>
    <p:sldId id="334" r:id="rId12"/>
    <p:sldId id="335" r:id="rId13"/>
    <p:sldId id="1448943445" r:id="rId14"/>
    <p:sldId id="1448943384" r:id="rId15"/>
  </p:sldIdLst>
  <p:sldSz cx="9144000" cy="5143500" type="screen16x9"/>
  <p:notesSz cx="9944100" cy="6805613"/>
  <p:custDataLst>
    <p:tags r:id="rId18"/>
  </p:custDataLst>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624">
          <p15:clr>
            <a:srgbClr val="A4A3A4"/>
          </p15:clr>
        </p15:guide>
        <p15:guide id="2" orient="horz" pos="327">
          <p15:clr>
            <a:srgbClr val="A4A3A4"/>
          </p15:clr>
        </p15:guide>
        <p15:guide id="3" orient="horz" pos="2796">
          <p15:clr>
            <a:srgbClr val="A4A3A4"/>
          </p15:clr>
        </p15:guide>
        <p15:guide id="4" orient="horz" pos="3083">
          <p15:clr>
            <a:srgbClr val="A4A3A4"/>
          </p15:clr>
        </p15:guide>
        <p15:guide id="5" orient="horz" pos="673">
          <p15:clr>
            <a:srgbClr val="A4A3A4"/>
          </p15:clr>
        </p15:guide>
        <p15:guide id="6" orient="horz" pos="872">
          <p15:clr>
            <a:srgbClr val="A4A3A4"/>
          </p15:clr>
        </p15:guide>
        <p15:guide id="7" orient="horz" pos="1772">
          <p15:clr>
            <a:srgbClr val="A4A3A4"/>
          </p15:clr>
        </p15:guide>
        <p15:guide id="8" pos="5602">
          <p15:clr>
            <a:srgbClr val="A4A3A4"/>
          </p15:clr>
        </p15:guide>
        <p15:guide id="9" pos="176">
          <p15:clr>
            <a:srgbClr val="A4A3A4"/>
          </p15:clr>
        </p15:guide>
        <p15:guide id="10" pos="2880">
          <p15:clr>
            <a:srgbClr val="A4A3A4"/>
          </p15:clr>
        </p15:guide>
      </p15:sldGuideLst>
    </p:ext>
    <p:ext uri="{2D200454-40CA-4A62-9FC3-DE9A4176ACB9}">
      <p15:notesGuideLst xmlns:p15="http://schemas.microsoft.com/office/powerpoint/2012/main">
        <p15:guide id="1" orient="horz" pos="2144" userDrawn="1">
          <p15:clr>
            <a:srgbClr val="A4A3A4"/>
          </p15:clr>
        </p15:guide>
        <p15:guide id="2" pos="313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99"/>
    <a:srgbClr val="9EC9EA"/>
    <a:srgbClr val="328DD2"/>
    <a:srgbClr val="195FB5"/>
    <a:srgbClr val="FF33C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1851" autoAdjust="0"/>
  </p:normalViewPr>
  <p:slideViewPr>
    <p:cSldViewPr snapToGrid="0">
      <p:cViewPr varScale="1">
        <p:scale>
          <a:sx n="90" d="100"/>
          <a:sy n="90" d="100"/>
        </p:scale>
        <p:origin x="1262" y="53"/>
      </p:cViewPr>
      <p:guideLst>
        <p:guide orient="horz" pos="624"/>
        <p:guide orient="horz" pos="327"/>
        <p:guide orient="horz" pos="2796"/>
        <p:guide orient="horz" pos="3083"/>
        <p:guide orient="horz" pos="673"/>
        <p:guide orient="horz" pos="872"/>
        <p:guide orient="horz" pos="1772"/>
        <p:guide pos="5602"/>
        <p:guide pos="176"/>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8" d="100"/>
          <a:sy n="118" d="100"/>
        </p:scale>
        <p:origin x="-2322" y="-96"/>
      </p:cViewPr>
      <p:guideLst>
        <p:guide orient="horz" pos="2144"/>
        <p:guide pos="313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86C06C-6C53-4A14-B62E-FC8C88FDD015}" type="doc">
      <dgm:prSet loTypeId="urn:microsoft.com/office/officeart/2005/8/layout/hProcess9" loCatId="process" qsTypeId="urn:microsoft.com/office/officeart/2005/8/quickstyle/simple1" qsCatId="simple" csTypeId="urn:microsoft.com/office/officeart/2005/8/colors/accent2_2" csCatId="accent2" phldr="1"/>
      <dgm:spPr/>
    </dgm:pt>
    <dgm:pt modelId="{A76B6A6C-977B-4CA3-AB4A-0B903DC1ECEB}">
      <dgm:prSet phldrT="[Text]" custT="1"/>
      <dgm:spPr/>
      <dgm:t>
        <a:bodyPr/>
        <a:lstStyle/>
        <a:p>
          <a:r>
            <a:rPr lang="en-GB" sz="1200" b="1" dirty="0"/>
            <a:t>Which stress test approach? </a:t>
          </a:r>
          <a:br>
            <a:rPr lang="en-GB" sz="1200" b="1" dirty="0"/>
          </a:br>
          <a:r>
            <a:rPr lang="en-GB" sz="1100" b="0" dirty="0"/>
            <a:t>(top-down vs bottom-up)</a:t>
          </a:r>
          <a:endParaRPr lang="en-GB" sz="1200" b="0" dirty="0"/>
        </a:p>
      </dgm:t>
    </dgm:pt>
    <dgm:pt modelId="{FB7C11AC-C290-4BA4-830B-3FB9D9CEB323}" type="parTrans" cxnId="{889343B7-4F1C-44FC-AD5A-DD0A5CB62DAE}">
      <dgm:prSet/>
      <dgm:spPr/>
      <dgm:t>
        <a:bodyPr/>
        <a:lstStyle/>
        <a:p>
          <a:endParaRPr lang="en-GB"/>
        </a:p>
      </dgm:t>
    </dgm:pt>
    <dgm:pt modelId="{B8FC5AB1-897C-4063-8748-0A5E944B5A91}" type="sibTrans" cxnId="{889343B7-4F1C-44FC-AD5A-DD0A5CB62DAE}">
      <dgm:prSet/>
      <dgm:spPr/>
      <dgm:t>
        <a:bodyPr/>
        <a:lstStyle/>
        <a:p>
          <a:endParaRPr lang="en-GB"/>
        </a:p>
      </dgm:t>
    </dgm:pt>
    <dgm:pt modelId="{6BA231EB-A4F7-43D7-B3E5-420B86DE1152}">
      <dgm:prSet phldrT="[Text]" custT="1"/>
      <dgm:spPr>
        <a:ln>
          <a:solidFill>
            <a:srgbClr val="C00000"/>
          </a:solidFill>
          <a:prstDash val="dash"/>
        </a:ln>
      </dgm:spPr>
      <dgm:t>
        <a:bodyPr/>
        <a:lstStyle/>
        <a:p>
          <a:r>
            <a:rPr lang="en-GB" sz="1200" b="1" dirty="0"/>
            <a:t>Which scenarios?</a:t>
          </a:r>
          <a:endParaRPr lang="en-GB" sz="1200" b="0" dirty="0"/>
        </a:p>
      </dgm:t>
    </dgm:pt>
    <dgm:pt modelId="{08C35CD7-5A27-4E99-B8D7-15F3DD2A638A}" type="parTrans" cxnId="{412A40EE-84FB-4846-AA5E-D3DC04BB4BA3}">
      <dgm:prSet/>
      <dgm:spPr/>
      <dgm:t>
        <a:bodyPr/>
        <a:lstStyle/>
        <a:p>
          <a:endParaRPr lang="en-GB"/>
        </a:p>
      </dgm:t>
    </dgm:pt>
    <dgm:pt modelId="{3828DB68-755F-45CD-BA07-FA2E1741CB7A}" type="sibTrans" cxnId="{412A40EE-84FB-4846-AA5E-D3DC04BB4BA3}">
      <dgm:prSet/>
      <dgm:spPr/>
      <dgm:t>
        <a:bodyPr/>
        <a:lstStyle/>
        <a:p>
          <a:endParaRPr lang="en-GB"/>
        </a:p>
      </dgm:t>
    </dgm:pt>
    <dgm:pt modelId="{070BF37A-631B-4CFB-8908-821228D7FC4C}">
      <dgm:prSet phldrT="[Text]" custT="1"/>
      <dgm:spPr>
        <a:solidFill>
          <a:srgbClr val="4078B8">
            <a:hueOff val="0"/>
            <a:satOff val="0"/>
            <a:lumOff val="0"/>
            <a:alphaOff val="0"/>
          </a:srgbClr>
        </a:solidFill>
        <a:ln w="25400" cap="flat" cmpd="sng" algn="ctr">
          <a:solidFill>
            <a:schemeClr val="bg1"/>
          </a:solidFill>
          <a:prstDash val="solid"/>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GB" sz="1200" b="1" kern="1200" dirty="0">
              <a:solidFill>
                <a:srgbClr val="FFFFFF"/>
              </a:solidFill>
              <a:latin typeface="Arial"/>
              <a:ea typeface="+mn-ea"/>
              <a:cs typeface="Arial"/>
            </a:rPr>
            <a:t>Which data?</a:t>
          </a:r>
        </a:p>
      </dgm:t>
    </dgm:pt>
    <dgm:pt modelId="{6C81345B-7107-4845-9658-4071DE759B74}" type="parTrans" cxnId="{18653946-4FB8-4F9A-A0FD-06B6F565C026}">
      <dgm:prSet/>
      <dgm:spPr/>
      <dgm:t>
        <a:bodyPr/>
        <a:lstStyle/>
        <a:p>
          <a:endParaRPr lang="en-GB"/>
        </a:p>
      </dgm:t>
    </dgm:pt>
    <dgm:pt modelId="{B1CCB148-9492-4269-85EB-78FE2C2EE4CF}" type="sibTrans" cxnId="{18653946-4FB8-4F9A-A0FD-06B6F565C026}">
      <dgm:prSet/>
      <dgm:spPr/>
      <dgm:t>
        <a:bodyPr/>
        <a:lstStyle/>
        <a:p>
          <a:endParaRPr lang="en-GB"/>
        </a:p>
      </dgm:t>
    </dgm:pt>
    <dgm:pt modelId="{C0B9F5FE-0CEA-4F16-8FFA-2FF53B7961BD}">
      <dgm:prSet phldrT="[Text]" custT="1"/>
      <dgm:spPr/>
      <dgm:t>
        <a:bodyPr/>
        <a:lstStyle/>
        <a:p>
          <a:r>
            <a:rPr lang="en-GB" sz="1200" b="1" dirty="0"/>
            <a:t>Which type of models?</a:t>
          </a:r>
        </a:p>
      </dgm:t>
    </dgm:pt>
    <dgm:pt modelId="{60A2184E-63D2-4E6D-A38E-F96CAB875DAF}" type="parTrans" cxnId="{E8AC94AC-14C6-43D5-8281-5B1CC0405202}">
      <dgm:prSet/>
      <dgm:spPr/>
      <dgm:t>
        <a:bodyPr/>
        <a:lstStyle/>
        <a:p>
          <a:endParaRPr lang="en-GB"/>
        </a:p>
      </dgm:t>
    </dgm:pt>
    <dgm:pt modelId="{1CA987A0-7775-4954-8CD1-64A764F9CAA5}" type="sibTrans" cxnId="{E8AC94AC-14C6-43D5-8281-5B1CC0405202}">
      <dgm:prSet/>
      <dgm:spPr/>
      <dgm:t>
        <a:bodyPr/>
        <a:lstStyle/>
        <a:p>
          <a:endParaRPr lang="en-GB"/>
        </a:p>
      </dgm:t>
    </dgm:pt>
    <dgm:pt modelId="{C078220A-832E-478F-B8A8-F94978F8B480}" type="pres">
      <dgm:prSet presAssocID="{9186C06C-6C53-4A14-B62E-FC8C88FDD015}" presName="CompostProcess" presStyleCnt="0">
        <dgm:presLayoutVars>
          <dgm:dir/>
          <dgm:resizeHandles val="exact"/>
        </dgm:presLayoutVars>
      </dgm:prSet>
      <dgm:spPr/>
    </dgm:pt>
    <dgm:pt modelId="{E399AC63-485C-4F45-B7EE-50395C8D95B4}" type="pres">
      <dgm:prSet presAssocID="{9186C06C-6C53-4A14-B62E-FC8C88FDD015}" presName="arrow" presStyleLbl="bgShp" presStyleIdx="0" presStyleCnt="1"/>
      <dgm:spPr/>
    </dgm:pt>
    <dgm:pt modelId="{CAFA6F73-EE88-4697-8831-93A816E1DAC0}" type="pres">
      <dgm:prSet presAssocID="{9186C06C-6C53-4A14-B62E-FC8C88FDD015}" presName="linearProcess" presStyleCnt="0"/>
      <dgm:spPr/>
    </dgm:pt>
    <dgm:pt modelId="{9E95C32A-25C4-436F-9AD5-CCC0847484C8}" type="pres">
      <dgm:prSet presAssocID="{A76B6A6C-977B-4CA3-AB4A-0B903DC1ECEB}" presName="textNode" presStyleLbl="node1" presStyleIdx="0" presStyleCnt="4">
        <dgm:presLayoutVars>
          <dgm:bulletEnabled val="1"/>
        </dgm:presLayoutVars>
      </dgm:prSet>
      <dgm:spPr/>
    </dgm:pt>
    <dgm:pt modelId="{C05D2A51-6640-4FD4-9DF5-413F1DC95AB5}" type="pres">
      <dgm:prSet presAssocID="{B8FC5AB1-897C-4063-8748-0A5E944B5A91}" presName="sibTrans" presStyleCnt="0"/>
      <dgm:spPr/>
    </dgm:pt>
    <dgm:pt modelId="{18908282-10EB-4B21-BA9D-B277ED4615A4}" type="pres">
      <dgm:prSet presAssocID="{6BA231EB-A4F7-43D7-B3E5-420B86DE1152}" presName="textNode" presStyleLbl="node1" presStyleIdx="1" presStyleCnt="4">
        <dgm:presLayoutVars>
          <dgm:bulletEnabled val="1"/>
        </dgm:presLayoutVars>
      </dgm:prSet>
      <dgm:spPr/>
    </dgm:pt>
    <dgm:pt modelId="{3F353F9F-2C18-4D58-805B-05BA1E5A846A}" type="pres">
      <dgm:prSet presAssocID="{3828DB68-755F-45CD-BA07-FA2E1741CB7A}" presName="sibTrans" presStyleCnt="0"/>
      <dgm:spPr/>
    </dgm:pt>
    <dgm:pt modelId="{F106BB3C-10F2-4D0A-ABAC-8E1A101B6DC1}" type="pres">
      <dgm:prSet presAssocID="{070BF37A-631B-4CFB-8908-821228D7FC4C}" presName="textNode" presStyleLbl="node1" presStyleIdx="2" presStyleCnt="4">
        <dgm:presLayoutVars>
          <dgm:bulletEnabled val="1"/>
        </dgm:presLayoutVars>
      </dgm:prSet>
      <dgm:spPr>
        <a:xfrm>
          <a:off x="4109191" y="1135988"/>
          <a:ext cx="1173497" cy="1514650"/>
        </a:xfrm>
        <a:prstGeom prst="roundRect">
          <a:avLst/>
        </a:prstGeom>
      </dgm:spPr>
    </dgm:pt>
    <dgm:pt modelId="{2F4832D6-3E22-4E10-9065-F09E3125531F}" type="pres">
      <dgm:prSet presAssocID="{B1CCB148-9492-4269-85EB-78FE2C2EE4CF}" presName="sibTrans" presStyleCnt="0"/>
      <dgm:spPr/>
    </dgm:pt>
    <dgm:pt modelId="{DAE4DA65-0E38-4E26-82FF-5BC69B9811BE}" type="pres">
      <dgm:prSet presAssocID="{C0B9F5FE-0CEA-4F16-8FFA-2FF53B7961BD}" presName="textNode" presStyleLbl="node1" presStyleIdx="3" presStyleCnt="4">
        <dgm:presLayoutVars>
          <dgm:bulletEnabled val="1"/>
        </dgm:presLayoutVars>
      </dgm:prSet>
      <dgm:spPr/>
    </dgm:pt>
  </dgm:ptLst>
  <dgm:cxnLst>
    <dgm:cxn modelId="{18653946-4FB8-4F9A-A0FD-06B6F565C026}" srcId="{9186C06C-6C53-4A14-B62E-FC8C88FDD015}" destId="{070BF37A-631B-4CFB-8908-821228D7FC4C}" srcOrd="2" destOrd="0" parTransId="{6C81345B-7107-4845-9658-4071DE759B74}" sibTransId="{B1CCB148-9492-4269-85EB-78FE2C2EE4CF}"/>
    <dgm:cxn modelId="{9A5B226F-B158-4D61-AF7C-4D5F9232F73B}" type="presOf" srcId="{C0B9F5FE-0CEA-4F16-8FFA-2FF53B7961BD}" destId="{DAE4DA65-0E38-4E26-82FF-5BC69B9811BE}" srcOrd="0" destOrd="0" presId="urn:microsoft.com/office/officeart/2005/8/layout/hProcess9"/>
    <dgm:cxn modelId="{705C16A5-811C-4694-8B5B-5EBB75F72BCF}" type="presOf" srcId="{A76B6A6C-977B-4CA3-AB4A-0B903DC1ECEB}" destId="{9E95C32A-25C4-436F-9AD5-CCC0847484C8}" srcOrd="0" destOrd="0" presId="urn:microsoft.com/office/officeart/2005/8/layout/hProcess9"/>
    <dgm:cxn modelId="{E8AC94AC-14C6-43D5-8281-5B1CC0405202}" srcId="{9186C06C-6C53-4A14-B62E-FC8C88FDD015}" destId="{C0B9F5FE-0CEA-4F16-8FFA-2FF53B7961BD}" srcOrd="3" destOrd="0" parTransId="{60A2184E-63D2-4E6D-A38E-F96CAB875DAF}" sibTransId="{1CA987A0-7775-4954-8CD1-64A764F9CAA5}"/>
    <dgm:cxn modelId="{889343B7-4F1C-44FC-AD5A-DD0A5CB62DAE}" srcId="{9186C06C-6C53-4A14-B62E-FC8C88FDD015}" destId="{A76B6A6C-977B-4CA3-AB4A-0B903DC1ECEB}" srcOrd="0" destOrd="0" parTransId="{FB7C11AC-C290-4BA4-830B-3FB9D9CEB323}" sibTransId="{B8FC5AB1-897C-4063-8748-0A5E944B5A91}"/>
    <dgm:cxn modelId="{35B891D8-0206-4EBA-BCF8-40CFB669D04A}" type="presOf" srcId="{6BA231EB-A4F7-43D7-B3E5-420B86DE1152}" destId="{18908282-10EB-4B21-BA9D-B277ED4615A4}" srcOrd="0" destOrd="0" presId="urn:microsoft.com/office/officeart/2005/8/layout/hProcess9"/>
    <dgm:cxn modelId="{A6C8CBE8-FBD8-4FB0-B483-CABFD8E2EC35}" type="presOf" srcId="{9186C06C-6C53-4A14-B62E-FC8C88FDD015}" destId="{C078220A-832E-478F-B8A8-F94978F8B480}" srcOrd="0" destOrd="0" presId="urn:microsoft.com/office/officeart/2005/8/layout/hProcess9"/>
    <dgm:cxn modelId="{412A40EE-84FB-4846-AA5E-D3DC04BB4BA3}" srcId="{9186C06C-6C53-4A14-B62E-FC8C88FDD015}" destId="{6BA231EB-A4F7-43D7-B3E5-420B86DE1152}" srcOrd="1" destOrd="0" parTransId="{08C35CD7-5A27-4E99-B8D7-15F3DD2A638A}" sibTransId="{3828DB68-755F-45CD-BA07-FA2E1741CB7A}"/>
    <dgm:cxn modelId="{43FAABFC-D307-495B-AC57-32DA02E646BC}" type="presOf" srcId="{070BF37A-631B-4CFB-8908-821228D7FC4C}" destId="{F106BB3C-10F2-4D0A-ABAC-8E1A101B6DC1}" srcOrd="0" destOrd="0" presId="urn:microsoft.com/office/officeart/2005/8/layout/hProcess9"/>
    <dgm:cxn modelId="{B4D5321F-EC86-452C-900B-3417B15F513C}" type="presParOf" srcId="{C078220A-832E-478F-B8A8-F94978F8B480}" destId="{E399AC63-485C-4F45-B7EE-50395C8D95B4}" srcOrd="0" destOrd="0" presId="urn:microsoft.com/office/officeart/2005/8/layout/hProcess9"/>
    <dgm:cxn modelId="{BAD175DA-F68A-425D-92D0-F68457FAB82F}" type="presParOf" srcId="{C078220A-832E-478F-B8A8-F94978F8B480}" destId="{CAFA6F73-EE88-4697-8831-93A816E1DAC0}" srcOrd="1" destOrd="0" presId="urn:microsoft.com/office/officeart/2005/8/layout/hProcess9"/>
    <dgm:cxn modelId="{073F2602-180F-4728-8A68-C38A121BBF6E}" type="presParOf" srcId="{CAFA6F73-EE88-4697-8831-93A816E1DAC0}" destId="{9E95C32A-25C4-436F-9AD5-CCC0847484C8}" srcOrd="0" destOrd="0" presId="urn:microsoft.com/office/officeart/2005/8/layout/hProcess9"/>
    <dgm:cxn modelId="{283EC8AB-A58D-4C46-86FD-B7B195F3AFD4}" type="presParOf" srcId="{CAFA6F73-EE88-4697-8831-93A816E1DAC0}" destId="{C05D2A51-6640-4FD4-9DF5-413F1DC95AB5}" srcOrd="1" destOrd="0" presId="urn:microsoft.com/office/officeart/2005/8/layout/hProcess9"/>
    <dgm:cxn modelId="{88B62E40-C348-4678-997A-6279AA609A03}" type="presParOf" srcId="{CAFA6F73-EE88-4697-8831-93A816E1DAC0}" destId="{18908282-10EB-4B21-BA9D-B277ED4615A4}" srcOrd="2" destOrd="0" presId="urn:microsoft.com/office/officeart/2005/8/layout/hProcess9"/>
    <dgm:cxn modelId="{2DADF3AD-F158-411A-BBAA-45E7329E5E5D}" type="presParOf" srcId="{CAFA6F73-EE88-4697-8831-93A816E1DAC0}" destId="{3F353F9F-2C18-4D58-805B-05BA1E5A846A}" srcOrd="3" destOrd="0" presId="urn:microsoft.com/office/officeart/2005/8/layout/hProcess9"/>
    <dgm:cxn modelId="{004C0520-23DE-4665-9A29-FBF71D217636}" type="presParOf" srcId="{CAFA6F73-EE88-4697-8831-93A816E1DAC0}" destId="{F106BB3C-10F2-4D0A-ABAC-8E1A101B6DC1}" srcOrd="4" destOrd="0" presId="urn:microsoft.com/office/officeart/2005/8/layout/hProcess9"/>
    <dgm:cxn modelId="{BE77C101-074E-4B06-B749-B25A230F2983}" type="presParOf" srcId="{CAFA6F73-EE88-4697-8831-93A816E1DAC0}" destId="{2F4832D6-3E22-4E10-9065-F09E3125531F}" srcOrd="5" destOrd="0" presId="urn:microsoft.com/office/officeart/2005/8/layout/hProcess9"/>
    <dgm:cxn modelId="{AC25B367-1940-4352-9816-5273D351C5FC}" type="presParOf" srcId="{CAFA6F73-EE88-4697-8831-93A816E1DAC0}" destId="{DAE4DA65-0E38-4E26-82FF-5BC69B9811BE}" srcOrd="6"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F1BBEE-AFD8-452E-A480-5EF0BB9E18B2}" type="doc">
      <dgm:prSet loTypeId="urn:microsoft.com/office/officeart/2008/layout/LinedList" loCatId="list" qsTypeId="urn:microsoft.com/office/officeart/2005/8/quickstyle/simple1" qsCatId="simple" csTypeId="urn:microsoft.com/office/officeart/2005/8/colors/accent1_1" csCatId="accent1" phldr="1"/>
      <dgm:spPr/>
      <dgm:t>
        <a:bodyPr/>
        <a:lstStyle/>
        <a:p>
          <a:endParaRPr lang="en-GB"/>
        </a:p>
      </dgm:t>
    </dgm:pt>
    <dgm:pt modelId="{979EBE33-79CC-42F3-B388-43901DAAB500}">
      <dgm:prSet phldrT="[Text]" custT="1"/>
      <dgm:spPr/>
      <dgm:t>
        <a:bodyPr/>
        <a:lstStyle/>
        <a:p>
          <a:pPr algn="ctr"/>
          <a:r>
            <a:rPr lang="en-GB" sz="1600" dirty="0"/>
            <a:t>New policy commitments, latest data &amp; model versions</a:t>
          </a:r>
        </a:p>
      </dgm:t>
    </dgm:pt>
    <dgm:pt modelId="{822C65A8-E483-4AA4-8553-77F01E8BB77F}" type="parTrans" cxnId="{C10FAED5-AA82-4A8A-9A49-2100D4222737}">
      <dgm:prSet/>
      <dgm:spPr/>
      <dgm:t>
        <a:bodyPr/>
        <a:lstStyle/>
        <a:p>
          <a:endParaRPr lang="en-GB" sz="1600"/>
        </a:p>
      </dgm:t>
    </dgm:pt>
    <dgm:pt modelId="{9F255910-ADD3-43F2-B78E-15F022BE461E}" type="sibTrans" cxnId="{C10FAED5-AA82-4A8A-9A49-2100D4222737}">
      <dgm:prSet/>
      <dgm:spPr/>
      <dgm:t>
        <a:bodyPr/>
        <a:lstStyle/>
        <a:p>
          <a:endParaRPr lang="en-GB" sz="1600"/>
        </a:p>
      </dgm:t>
    </dgm:pt>
    <dgm:pt modelId="{563C062B-6150-488D-BDA9-DC95EE389D21}">
      <dgm:prSet phldrT="[Text]" custT="1"/>
      <dgm:spPr/>
      <dgm:t>
        <a:bodyPr/>
        <a:lstStyle/>
        <a:p>
          <a:pPr algn="ctr"/>
          <a:r>
            <a:rPr lang="en-GB" sz="1600" b="1" dirty="0"/>
            <a:t>New damage function</a:t>
          </a:r>
        </a:p>
      </dgm:t>
    </dgm:pt>
    <dgm:pt modelId="{43551970-A412-4B57-A9B8-D8F12283512B}" type="parTrans" cxnId="{29742946-573B-4AFA-BA0F-B87E9FF7A967}">
      <dgm:prSet/>
      <dgm:spPr/>
      <dgm:t>
        <a:bodyPr/>
        <a:lstStyle/>
        <a:p>
          <a:endParaRPr lang="en-GB" sz="1600"/>
        </a:p>
      </dgm:t>
    </dgm:pt>
    <dgm:pt modelId="{4B8DFFA4-020E-4FDA-8141-B48CB81C1A21}" type="sibTrans" cxnId="{29742946-573B-4AFA-BA0F-B87E9FF7A967}">
      <dgm:prSet/>
      <dgm:spPr/>
      <dgm:t>
        <a:bodyPr/>
        <a:lstStyle/>
        <a:p>
          <a:endParaRPr lang="en-GB" sz="1600"/>
        </a:p>
      </dgm:t>
    </dgm:pt>
    <dgm:pt modelId="{659D8120-5822-4CB6-A11E-0342A7A3E805}">
      <dgm:prSet phldrT="[Text]" custT="1"/>
      <dgm:spPr/>
      <dgm:t>
        <a:bodyPr/>
        <a:lstStyle/>
        <a:p>
          <a:pPr algn="ctr"/>
          <a:r>
            <a:rPr lang="en-GB" sz="1600" dirty="0"/>
            <a:t>Sectoral disaggregation guide &amp; output results</a:t>
          </a:r>
        </a:p>
      </dgm:t>
    </dgm:pt>
    <dgm:pt modelId="{941CE285-94D1-4A18-91BC-E90489ADAE74}" type="parTrans" cxnId="{52332F44-A32C-4A7F-AA87-C450FDDEAE23}">
      <dgm:prSet/>
      <dgm:spPr/>
      <dgm:t>
        <a:bodyPr/>
        <a:lstStyle/>
        <a:p>
          <a:endParaRPr lang="en-GB" sz="1600"/>
        </a:p>
      </dgm:t>
    </dgm:pt>
    <dgm:pt modelId="{FA98BDCC-E753-4B81-92BD-AF85BF60C643}" type="sibTrans" cxnId="{52332F44-A32C-4A7F-AA87-C450FDDEAE23}">
      <dgm:prSet/>
      <dgm:spPr/>
      <dgm:t>
        <a:bodyPr/>
        <a:lstStyle/>
        <a:p>
          <a:endParaRPr lang="en-GB" sz="1600"/>
        </a:p>
      </dgm:t>
    </dgm:pt>
    <dgm:pt modelId="{A429D21F-E3A0-4032-A937-3B78DF68E1B5}" type="pres">
      <dgm:prSet presAssocID="{ADF1BBEE-AFD8-452E-A480-5EF0BB9E18B2}" presName="vert0" presStyleCnt="0">
        <dgm:presLayoutVars>
          <dgm:dir/>
          <dgm:animOne val="branch"/>
          <dgm:animLvl val="lvl"/>
        </dgm:presLayoutVars>
      </dgm:prSet>
      <dgm:spPr/>
    </dgm:pt>
    <dgm:pt modelId="{5797E2DC-B033-493E-B86E-5E6C8D829F9A}" type="pres">
      <dgm:prSet presAssocID="{979EBE33-79CC-42F3-B388-43901DAAB500}" presName="thickLine" presStyleLbl="alignNode1" presStyleIdx="0" presStyleCnt="3"/>
      <dgm:spPr/>
    </dgm:pt>
    <dgm:pt modelId="{F39F1543-7422-46E5-94A7-0FDA46F2A176}" type="pres">
      <dgm:prSet presAssocID="{979EBE33-79CC-42F3-B388-43901DAAB500}" presName="horz1" presStyleCnt="0"/>
      <dgm:spPr/>
    </dgm:pt>
    <dgm:pt modelId="{5C296F16-1441-4D0F-9175-DF150B9C9CAD}" type="pres">
      <dgm:prSet presAssocID="{979EBE33-79CC-42F3-B388-43901DAAB500}" presName="tx1" presStyleLbl="revTx" presStyleIdx="0" presStyleCnt="3"/>
      <dgm:spPr/>
    </dgm:pt>
    <dgm:pt modelId="{52243C81-4D3C-42CB-8FFD-078962B41FCB}" type="pres">
      <dgm:prSet presAssocID="{979EBE33-79CC-42F3-B388-43901DAAB500}" presName="vert1" presStyleCnt="0"/>
      <dgm:spPr/>
    </dgm:pt>
    <dgm:pt modelId="{3148980C-94ED-4B14-929C-E18CF3DCB914}" type="pres">
      <dgm:prSet presAssocID="{563C062B-6150-488D-BDA9-DC95EE389D21}" presName="thickLine" presStyleLbl="alignNode1" presStyleIdx="1" presStyleCnt="3"/>
      <dgm:spPr/>
    </dgm:pt>
    <dgm:pt modelId="{B82FFD20-9EC7-4530-A337-3A822282C8A0}" type="pres">
      <dgm:prSet presAssocID="{563C062B-6150-488D-BDA9-DC95EE389D21}" presName="horz1" presStyleCnt="0"/>
      <dgm:spPr/>
    </dgm:pt>
    <dgm:pt modelId="{A21D1D61-DAAA-4E48-99F9-A9A72B532851}" type="pres">
      <dgm:prSet presAssocID="{563C062B-6150-488D-BDA9-DC95EE389D21}" presName="tx1" presStyleLbl="revTx" presStyleIdx="1" presStyleCnt="3"/>
      <dgm:spPr/>
    </dgm:pt>
    <dgm:pt modelId="{B2267699-4977-423F-BB29-5E1BD808E3BB}" type="pres">
      <dgm:prSet presAssocID="{563C062B-6150-488D-BDA9-DC95EE389D21}" presName="vert1" presStyleCnt="0"/>
      <dgm:spPr/>
    </dgm:pt>
    <dgm:pt modelId="{47C08BCC-AB64-43DD-A1EA-B5D098CCA9C1}" type="pres">
      <dgm:prSet presAssocID="{659D8120-5822-4CB6-A11E-0342A7A3E805}" presName="thickLine" presStyleLbl="alignNode1" presStyleIdx="2" presStyleCnt="3"/>
      <dgm:spPr/>
    </dgm:pt>
    <dgm:pt modelId="{7913CE96-5CE8-48F9-A189-C963788E224A}" type="pres">
      <dgm:prSet presAssocID="{659D8120-5822-4CB6-A11E-0342A7A3E805}" presName="horz1" presStyleCnt="0"/>
      <dgm:spPr/>
    </dgm:pt>
    <dgm:pt modelId="{92174122-945E-43FD-9958-38C496922AF5}" type="pres">
      <dgm:prSet presAssocID="{659D8120-5822-4CB6-A11E-0342A7A3E805}" presName="tx1" presStyleLbl="revTx" presStyleIdx="2" presStyleCnt="3"/>
      <dgm:spPr/>
    </dgm:pt>
    <dgm:pt modelId="{D956DBC4-1053-4381-8728-D4D91B4D8FDD}" type="pres">
      <dgm:prSet presAssocID="{659D8120-5822-4CB6-A11E-0342A7A3E805}" presName="vert1" presStyleCnt="0"/>
      <dgm:spPr/>
    </dgm:pt>
  </dgm:ptLst>
  <dgm:cxnLst>
    <dgm:cxn modelId="{8751D426-204F-48EA-8525-DBDE3C8220C6}" type="presOf" srcId="{659D8120-5822-4CB6-A11E-0342A7A3E805}" destId="{92174122-945E-43FD-9958-38C496922AF5}" srcOrd="0" destOrd="0" presId="urn:microsoft.com/office/officeart/2008/layout/LinedList"/>
    <dgm:cxn modelId="{9ACDD062-1694-4819-A22A-C73C9350C18B}" type="presOf" srcId="{ADF1BBEE-AFD8-452E-A480-5EF0BB9E18B2}" destId="{A429D21F-E3A0-4032-A937-3B78DF68E1B5}" srcOrd="0" destOrd="0" presId="urn:microsoft.com/office/officeart/2008/layout/LinedList"/>
    <dgm:cxn modelId="{52332F44-A32C-4A7F-AA87-C450FDDEAE23}" srcId="{ADF1BBEE-AFD8-452E-A480-5EF0BB9E18B2}" destId="{659D8120-5822-4CB6-A11E-0342A7A3E805}" srcOrd="2" destOrd="0" parTransId="{941CE285-94D1-4A18-91BC-E90489ADAE74}" sibTransId="{FA98BDCC-E753-4B81-92BD-AF85BF60C643}"/>
    <dgm:cxn modelId="{29742946-573B-4AFA-BA0F-B87E9FF7A967}" srcId="{ADF1BBEE-AFD8-452E-A480-5EF0BB9E18B2}" destId="{563C062B-6150-488D-BDA9-DC95EE389D21}" srcOrd="1" destOrd="0" parTransId="{43551970-A412-4B57-A9B8-D8F12283512B}" sibTransId="{4B8DFFA4-020E-4FDA-8141-B48CB81C1A21}"/>
    <dgm:cxn modelId="{5B454EC1-46BD-4326-A4CF-0EB9DBC91C35}" type="presOf" srcId="{563C062B-6150-488D-BDA9-DC95EE389D21}" destId="{A21D1D61-DAAA-4E48-99F9-A9A72B532851}" srcOrd="0" destOrd="0" presId="urn:microsoft.com/office/officeart/2008/layout/LinedList"/>
    <dgm:cxn modelId="{4D0856C1-4876-4517-AD5D-E9AD26F01B07}" type="presOf" srcId="{979EBE33-79CC-42F3-B388-43901DAAB500}" destId="{5C296F16-1441-4D0F-9175-DF150B9C9CAD}" srcOrd="0" destOrd="0" presId="urn:microsoft.com/office/officeart/2008/layout/LinedList"/>
    <dgm:cxn modelId="{C10FAED5-AA82-4A8A-9A49-2100D4222737}" srcId="{ADF1BBEE-AFD8-452E-A480-5EF0BB9E18B2}" destId="{979EBE33-79CC-42F3-B388-43901DAAB500}" srcOrd="0" destOrd="0" parTransId="{822C65A8-E483-4AA4-8553-77F01E8BB77F}" sibTransId="{9F255910-ADD3-43F2-B78E-15F022BE461E}"/>
    <dgm:cxn modelId="{E5F65239-0273-4E9E-86BD-D7C678DB6DC5}" type="presParOf" srcId="{A429D21F-E3A0-4032-A937-3B78DF68E1B5}" destId="{5797E2DC-B033-493E-B86E-5E6C8D829F9A}" srcOrd="0" destOrd="0" presId="urn:microsoft.com/office/officeart/2008/layout/LinedList"/>
    <dgm:cxn modelId="{400864A5-739D-43EB-B541-F6882F30AE24}" type="presParOf" srcId="{A429D21F-E3A0-4032-A937-3B78DF68E1B5}" destId="{F39F1543-7422-46E5-94A7-0FDA46F2A176}" srcOrd="1" destOrd="0" presId="urn:microsoft.com/office/officeart/2008/layout/LinedList"/>
    <dgm:cxn modelId="{72496423-3675-4E73-910A-71699091BB60}" type="presParOf" srcId="{F39F1543-7422-46E5-94A7-0FDA46F2A176}" destId="{5C296F16-1441-4D0F-9175-DF150B9C9CAD}" srcOrd="0" destOrd="0" presId="urn:microsoft.com/office/officeart/2008/layout/LinedList"/>
    <dgm:cxn modelId="{1AA04404-C972-4A97-A05B-2F9E1CA97656}" type="presParOf" srcId="{F39F1543-7422-46E5-94A7-0FDA46F2A176}" destId="{52243C81-4D3C-42CB-8FFD-078962B41FCB}" srcOrd="1" destOrd="0" presId="urn:microsoft.com/office/officeart/2008/layout/LinedList"/>
    <dgm:cxn modelId="{41E1157B-631E-459C-902D-E5F130A29945}" type="presParOf" srcId="{A429D21F-E3A0-4032-A937-3B78DF68E1B5}" destId="{3148980C-94ED-4B14-929C-E18CF3DCB914}" srcOrd="2" destOrd="0" presId="urn:microsoft.com/office/officeart/2008/layout/LinedList"/>
    <dgm:cxn modelId="{05C2D985-2D91-49F6-9B0C-62535A235C2C}" type="presParOf" srcId="{A429D21F-E3A0-4032-A937-3B78DF68E1B5}" destId="{B82FFD20-9EC7-4530-A337-3A822282C8A0}" srcOrd="3" destOrd="0" presId="urn:microsoft.com/office/officeart/2008/layout/LinedList"/>
    <dgm:cxn modelId="{A5DE7551-D870-4ACF-96F4-85CE0011A2CD}" type="presParOf" srcId="{B82FFD20-9EC7-4530-A337-3A822282C8A0}" destId="{A21D1D61-DAAA-4E48-99F9-A9A72B532851}" srcOrd="0" destOrd="0" presId="urn:microsoft.com/office/officeart/2008/layout/LinedList"/>
    <dgm:cxn modelId="{D2722C43-97E6-4274-9275-2FB332377960}" type="presParOf" srcId="{B82FFD20-9EC7-4530-A337-3A822282C8A0}" destId="{B2267699-4977-423F-BB29-5E1BD808E3BB}" srcOrd="1" destOrd="0" presId="urn:microsoft.com/office/officeart/2008/layout/LinedList"/>
    <dgm:cxn modelId="{5821587A-2092-49C1-B8F1-B2EED75386FE}" type="presParOf" srcId="{A429D21F-E3A0-4032-A937-3B78DF68E1B5}" destId="{47C08BCC-AB64-43DD-A1EA-B5D098CCA9C1}" srcOrd="4" destOrd="0" presId="urn:microsoft.com/office/officeart/2008/layout/LinedList"/>
    <dgm:cxn modelId="{C6F74F35-C511-413D-B113-7AF2FCA694D4}" type="presParOf" srcId="{A429D21F-E3A0-4032-A937-3B78DF68E1B5}" destId="{7913CE96-5CE8-48F9-A189-C963788E224A}" srcOrd="5" destOrd="0" presId="urn:microsoft.com/office/officeart/2008/layout/LinedList"/>
    <dgm:cxn modelId="{CF3D4CDF-48A2-4EA4-854E-583C8B733978}" type="presParOf" srcId="{7913CE96-5CE8-48F9-A189-C963788E224A}" destId="{92174122-945E-43FD-9958-38C496922AF5}" srcOrd="0" destOrd="0" presId="urn:microsoft.com/office/officeart/2008/layout/LinedList"/>
    <dgm:cxn modelId="{776D3461-EB1B-43E4-89ED-BE06E52EC04A}" type="presParOf" srcId="{7913CE96-5CE8-48F9-A189-C963788E224A}" destId="{D956DBC4-1053-4381-8728-D4D91B4D8FDD}" srcOrd="1" destOrd="0" presId="urn:microsoft.com/office/officeart/2008/layout/LinedList"/>
  </dgm:cxnLst>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5F3AA7B3-7A82-45CA-B030-B21F33632532}" type="doc">
      <dgm:prSet loTypeId="urn:microsoft.com/office/officeart/2008/layout/VerticalCurvedList" loCatId="list" qsTypeId="urn:microsoft.com/office/officeart/2005/8/quickstyle/simple1" qsCatId="simple" csTypeId="urn:microsoft.com/office/officeart/2005/8/colors/accent1_1" csCatId="accent1" phldr="1"/>
      <dgm:spPr/>
      <dgm:t>
        <a:bodyPr/>
        <a:lstStyle/>
        <a:p>
          <a:endParaRPr lang="en-GB"/>
        </a:p>
      </dgm:t>
    </dgm:pt>
    <dgm:pt modelId="{F0DB0627-8A8D-4E00-AC1C-C416476ABFB2}">
      <dgm:prSet phldrT="[Text]" custT="1"/>
      <dgm:spPr/>
      <dgm:t>
        <a:bodyPr/>
        <a:lstStyle/>
        <a:p>
          <a:pPr>
            <a:buClr>
              <a:schemeClr val="tx1">
                <a:lumMod val="50000"/>
              </a:schemeClr>
            </a:buClr>
            <a:buFont typeface="Wingdings" panose="05000000000000000000" pitchFamily="2" charset="2"/>
            <a:buChar char="Ø"/>
          </a:pPr>
          <a:r>
            <a:rPr lang="en-US" sz="1200" b="1" dirty="0">
              <a:latin typeface="Arial" panose="020B0604020202020204" pitchFamily="34" charset="0"/>
            </a:rPr>
            <a:t>Scenario pathways </a:t>
          </a:r>
          <a:r>
            <a:rPr lang="en-US" sz="1200" dirty="0">
              <a:latin typeface="Arial" panose="020B0604020202020204" pitchFamily="34" charset="0"/>
            </a:rPr>
            <a:t>compared to a shared baseline </a:t>
          </a:r>
          <a:r>
            <a:rPr lang="en-US" sz="1200" b="1" dirty="0">
              <a:latin typeface="Arial" panose="020B0604020202020204" pitchFamily="34" charset="0"/>
            </a:rPr>
            <a:t>until 2030</a:t>
          </a:r>
          <a:r>
            <a:rPr lang="en-US" sz="1200" dirty="0">
              <a:latin typeface="Arial" panose="020B0604020202020204" pitchFamily="34" charset="0"/>
            </a:rPr>
            <a:t>.</a:t>
          </a:r>
          <a:endParaRPr lang="en-GB" sz="1200" dirty="0"/>
        </a:p>
      </dgm:t>
    </dgm:pt>
    <dgm:pt modelId="{FEA3D077-F6BC-4BF7-85D1-CE465424A33E}" type="parTrans" cxnId="{52573043-818B-425F-8872-883221A1A64D}">
      <dgm:prSet/>
      <dgm:spPr/>
      <dgm:t>
        <a:bodyPr/>
        <a:lstStyle/>
        <a:p>
          <a:endParaRPr lang="en-GB" sz="1200"/>
        </a:p>
      </dgm:t>
    </dgm:pt>
    <dgm:pt modelId="{24B90EDF-2DA0-41A3-AFFE-CBAF4CA02501}" type="sibTrans" cxnId="{52573043-818B-425F-8872-883221A1A64D}">
      <dgm:prSet/>
      <dgm:spPr/>
      <dgm:t>
        <a:bodyPr/>
        <a:lstStyle/>
        <a:p>
          <a:endParaRPr lang="en-GB" sz="1200"/>
        </a:p>
      </dgm:t>
    </dgm:pt>
    <dgm:pt modelId="{69C7ED6A-8859-4D6D-BA25-DD133CB01236}">
      <dgm:prSet phldrT="[Text]" custT="1"/>
      <dgm:spPr/>
      <dgm:t>
        <a:bodyPr/>
        <a:lstStyle/>
        <a:p>
          <a:pPr>
            <a:buClr>
              <a:schemeClr val="tx1">
                <a:lumMod val="50000"/>
              </a:schemeClr>
            </a:buClr>
            <a:buFont typeface="Wingdings" panose="05000000000000000000" pitchFamily="2" charset="2"/>
            <a:buChar char="Ø"/>
          </a:pPr>
          <a:r>
            <a:rPr lang="en-US" sz="1200" dirty="0">
              <a:latin typeface="Arial" panose="020B0604020202020204" pitchFamily="34" charset="0"/>
            </a:rPr>
            <a:t>A </a:t>
          </a:r>
          <a:r>
            <a:rPr lang="en-US" sz="1200" b="1" dirty="0">
              <a:latin typeface="Arial" panose="020B0604020202020204" pitchFamily="34" charset="0"/>
            </a:rPr>
            <a:t>wide set of variables </a:t>
          </a:r>
          <a:r>
            <a:rPr lang="en-US" sz="1200" dirty="0">
              <a:latin typeface="Arial" panose="020B0604020202020204" pitchFamily="34" charset="0"/>
            </a:rPr>
            <a:t>important for climate stress tests and macroeconomic impact assessment.</a:t>
          </a:r>
          <a:endParaRPr lang="en-GB" sz="1200" dirty="0"/>
        </a:p>
      </dgm:t>
    </dgm:pt>
    <dgm:pt modelId="{3FB0D102-9207-4B54-B87B-CE92E898503A}" type="parTrans" cxnId="{78E03C6E-02AE-4B82-94CC-AC2CB39DDB2C}">
      <dgm:prSet/>
      <dgm:spPr/>
      <dgm:t>
        <a:bodyPr/>
        <a:lstStyle/>
        <a:p>
          <a:endParaRPr lang="en-GB" sz="1200"/>
        </a:p>
      </dgm:t>
    </dgm:pt>
    <dgm:pt modelId="{FEDD76AA-528D-4A79-85D2-E852C7036EFC}" type="sibTrans" cxnId="{78E03C6E-02AE-4B82-94CC-AC2CB39DDB2C}">
      <dgm:prSet/>
      <dgm:spPr/>
      <dgm:t>
        <a:bodyPr/>
        <a:lstStyle/>
        <a:p>
          <a:endParaRPr lang="en-GB" sz="1200"/>
        </a:p>
      </dgm:t>
    </dgm:pt>
    <dgm:pt modelId="{86075D35-64C4-4301-89C2-DB77AD066BE0}">
      <dgm:prSet phldrT="[Text]" custT="1"/>
      <dgm:spPr/>
      <dgm:t>
        <a:bodyPr/>
        <a:lstStyle/>
        <a:p>
          <a:pPr>
            <a:buClr>
              <a:schemeClr val="tx1">
                <a:lumMod val="50000"/>
              </a:schemeClr>
            </a:buClr>
            <a:buFont typeface="Wingdings" panose="05000000000000000000" pitchFamily="2" charset="2"/>
            <a:buChar char="Ø"/>
          </a:pPr>
          <a:r>
            <a:rPr lang="en-US" sz="1200" b="1" dirty="0">
              <a:latin typeface="Arial" panose="020B0604020202020204" pitchFamily="34" charset="0"/>
            </a:rPr>
            <a:t>Detailed native regional coverage </a:t>
          </a:r>
          <a:r>
            <a:rPr lang="en-US" sz="1200" dirty="0">
              <a:latin typeface="Arial" panose="020B0604020202020204" pitchFamily="34" charset="0"/>
            </a:rPr>
            <a:t>(</a:t>
          </a:r>
          <a:r>
            <a:rPr lang="en-GB" sz="1200" dirty="0">
              <a:latin typeface="Arial" panose="020B0604020202020204" pitchFamily="34" charset="0"/>
            </a:rPr>
            <a:t>10 regions and 44 individual countries).</a:t>
          </a:r>
          <a:endParaRPr lang="en-GB" sz="1200" dirty="0"/>
        </a:p>
      </dgm:t>
    </dgm:pt>
    <dgm:pt modelId="{20D01BCA-1435-4B60-96C3-63AAC3B7343C}" type="parTrans" cxnId="{AB297D56-35F4-4D42-A8C9-E099585B996D}">
      <dgm:prSet/>
      <dgm:spPr/>
      <dgm:t>
        <a:bodyPr/>
        <a:lstStyle/>
        <a:p>
          <a:endParaRPr lang="en-GB" sz="1200"/>
        </a:p>
      </dgm:t>
    </dgm:pt>
    <dgm:pt modelId="{3FF52C2D-27B4-4830-9954-26AE6AAC8D9E}" type="sibTrans" cxnId="{AB297D56-35F4-4D42-A8C9-E099585B996D}">
      <dgm:prSet/>
      <dgm:spPr/>
      <dgm:t>
        <a:bodyPr/>
        <a:lstStyle/>
        <a:p>
          <a:endParaRPr lang="en-GB" sz="1200"/>
        </a:p>
      </dgm:t>
    </dgm:pt>
    <dgm:pt modelId="{1199A80B-272B-452E-B302-4118D5FBF335}">
      <dgm:prSet phldrT="[Text]" custT="1"/>
      <dgm:spPr/>
      <dgm:t>
        <a:bodyPr/>
        <a:lstStyle/>
        <a:p>
          <a:pPr>
            <a:buClr>
              <a:schemeClr val="tx1">
                <a:lumMod val="50000"/>
              </a:schemeClr>
            </a:buClr>
            <a:buFont typeface="Wingdings" panose="05000000000000000000" pitchFamily="2" charset="2"/>
            <a:buChar char="Ø"/>
          </a:pPr>
          <a:r>
            <a:rPr lang="en-US" sz="1200" dirty="0">
              <a:latin typeface="Arial" panose="020B0604020202020204" pitchFamily="34" charset="0"/>
            </a:rPr>
            <a:t>Macroeconomic, climate and financial variables in </a:t>
          </a:r>
          <a:r>
            <a:rPr lang="en-US" sz="1200" b="1" dirty="0">
              <a:latin typeface="Arial" panose="020B0604020202020204" pitchFamily="34" charset="0"/>
            </a:rPr>
            <a:t>large sectoral granularity</a:t>
          </a:r>
          <a:r>
            <a:rPr lang="en-GB" sz="1200" b="1" dirty="0">
              <a:latin typeface="Arial" panose="020B0604020202020204" pitchFamily="34" charset="0"/>
            </a:rPr>
            <a:t>.</a:t>
          </a:r>
          <a:endParaRPr lang="en-GB" sz="1200" dirty="0"/>
        </a:p>
      </dgm:t>
    </dgm:pt>
    <dgm:pt modelId="{9A431906-E12F-4FCF-8A06-9B8F0CC6EC40}" type="parTrans" cxnId="{E3809A0C-8705-4A4F-AF67-1EF5B98DEBA4}">
      <dgm:prSet/>
      <dgm:spPr/>
      <dgm:t>
        <a:bodyPr/>
        <a:lstStyle/>
        <a:p>
          <a:endParaRPr lang="en-GB" sz="1200"/>
        </a:p>
      </dgm:t>
    </dgm:pt>
    <dgm:pt modelId="{C729B9F5-1EF4-40A5-887A-819BC02D15C7}" type="sibTrans" cxnId="{E3809A0C-8705-4A4F-AF67-1EF5B98DEBA4}">
      <dgm:prSet/>
      <dgm:spPr/>
      <dgm:t>
        <a:bodyPr/>
        <a:lstStyle/>
        <a:p>
          <a:endParaRPr lang="en-GB" sz="1200"/>
        </a:p>
      </dgm:t>
    </dgm:pt>
    <dgm:pt modelId="{02B502F9-E364-478D-A898-83383ED23413}" type="pres">
      <dgm:prSet presAssocID="{5F3AA7B3-7A82-45CA-B030-B21F33632532}" presName="Name0" presStyleCnt="0">
        <dgm:presLayoutVars>
          <dgm:chMax val="7"/>
          <dgm:chPref val="7"/>
          <dgm:dir/>
        </dgm:presLayoutVars>
      </dgm:prSet>
      <dgm:spPr/>
    </dgm:pt>
    <dgm:pt modelId="{FE33C3FE-EDA2-43CB-A41C-9004F626F149}" type="pres">
      <dgm:prSet presAssocID="{5F3AA7B3-7A82-45CA-B030-B21F33632532}" presName="Name1" presStyleCnt="0"/>
      <dgm:spPr/>
    </dgm:pt>
    <dgm:pt modelId="{BFEDCE85-C1CB-48B7-AB17-0D0E424ADF08}" type="pres">
      <dgm:prSet presAssocID="{5F3AA7B3-7A82-45CA-B030-B21F33632532}" presName="cycle" presStyleCnt="0"/>
      <dgm:spPr/>
    </dgm:pt>
    <dgm:pt modelId="{D54A45F8-7F6B-4797-86C2-D9704C697FE4}" type="pres">
      <dgm:prSet presAssocID="{5F3AA7B3-7A82-45CA-B030-B21F33632532}" presName="srcNode" presStyleLbl="node1" presStyleIdx="0" presStyleCnt="4"/>
      <dgm:spPr/>
    </dgm:pt>
    <dgm:pt modelId="{7DA9FC01-42A9-4FF1-A54D-F1758ABB4F42}" type="pres">
      <dgm:prSet presAssocID="{5F3AA7B3-7A82-45CA-B030-B21F33632532}" presName="conn" presStyleLbl="parChTrans1D2" presStyleIdx="0" presStyleCnt="1"/>
      <dgm:spPr/>
    </dgm:pt>
    <dgm:pt modelId="{2E5CAD00-6337-4BA7-9CC0-6F5C32206012}" type="pres">
      <dgm:prSet presAssocID="{5F3AA7B3-7A82-45CA-B030-B21F33632532}" presName="extraNode" presStyleLbl="node1" presStyleIdx="0" presStyleCnt="4"/>
      <dgm:spPr/>
    </dgm:pt>
    <dgm:pt modelId="{C11A62D9-DE42-4C41-8BDF-0FE89F79C1C4}" type="pres">
      <dgm:prSet presAssocID="{5F3AA7B3-7A82-45CA-B030-B21F33632532}" presName="dstNode" presStyleLbl="node1" presStyleIdx="0" presStyleCnt="4"/>
      <dgm:spPr/>
    </dgm:pt>
    <dgm:pt modelId="{DB463409-8C55-4849-B457-E5EE039C1C9B}" type="pres">
      <dgm:prSet presAssocID="{F0DB0627-8A8D-4E00-AC1C-C416476ABFB2}" presName="text_1" presStyleLbl="node1" presStyleIdx="0" presStyleCnt="4">
        <dgm:presLayoutVars>
          <dgm:bulletEnabled val="1"/>
        </dgm:presLayoutVars>
      </dgm:prSet>
      <dgm:spPr/>
    </dgm:pt>
    <dgm:pt modelId="{0BF43981-BA5B-4A94-9A57-7824F2ACA5C4}" type="pres">
      <dgm:prSet presAssocID="{F0DB0627-8A8D-4E00-AC1C-C416476ABFB2}" presName="accent_1" presStyleCnt="0"/>
      <dgm:spPr/>
    </dgm:pt>
    <dgm:pt modelId="{34151852-5AAE-4CD4-97E9-9336F40D42A5}" type="pres">
      <dgm:prSet presAssocID="{F0DB0627-8A8D-4E00-AC1C-C416476ABFB2}" presName="accentRepeatNode" presStyleLbl="solidFgAcc1" presStyleIdx="0" presStyleCnt="4"/>
      <dgm:spPr/>
    </dgm:pt>
    <dgm:pt modelId="{E2D3AB83-6376-4E7F-B713-E0720C950089}" type="pres">
      <dgm:prSet presAssocID="{69C7ED6A-8859-4D6D-BA25-DD133CB01236}" presName="text_2" presStyleLbl="node1" presStyleIdx="1" presStyleCnt="4">
        <dgm:presLayoutVars>
          <dgm:bulletEnabled val="1"/>
        </dgm:presLayoutVars>
      </dgm:prSet>
      <dgm:spPr/>
    </dgm:pt>
    <dgm:pt modelId="{863E7F9B-810C-4A7D-8713-E66549CAAC0F}" type="pres">
      <dgm:prSet presAssocID="{69C7ED6A-8859-4D6D-BA25-DD133CB01236}" presName="accent_2" presStyleCnt="0"/>
      <dgm:spPr/>
    </dgm:pt>
    <dgm:pt modelId="{1B693DCB-8864-4908-BB25-21FCA7F23DBC}" type="pres">
      <dgm:prSet presAssocID="{69C7ED6A-8859-4D6D-BA25-DD133CB01236}" presName="accentRepeatNode" presStyleLbl="solidFgAcc1" presStyleIdx="1" presStyleCnt="4"/>
      <dgm:spPr/>
    </dgm:pt>
    <dgm:pt modelId="{158AA56C-DF90-498C-B473-334BC5466D79}" type="pres">
      <dgm:prSet presAssocID="{86075D35-64C4-4301-89C2-DB77AD066BE0}" presName="text_3" presStyleLbl="node1" presStyleIdx="2" presStyleCnt="4">
        <dgm:presLayoutVars>
          <dgm:bulletEnabled val="1"/>
        </dgm:presLayoutVars>
      </dgm:prSet>
      <dgm:spPr/>
    </dgm:pt>
    <dgm:pt modelId="{DC2937C9-75EB-4CE7-A282-CA97D4E062C9}" type="pres">
      <dgm:prSet presAssocID="{86075D35-64C4-4301-89C2-DB77AD066BE0}" presName="accent_3" presStyleCnt="0"/>
      <dgm:spPr/>
    </dgm:pt>
    <dgm:pt modelId="{990EA4C9-2D1F-4782-B434-9AC62729DC38}" type="pres">
      <dgm:prSet presAssocID="{86075D35-64C4-4301-89C2-DB77AD066BE0}" presName="accentRepeatNode" presStyleLbl="solidFgAcc1" presStyleIdx="2" presStyleCnt="4"/>
      <dgm:spPr/>
    </dgm:pt>
    <dgm:pt modelId="{033668EC-9E94-4A01-A0E0-B4A0BF39781E}" type="pres">
      <dgm:prSet presAssocID="{1199A80B-272B-452E-B302-4118D5FBF335}" presName="text_4" presStyleLbl="node1" presStyleIdx="3" presStyleCnt="4">
        <dgm:presLayoutVars>
          <dgm:bulletEnabled val="1"/>
        </dgm:presLayoutVars>
      </dgm:prSet>
      <dgm:spPr/>
    </dgm:pt>
    <dgm:pt modelId="{5C530752-4946-47B1-9023-709DD780A434}" type="pres">
      <dgm:prSet presAssocID="{1199A80B-272B-452E-B302-4118D5FBF335}" presName="accent_4" presStyleCnt="0"/>
      <dgm:spPr/>
    </dgm:pt>
    <dgm:pt modelId="{F46B0602-1EA4-4A1F-9E4C-E2A547834487}" type="pres">
      <dgm:prSet presAssocID="{1199A80B-272B-452E-B302-4118D5FBF335}" presName="accentRepeatNode" presStyleLbl="solidFgAcc1" presStyleIdx="3" presStyleCnt="4"/>
      <dgm:spPr/>
    </dgm:pt>
  </dgm:ptLst>
  <dgm:cxnLst>
    <dgm:cxn modelId="{E3809A0C-8705-4A4F-AF67-1EF5B98DEBA4}" srcId="{5F3AA7B3-7A82-45CA-B030-B21F33632532}" destId="{1199A80B-272B-452E-B302-4118D5FBF335}" srcOrd="3" destOrd="0" parTransId="{9A431906-E12F-4FCF-8A06-9B8F0CC6EC40}" sibTransId="{C729B9F5-1EF4-40A5-887A-819BC02D15C7}"/>
    <dgm:cxn modelId="{CD44B129-2B84-48BC-A9B0-1234955843C1}" type="presOf" srcId="{69C7ED6A-8859-4D6D-BA25-DD133CB01236}" destId="{E2D3AB83-6376-4E7F-B713-E0720C950089}" srcOrd="0" destOrd="0" presId="urn:microsoft.com/office/officeart/2008/layout/VerticalCurvedList"/>
    <dgm:cxn modelId="{3D50F660-26DC-49DE-A9EA-36E36499E3F2}" type="presOf" srcId="{5F3AA7B3-7A82-45CA-B030-B21F33632532}" destId="{02B502F9-E364-478D-A898-83383ED23413}" srcOrd="0" destOrd="0" presId="urn:microsoft.com/office/officeart/2008/layout/VerticalCurvedList"/>
    <dgm:cxn modelId="{52573043-818B-425F-8872-883221A1A64D}" srcId="{5F3AA7B3-7A82-45CA-B030-B21F33632532}" destId="{F0DB0627-8A8D-4E00-AC1C-C416476ABFB2}" srcOrd="0" destOrd="0" parTransId="{FEA3D077-F6BC-4BF7-85D1-CE465424A33E}" sibTransId="{24B90EDF-2DA0-41A3-AFFE-CBAF4CA02501}"/>
    <dgm:cxn modelId="{D627844B-0113-47BD-940A-135745A5813E}" type="presOf" srcId="{24B90EDF-2DA0-41A3-AFFE-CBAF4CA02501}" destId="{7DA9FC01-42A9-4FF1-A54D-F1758ABB4F42}" srcOrd="0" destOrd="0" presId="urn:microsoft.com/office/officeart/2008/layout/VerticalCurvedList"/>
    <dgm:cxn modelId="{78E03C6E-02AE-4B82-94CC-AC2CB39DDB2C}" srcId="{5F3AA7B3-7A82-45CA-B030-B21F33632532}" destId="{69C7ED6A-8859-4D6D-BA25-DD133CB01236}" srcOrd="1" destOrd="0" parTransId="{3FB0D102-9207-4B54-B87B-CE92E898503A}" sibTransId="{FEDD76AA-528D-4A79-85D2-E852C7036EFC}"/>
    <dgm:cxn modelId="{AB297D56-35F4-4D42-A8C9-E099585B996D}" srcId="{5F3AA7B3-7A82-45CA-B030-B21F33632532}" destId="{86075D35-64C4-4301-89C2-DB77AD066BE0}" srcOrd="2" destOrd="0" parTransId="{20D01BCA-1435-4B60-96C3-63AAC3B7343C}" sibTransId="{3FF52C2D-27B4-4830-9954-26AE6AAC8D9E}"/>
    <dgm:cxn modelId="{85C94F86-D235-406B-8F85-496F92D56EAA}" type="presOf" srcId="{1199A80B-272B-452E-B302-4118D5FBF335}" destId="{033668EC-9E94-4A01-A0E0-B4A0BF39781E}" srcOrd="0" destOrd="0" presId="urn:microsoft.com/office/officeart/2008/layout/VerticalCurvedList"/>
    <dgm:cxn modelId="{AD8242A6-6461-4CB9-BC86-65CAC5F3C3AC}" type="presOf" srcId="{F0DB0627-8A8D-4E00-AC1C-C416476ABFB2}" destId="{DB463409-8C55-4849-B457-E5EE039C1C9B}" srcOrd="0" destOrd="0" presId="urn:microsoft.com/office/officeart/2008/layout/VerticalCurvedList"/>
    <dgm:cxn modelId="{C771FCDD-F8B6-40AA-8D26-A78E2D536833}" type="presOf" srcId="{86075D35-64C4-4301-89C2-DB77AD066BE0}" destId="{158AA56C-DF90-498C-B473-334BC5466D79}" srcOrd="0" destOrd="0" presId="urn:microsoft.com/office/officeart/2008/layout/VerticalCurvedList"/>
    <dgm:cxn modelId="{2FCEA31F-BD73-4B5E-9E3D-B195AF7EC01D}" type="presParOf" srcId="{02B502F9-E364-478D-A898-83383ED23413}" destId="{FE33C3FE-EDA2-43CB-A41C-9004F626F149}" srcOrd="0" destOrd="0" presId="urn:microsoft.com/office/officeart/2008/layout/VerticalCurvedList"/>
    <dgm:cxn modelId="{A27A37A6-E1B3-4AC5-B8D6-C702AA971BFA}" type="presParOf" srcId="{FE33C3FE-EDA2-43CB-A41C-9004F626F149}" destId="{BFEDCE85-C1CB-48B7-AB17-0D0E424ADF08}" srcOrd="0" destOrd="0" presId="urn:microsoft.com/office/officeart/2008/layout/VerticalCurvedList"/>
    <dgm:cxn modelId="{D6D60452-6592-41FE-A877-C98480D388B7}" type="presParOf" srcId="{BFEDCE85-C1CB-48B7-AB17-0D0E424ADF08}" destId="{D54A45F8-7F6B-4797-86C2-D9704C697FE4}" srcOrd="0" destOrd="0" presId="urn:microsoft.com/office/officeart/2008/layout/VerticalCurvedList"/>
    <dgm:cxn modelId="{A25F0554-0CFE-4D56-8DD5-68485276F757}" type="presParOf" srcId="{BFEDCE85-C1CB-48B7-AB17-0D0E424ADF08}" destId="{7DA9FC01-42A9-4FF1-A54D-F1758ABB4F42}" srcOrd="1" destOrd="0" presId="urn:microsoft.com/office/officeart/2008/layout/VerticalCurvedList"/>
    <dgm:cxn modelId="{65C10E40-F3A6-456A-B0AC-FA7584F07AD6}" type="presParOf" srcId="{BFEDCE85-C1CB-48B7-AB17-0D0E424ADF08}" destId="{2E5CAD00-6337-4BA7-9CC0-6F5C32206012}" srcOrd="2" destOrd="0" presId="urn:microsoft.com/office/officeart/2008/layout/VerticalCurvedList"/>
    <dgm:cxn modelId="{61750D8E-0E67-403F-91C2-A285C4A600BB}" type="presParOf" srcId="{BFEDCE85-C1CB-48B7-AB17-0D0E424ADF08}" destId="{C11A62D9-DE42-4C41-8BDF-0FE89F79C1C4}" srcOrd="3" destOrd="0" presId="urn:microsoft.com/office/officeart/2008/layout/VerticalCurvedList"/>
    <dgm:cxn modelId="{851E1B1D-6E30-4ED8-B95F-C64D7ECF1CDE}" type="presParOf" srcId="{FE33C3FE-EDA2-43CB-A41C-9004F626F149}" destId="{DB463409-8C55-4849-B457-E5EE039C1C9B}" srcOrd="1" destOrd="0" presId="urn:microsoft.com/office/officeart/2008/layout/VerticalCurvedList"/>
    <dgm:cxn modelId="{FBF4138B-3D92-4FF9-B99D-9BCB3E6CC877}" type="presParOf" srcId="{FE33C3FE-EDA2-43CB-A41C-9004F626F149}" destId="{0BF43981-BA5B-4A94-9A57-7824F2ACA5C4}" srcOrd="2" destOrd="0" presId="urn:microsoft.com/office/officeart/2008/layout/VerticalCurvedList"/>
    <dgm:cxn modelId="{28BDCE6A-19F4-4189-BCCC-E21CE3DA4586}" type="presParOf" srcId="{0BF43981-BA5B-4A94-9A57-7824F2ACA5C4}" destId="{34151852-5AAE-4CD4-97E9-9336F40D42A5}" srcOrd="0" destOrd="0" presId="urn:microsoft.com/office/officeart/2008/layout/VerticalCurvedList"/>
    <dgm:cxn modelId="{CF70FBF2-140B-4027-AB66-1C59A2C58AB2}" type="presParOf" srcId="{FE33C3FE-EDA2-43CB-A41C-9004F626F149}" destId="{E2D3AB83-6376-4E7F-B713-E0720C950089}" srcOrd="3" destOrd="0" presId="urn:microsoft.com/office/officeart/2008/layout/VerticalCurvedList"/>
    <dgm:cxn modelId="{C0FC974C-6F8B-4279-B1CA-9D10F1862A5E}" type="presParOf" srcId="{FE33C3FE-EDA2-43CB-A41C-9004F626F149}" destId="{863E7F9B-810C-4A7D-8713-E66549CAAC0F}" srcOrd="4" destOrd="0" presId="urn:microsoft.com/office/officeart/2008/layout/VerticalCurvedList"/>
    <dgm:cxn modelId="{EC354EC4-323F-447F-A2BA-4DC5D20BCEAE}" type="presParOf" srcId="{863E7F9B-810C-4A7D-8713-E66549CAAC0F}" destId="{1B693DCB-8864-4908-BB25-21FCA7F23DBC}" srcOrd="0" destOrd="0" presId="urn:microsoft.com/office/officeart/2008/layout/VerticalCurvedList"/>
    <dgm:cxn modelId="{08424916-153E-42A7-8955-8E2CBCC9F0C7}" type="presParOf" srcId="{FE33C3FE-EDA2-43CB-A41C-9004F626F149}" destId="{158AA56C-DF90-498C-B473-334BC5466D79}" srcOrd="5" destOrd="0" presId="urn:microsoft.com/office/officeart/2008/layout/VerticalCurvedList"/>
    <dgm:cxn modelId="{2844AB62-4F23-4BC4-BEF9-824FD2699B8B}" type="presParOf" srcId="{FE33C3FE-EDA2-43CB-A41C-9004F626F149}" destId="{DC2937C9-75EB-4CE7-A282-CA97D4E062C9}" srcOrd="6" destOrd="0" presId="urn:microsoft.com/office/officeart/2008/layout/VerticalCurvedList"/>
    <dgm:cxn modelId="{E8AF2D33-E791-45CB-8058-B84E3D7768D7}" type="presParOf" srcId="{DC2937C9-75EB-4CE7-A282-CA97D4E062C9}" destId="{990EA4C9-2D1F-4782-B434-9AC62729DC38}" srcOrd="0" destOrd="0" presId="urn:microsoft.com/office/officeart/2008/layout/VerticalCurvedList"/>
    <dgm:cxn modelId="{51868020-8AE8-47A5-9743-E6CDE4EF5BAA}" type="presParOf" srcId="{FE33C3FE-EDA2-43CB-A41C-9004F626F149}" destId="{033668EC-9E94-4A01-A0E0-B4A0BF39781E}" srcOrd="7" destOrd="0" presId="urn:microsoft.com/office/officeart/2008/layout/VerticalCurvedList"/>
    <dgm:cxn modelId="{AB6D43FF-B3C6-47F9-9C13-36F0AE8803A2}" type="presParOf" srcId="{FE33C3FE-EDA2-43CB-A41C-9004F626F149}" destId="{5C530752-4946-47B1-9023-709DD780A434}" srcOrd="8" destOrd="0" presId="urn:microsoft.com/office/officeart/2008/layout/VerticalCurvedList"/>
    <dgm:cxn modelId="{D73ECB32-DA63-47F5-B819-7659ACEF08AE}" type="presParOf" srcId="{5C530752-4946-47B1-9023-709DD780A434}" destId="{F46B0602-1EA4-4A1F-9E4C-E2A547834487}" srcOrd="0" destOrd="0" presId="urn:microsoft.com/office/officeart/2008/layout/VerticalCurv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99AC63-485C-4F45-B7EE-50395C8D95B4}">
      <dsp:nvSpPr>
        <dsp:cNvPr id="0" name=""/>
        <dsp:cNvSpPr/>
      </dsp:nvSpPr>
      <dsp:spPr>
        <a:xfrm>
          <a:off x="499028" y="0"/>
          <a:ext cx="5655662" cy="3786627"/>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95C32A-25C4-436F-9AD5-CCC0847484C8}">
      <dsp:nvSpPr>
        <dsp:cNvPr id="0" name=""/>
        <dsp:cNvSpPr/>
      </dsp:nvSpPr>
      <dsp:spPr>
        <a:xfrm>
          <a:off x="2274" y="1135988"/>
          <a:ext cx="1477593" cy="151465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t>Which stress test approach? </a:t>
          </a:r>
          <a:br>
            <a:rPr lang="en-GB" sz="1200" b="1" kern="1200" dirty="0"/>
          </a:br>
          <a:r>
            <a:rPr lang="en-GB" sz="1100" b="0" kern="1200" dirty="0"/>
            <a:t>(top-down vs bottom-up)</a:t>
          </a:r>
          <a:endParaRPr lang="en-GB" sz="1200" b="0" kern="1200" dirty="0"/>
        </a:p>
      </dsp:txBody>
      <dsp:txXfrm>
        <a:off x="74404" y="1208118"/>
        <a:ext cx="1333333" cy="1370390"/>
      </dsp:txXfrm>
    </dsp:sp>
    <dsp:sp modelId="{18908282-10EB-4B21-BA9D-B277ED4615A4}">
      <dsp:nvSpPr>
        <dsp:cNvPr id="0" name=""/>
        <dsp:cNvSpPr/>
      </dsp:nvSpPr>
      <dsp:spPr>
        <a:xfrm>
          <a:off x="1726133" y="1135988"/>
          <a:ext cx="1477593" cy="1514650"/>
        </a:xfrm>
        <a:prstGeom prst="roundRect">
          <a:avLst/>
        </a:prstGeom>
        <a:solidFill>
          <a:schemeClr val="accent2">
            <a:hueOff val="0"/>
            <a:satOff val="0"/>
            <a:lumOff val="0"/>
            <a:alphaOff val="0"/>
          </a:schemeClr>
        </a:solidFill>
        <a:ln w="25400" cap="flat" cmpd="sng" algn="ctr">
          <a:solidFill>
            <a:srgbClr val="C00000"/>
          </a:solid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t>Which scenarios?</a:t>
          </a:r>
          <a:endParaRPr lang="en-GB" sz="1200" b="0" kern="1200" dirty="0"/>
        </a:p>
      </dsp:txBody>
      <dsp:txXfrm>
        <a:off x="1798263" y="1208118"/>
        <a:ext cx="1333333" cy="1370390"/>
      </dsp:txXfrm>
    </dsp:sp>
    <dsp:sp modelId="{F106BB3C-10F2-4D0A-ABAC-8E1A101B6DC1}">
      <dsp:nvSpPr>
        <dsp:cNvPr id="0" name=""/>
        <dsp:cNvSpPr/>
      </dsp:nvSpPr>
      <dsp:spPr>
        <a:xfrm>
          <a:off x="3449992" y="1135988"/>
          <a:ext cx="1477593" cy="1514650"/>
        </a:xfrm>
        <a:prstGeom prst="roundRect">
          <a:avLst/>
        </a:prstGeom>
        <a:solidFill>
          <a:srgbClr val="4078B8">
            <a:hueOff val="0"/>
            <a:satOff val="0"/>
            <a:lumOff val="0"/>
            <a:alphaOff val="0"/>
          </a:srgb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solidFill>
                <a:srgbClr val="FFFFFF"/>
              </a:solidFill>
              <a:latin typeface="Arial"/>
              <a:ea typeface="+mn-ea"/>
              <a:cs typeface="Arial"/>
            </a:rPr>
            <a:t>Which data?</a:t>
          </a:r>
        </a:p>
      </dsp:txBody>
      <dsp:txXfrm>
        <a:off x="3522122" y="1208118"/>
        <a:ext cx="1333333" cy="1370390"/>
      </dsp:txXfrm>
    </dsp:sp>
    <dsp:sp modelId="{DAE4DA65-0E38-4E26-82FF-5BC69B9811BE}">
      <dsp:nvSpPr>
        <dsp:cNvPr id="0" name=""/>
        <dsp:cNvSpPr/>
      </dsp:nvSpPr>
      <dsp:spPr>
        <a:xfrm>
          <a:off x="5173852" y="1135988"/>
          <a:ext cx="1477593" cy="151465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t>Which type of models?</a:t>
          </a:r>
        </a:p>
      </dsp:txBody>
      <dsp:txXfrm>
        <a:off x="5245982" y="1208118"/>
        <a:ext cx="1333333" cy="13703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97E2DC-B033-493E-B86E-5E6C8D829F9A}">
      <dsp:nvSpPr>
        <dsp:cNvPr id="0" name=""/>
        <dsp:cNvSpPr/>
      </dsp:nvSpPr>
      <dsp:spPr>
        <a:xfrm>
          <a:off x="0" y="1361"/>
          <a:ext cx="4051238" cy="0"/>
        </a:xfrm>
        <a:prstGeom prst="lin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296F16-1441-4D0F-9175-DF150B9C9CAD}">
      <dsp:nvSpPr>
        <dsp:cNvPr id="0" name=""/>
        <dsp:cNvSpPr/>
      </dsp:nvSpPr>
      <dsp:spPr>
        <a:xfrm>
          <a:off x="0" y="1361"/>
          <a:ext cx="4051238" cy="9288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ctr" defTabSz="711200">
            <a:lnSpc>
              <a:spcPct val="90000"/>
            </a:lnSpc>
            <a:spcBef>
              <a:spcPct val="0"/>
            </a:spcBef>
            <a:spcAft>
              <a:spcPct val="35000"/>
            </a:spcAft>
            <a:buNone/>
          </a:pPr>
          <a:r>
            <a:rPr lang="en-GB" sz="1600" kern="1200" dirty="0"/>
            <a:t>New policy commitments, latest data &amp; model versions</a:t>
          </a:r>
        </a:p>
      </dsp:txBody>
      <dsp:txXfrm>
        <a:off x="0" y="1361"/>
        <a:ext cx="4051238" cy="928804"/>
      </dsp:txXfrm>
    </dsp:sp>
    <dsp:sp modelId="{3148980C-94ED-4B14-929C-E18CF3DCB914}">
      <dsp:nvSpPr>
        <dsp:cNvPr id="0" name=""/>
        <dsp:cNvSpPr/>
      </dsp:nvSpPr>
      <dsp:spPr>
        <a:xfrm>
          <a:off x="0" y="930166"/>
          <a:ext cx="4051238" cy="0"/>
        </a:xfrm>
        <a:prstGeom prst="lin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1D1D61-DAAA-4E48-99F9-A9A72B532851}">
      <dsp:nvSpPr>
        <dsp:cNvPr id="0" name=""/>
        <dsp:cNvSpPr/>
      </dsp:nvSpPr>
      <dsp:spPr>
        <a:xfrm>
          <a:off x="0" y="930166"/>
          <a:ext cx="4051238" cy="9288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ctr" defTabSz="711200">
            <a:lnSpc>
              <a:spcPct val="90000"/>
            </a:lnSpc>
            <a:spcBef>
              <a:spcPct val="0"/>
            </a:spcBef>
            <a:spcAft>
              <a:spcPct val="35000"/>
            </a:spcAft>
            <a:buNone/>
          </a:pPr>
          <a:r>
            <a:rPr lang="en-GB" sz="1600" b="1" kern="1200" dirty="0"/>
            <a:t>New damage function</a:t>
          </a:r>
        </a:p>
      </dsp:txBody>
      <dsp:txXfrm>
        <a:off x="0" y="930166"/>
        <a:ext cx="4051238" cy="928804"/>
      </dsp:txXfrm>
    </dsp:sp>
    <dsp:sp modelId="{47C08BCC-AB64-43DD-A1EA-B5D098CCA9C1}">
      <dsp:nvSpPr>
        <dsp:cNvPr id="0" name=""/>
        <dsp:cNvSpPr/>
      </dsp:nvSpPr>
      <dsp:spPr>
        <a:xfrm>
          <a:off x="0" y="1858971"/>
          <a:ext cx="4051238" cy="0"/>
        </a:xfrm>
        <a:prstGeom prst="lin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174122-945E-43FD-9958-38C496922AF5}">
      <dsp:nvSpPr>
        <dsp:cNvPr id="0" name=""/>
        <dsp:cNvSpPr/>
      </dsp:nvSpPr>
      <dsp:spPr>
        <a:xfrm>
          <a:off x="0" y="1858971"/>
          <a:ext cx="4051238" cy="9288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ctr" defTabSz="711200">
            <a:lnSpc>
              <a:spcPct val="90000"/>
            </a:lnSpc>
            <a:spcBef>
              <a:spcPct val="0"/>
            </a:spcBef>
            <a:spcAft>
              <a:spcPct val="35000"/>
            </a:spcAft>
            <a:buNone/>
          </a:pPr>
          <a:r>
            <a:rPr lang="en-GB" sz="1600" kern="1200" dirty="0"/>
            <a:t>Sectoral disaggregation guide &amp; output results</a:t>
          </a:r>
        </a:p>
      </dsp:txBody>
      <dsp:txXfrm>
        <a:off x="0" y="1858971"/>
        <a:ext cx="4051238" cy="9288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A9FC01-42A9-4FF1-A54D-F1758ABB4F42}">
      <dsp:nvSpPr>
        <dsp:cNvPr id="0" name=""/>
        <dsp:cNvSpPr/>
      </dsp:nvSpPr>
      <dsp:spPr>
        <a:xfrm>
          <a:off x="-3644576" y="-560019"/>
          <a:ext cx="4344571" cy="4344571"/>
        </a:xfrm>
        <a:prstGeom prst="blockArc">
          <a:avLst>
            <a:gd name="adj1" fmla="val 18900000"/>
            <a:gd name="adj2" fmla="val 2700000"/>
            <a:gd name="adj3" fmla="val 497"/>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463409-8C55-4849-B457-E5EE039C1C9B}">
      <dsp:nvSpPr>
        <dsp:cNvPr id="0" name=""/>
        <dsp:cNvSpPr/>
      </dsp:nvSpPr>
      <dsp:spPr>
        <a:xfrm>
          <a:off x="366942" y="247902"/>
          <a:ext cx="3791011" cy="496062"/>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49" tIns="30480" rIns="30480" bIns="30480" numCol="1" spcCol="1270" anchor="ctr" anchorCtr="0">
          <a:noAutofit/>
        </a:bodyPr>
        <a:lstStyle/>
        <a:p>
          <a:pPr marL="0" lvl="0" indent="0" algn="l" defTabSz="533400">
            <a:lnSpc>
              <a:spcPct val="90000"/>
            </a:lnSpc>
            <a:spcBef>
              <a:spcPct val="0"/>
            </a:spcBef>
            <a:spcAft>
              <a:spcPct val="35000"/>
            </a:spcAft>
            <a:buClr>
              <a:schemeClr val="tx1">
                <a:lumMod val="50000"/>
              </a:schemeClr>
            </a:buClr>
            <a:buFont typeface="Wingdings" panose="05000000000000000000" pitchFamily="2" charset="2"/>
            <a:buNone/>
          </a:pPr>
          <a:r>
            <a:rPr lang="en-US" sz="1200" b="1" kern="1200" dirty="0">
              <a:latin typeface="Arial" panose="020B0604020202020204" pitchFamily="34" charset="0"/>
            </a:rPr>
            <a:t>Scenario pathways </a:t>
          </a:r>
          <a:r>
            <a:rPr lang="en-US" sz="1200" kern="1200" dirty="0">
              <a:latin typeface="Arial" panose="020B0604020202020204" pitchFamily="34" charset="0"/>
            </a:rPr>
            <a:t>compared to a shared baseline </a:t>
          </a:r>
          <a:r>
            <a:rPr lang="en-US" sz="1200" b="1" kern="1200" dirty="0">
              <a:latin typeface="Arial" panose="020B0604020202020204" pitchFamily="34" charset="0"/>
            </a:rPr>
            <a:t>until 2030</a:t>
          </a:r>
          <a:r>
            <a:rPr lang="en-US" sz="1200" kern="1200" dirty="0">
              <a:latin typeface="Arial" panose="020B0604020202020204" pitchFamily="34" charset="0"/>
            </a:rPr>
            <a:t>.</a:t>
          </a:r>
          <a:endParaRPr lang="en-GB" sz="1200" kern="1200" dirty="0"/>
        </a:p>
      </dsp:txBody>
      <dsp:txXfrm>
        <a:off x="366942" y="247902"/>
        <a:ext cx="3791011" cy="496062"/>
      </dsp:txXfrm>
    </dsp:sp>
    <dsp:sp modelId="{34151852-5AAE-4CD4-97E9-9336F40D42A5}">
      <dsp:nvSpPr>
        <dsp:cNvPr id="0" name=""/>
        <dsp:cNvSpPr/>
      </dsp:nvSpPr>
      <dsp:spPr>
        <a:xfrm>
          <a:off x="56903" y="185894"/>
          <a:ext cx="620077" cy="62007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D3AB83-6376-4E7F-B713-E0720C950089}">
      <dsp:nvSpPr>
        <dsp:cNvPr id="0" name=""/>
        <dsp:cNvSpPr/>
      </dsp:nvSpPr>
      <dsp:spPr>
        <a:xfrm>
          <a:off x="651346" y="992124"/>
          <a:ext cx="3506607" cy="496062"/>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49" tIns="30480" rIns="30480" bIns="30480" numCol="1" spcCol="1270" anchor="ctr" anchorCtr="0">
          <a:noAutofit/>
        </a:bodyPr>
        <a:lstStyle/>
        <a:p>
          <a:pPr marL="0" lvl="0" indent="0" algn="l" defTabSz="533400">
            <a:lnSpc>
              <a:spcPct val="90000"/>
            </a:lnSpc>
            <a:spcBef>
              <a:spcPct val="0"/>
            </a:spcBef>
            <a:spcAft>
              <a:spcPct val="35000"/>
            </a:spcAft>
            <a:buClr>
              <a:schemeClr val="tx1">
                <a:lumMod val="50000"/>
              </a:schemeClr>
            </a:buClr>
            <a:buFont typeface="Wingdings" panose="05000000000000000000" pitchFamily="2" charset="2"/>
            <a:buNone/>
          </a:pPr>
          <a:r>
            <a:rPr lang="en-US" sz="1200" kern="1200" dirty="0">
              <a:latin typeface="Arial" panose="020B0604020202020204" pitchFamily="34" charset="0"/>
            </a:rPr>
            <a:t>A </a:t>
          </a:r>
          <a:r>
            <a:rPr lang="en-US" sz="1200" b="1" kern="1200" dirty="0">
              <a:latin typeface="Arial" panose="020B0604020202020204" pitchFamily="34" charset="0"/>
            </a:rPr>
            <a:t>wide set of variables </a:t>
          </a:r>
          <a:r>
            <a:rPr lang="en-US" sz="1200" kern="1200" dirty="0">
              <a:latin typeface="Arial" panose="020B0604020202020204" pitchFamily="34" charset="0"/>
            </a:rPr>
            <a:t>important for climate stress tests and macroeconomic impact assessment.</a:t>
          </a:r>
          <a:endParaRPr lang="en-GB" sz="1200" kern="1200" dirty="0"/>
        </a:p>
      </dsp:txBody>
      <dsp:txXfrm>
        <a:off x="651346" y="992124"/>
        <a:ext cx="3506607" cy="496062"/>
      </dsp:txXfrm>
    </dsp:sp>
    <dsp:sp modelId="{1B693DCB-8864-4908-BB25-21FCA7F23DBC}">
      <dsp:nvSpPr>
        <dsp:cNvPr id="0" name=""/>
        <dsp:cNvSpPr/>
      </dsp:nvSpPr>
      <dsp:spPr>
        <a:xfrm>
          <a:off x="341307" y="930116"/>
          <a:ext cx="620077" cy="62007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8AA56C-DF90-498C-B473-334BC5466D79}">
      <dsp:nvSpPr>
        <dsp:cNvPr id="0" name=""/>
        <dsp:cNvSpPr/>
      </dsp:nvSpPr>
      <dsp:spPr>
        <a:xfrm>
          <a:off x="651346" y="1736345"/>
          <a:ext cx="3506607" cy="496062"/>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49" tIns="30480" rIns="30480" bIns="30480" numCol="1" spcCol="1270" anchor="ctr" anchorCtr="0">
          <a:noAutofit/>
        </a:bodyPr>
        <a:lstStyle/>
        <a:p>
          <a:pPr marL="0" lvl="0" indent="0" algn="l" defTabSz="533400">
            <a:lnSpc>
              <a:spcPct val="90000"/>
            </a:lnSpc>
            <a:spcBef>
              <a:spcPct val="0"/>
            </a:spcBef>
            <a:spcAft>
              <a:spcPct val="35000"/>
            </a:spcAft>
            <a:buClr>
              <a:schemeClr val="tx1">
                <a:lumMod val="50000"/>
              </a:schemeClr>
            </a:buClr>
            <a:buFont typeface="Wingdings" panose="05000000000000000000" pitchFamily="2" charset="2"/>
            <a:buNone/>
          </a:pPr>
          <a:r>
            <a:rPr lang="en-US" sz="1200" b="1" kern="1200" dirty="0">
              <a:latin typeface="Arial" panose="020B0604020202020204" pitchFamily="34" charset="0"/>
            </a:rPr>
            <a:t>Detailed native regional coverage </a:t>
          </a:r>
          <a:r>
            <a:rPr lang="en-US" sz="1200" kern="1200" dirty="0">
              <a:latin typeface="Arial" panose="020B0604020202020204" pitchFamily="34" charset="0"/>
            </a:rPr>
            <a:t>(</a:t>
          </a:r>
          <a:r>
            <a:rPr lang="en-GB" sz="1200" kern="1200" dirty="0">
              <a:latin typeface="Arial" panose="020B0604020202020204" pitchFamily="34" charset="0"/>
            </a:rPr>
            <a:t>10 regions and 44 individual countries).</a:t>
          </a:r>
          <a:endParaRPr lang="en-GB" sz="1200" kern="1200" dirty="0"/>
        </a:p>
      </dsp:txBody>
      <dsp:txXfrm>
        <a:off x="651346" y="1736345"/>
        <a:ext cx="3506607" cy="496062"/>
      </dsp:txXfrm>
    </dsp:sp>
    <dsp:sp modelId="{990EA4C9-2D1F-4782-B434-9AC62729DC38}">
      <dsp:nvSpPr>
        <dsp:cNvPr id="0" name=""/>
        <dsp:cNvSpPr/>
      </dsp:nvSpPr>
      <dsp:spPr>
        <a:xfrm>
          <a:off x="341307" y="1674338"/>
          <a:ext cx="620077" cy="62007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33668EC-9E94-4A01-A0E0-B4A0BF39781E}">
      <dsp:nvSpPr>
        <dsp:cNvPr id="0" name=""/>
        <dsp:cNvSpPr/>
      </dsp:nvSpPr>
      <dsp:spPr>
        <a:xfrm>
          <a:off x="366942" y="2480567"/>
          <a:ext cx="3791011" cy="496062"/>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49" tIns="30480" rIns="30480" bIns="30480" numCol="1" spcCol="1270" anchor="ctr" anchorCtr="0">
          <a:noAutofit/>
        </a:bodyPr>
        <a:lstStyle/>
        <a:p>
          <a:pPr marL="0" lvl="0" indent="0" algn="l" defTabSz="533400">
            <a:lnSpc>
              <a:spcPct val="90000"/>
            </a:lnSpc>
            <a:spcBef>
              <a:spcPct val="0"/>
            </a:spcBef>
            <a:spcAft>
              <a:spcPct val="35000"/>
            </a:spcAft>
            <a:buClr>
              <a:schemeClr val="tx1">
                <a:lumMod val="50000"/>
              </a:schemeClr>
            </a:buClr>
            <a:buFont typeface="Wingdings" panose="05000000000000000000" pitchFamily="2" charset="2"/>
            <a:buNone/>
          </a:pPr>
          <a:r>
            <a:rPr lang="en-US" sz="1200" kern="1200" dirty="0">
              <a:latin typeface="Arial" panose="020B0604020202020204" pitchFamily="34" charset="0"/>
            </a:rPr>
            <a:t>Macroeconomic, climate and financial variables in </a:t>
          </a:r>
          <a:r>
            <a:rPr lang="en-US" sz="1200" b="1" kern="1200" dirty="0">
              <a:latin typeface="Arial" panose="020B0604020202020204" pitchFamily="34" charset="0"/>
            </a:rPr>
            <a:t>large sectoral granularity</a:t>
          </a:r>
          <a:r>
            <a:rPr lang="en-GB" sz="1200" b="1" kern="1200" dirty="0">
              <a:latin typeface="Arial" panose="020B0604020202020204" pitchFamily="34" charset="0"/>
            </a:rPr>
            <a:t>.</a:t>
          </a:r>
          <a:endParaRPr lang="en-GB" sz="1200" kern="1200" dirty="0"/>
        </a:p>
      </dsp:txBody>
      <dsp:txXfrm>
        <a:off x="366942" y="2480567"/>
        <a:ext cx="3791011" cy="496062"/>
      </dsp:txXfrm>
    </dsp:sp>
    <dsp:sp modelId="{F46B0602-1EA4-4A1F-9E4C-E2A547834487}">
      <dsp:nvSpPr>
        <dsp:cNvPr id="0" name=""/>
        <dsp:cNvSpPr/>
      </dsp:nvSpPr>
      <dsp:spPr>
        <a:xfrm>
          <a:off x="56903" y="2418560"/>
          <a:ext cx="620077" cy="620077"/>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9110" cy="340281"/>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5633264" y="0"/>
            <a:ext cx="4309110" cy="340281"/>
          </a:xfrm>
          <a:prstGeom prst="rect">
            <a:avLst/>
          </a:prstGeom>
        </p:spPr>
        <p:txBody>
          <a:bodyPr vert="horz" lIns="91440" tIns="45720" rIns="91440" bIns="45720" rtlCol="0"/>
          <a:lstStyle>
            <a:lvl1pPr algn="r">
              <a:defRPr sz="1200"/>
            </a:lvl1pPr>
          </a:lstStyle>
          <a:p>
            <a:pPr>
              <a:defRPr/>
            </a:pPr>
            <a:fld id="{CAB7FC4A-625A-4997-845F-B4C665339F19}" type="datetimeFigureOut">
              <a:rPr lang="en-GB"/>
              <a:pPr>
                <a:defRPr/>
              </a:pPr>
              <a:t>03/10/2024</a:t>
            </a:fld>
            <a:endParaRPr lang="en-GB"/>
          </a:p>
        </p:txBody>
      </p:sp>
      <p:sp>
        <p:nvSpPr>
          <p:cNvPr id="4" name="Footer Placeholder 3"/>
          <p:cNvSpPr>
            <a:spLocks noGrp="1"/>
          </p:cNvSpPr>
          <p:nvPr>
            <p:ph type="ftr" sz="quarter" idx="2"/>
          </p:nvPr>
        </p:nvSpPr>
        <p:spPr>
          <a:xfrm>
            <a:off x="0" y="6463757"/>
            <a:ext cx="4309110" cy="340281"/>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5633264" y="6463757"/>
            <a:ext cx="4309110" cy="340281"/>
          </a:xfrm>
          <a:prstGeom prst="rect">
            <a:avLst/>
          </a:prstGeom>
        </p:spPr>
        <p:txBody>
          <a:bodyPr vert="horz" lIns="91440" tIns="45720" rIns="91440" bIns="45720" rtlCol="0" anchor="b"/>
          <a:lstStyle>
            <a:lvl1pPr algn="r">
              <a:defRPr sz="1200"/>
            </a:lvl1pPr>
          </a:lstStyle>
          <a:p>
            <a:pPr>
              <a:defRPr/>
            </a:pPr>
            <a:fld id="{070A9823-B0A4-4CFF-8BC2-549B802A5C22}" type="slidenum">
              <a:rPr lang="en-GB"/>
              <a:pPr>
                <a:defRPr/>
              </a:pPr>
              <a:t>‹N›</a:t>
            </a:fld>
            <a:endParaRPr lang="en-GB"/>
          </a:p>
        </p:txBody>
      </p:sp>
    </p:spTree>
    <p:extLst>
      <p:ext uri="{BB962C8B-B14F-4D97-AF65-F5344CB8AC3E}">
        <p14:creationId xmlns:p14="http://schemas.microsoft.com/office/powerpoint/2010/main" val="3444767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9110" cy="34028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5633264" y="0"/>
            <a:ext cx="4309110" cy="34028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EE00F59-3AAD-4389-AAA8-78C8B1295C93}" type="datetimeFigureOut">
              <a:rPr lang="en-GB"/>
              <a:pPr>
                <a:defRPr/>
              </a:pPr>
              <a:t>03/10/2024</a:t>
            </a:fld>
            <a:endParaRPr lang="en-GB" dirty="0"/>
          </a:p>
        </p:txBody>
      </p:sp>
      <p:sp>
        <p:nvSpPr>
          <p:cNvPr id="4" name="Slide Image Placeholder 3"/>
          <p:cNvSpPr>
            <a:spLocks noGrp="1" noRot="1" noChangeAspect="1"/>
          </p:cNvSpPr>
          <p:nvPr>
            <p:ph type="sldImg" idx="2"/>
          </p:nvPr>
        </p:nvSpPr>
        <p:spPr>
          <a:xfrm>
            <a:off x="2705100" y="511175"/>
            <a:ext cx="4533900" cy="2551113"/>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4410" y="3232666"/>
            <a:ext cx="7955280" cy="3062526"/>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6463757"/>
            <a:ext cx="4309110" cy="34028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5633264" y="6463757"/>
            <a:ext cx="4309110" cy="34028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589E48D-882E-48E9-AC90-458C8EC61319}" type="slidenum">
              <a:rPr lang="en-GB"/>
              <a:pPr>
                <a:defRPr/>
              </a:pPr>
              <a:t>‹N›</a:t>
            </a:fld>
            <a:endParaRPr lang="en-GB" dirty="0"/>
          </a:p>
        </p:txBody>
      </p:sp>
    </p:spTree>
    <p:extLst>
      <p:ext uri="{BB962C8B-B14F-4D97-AF65-F5344CB8AC3E}">
        <p14:creationId xmlns:p14="http://schemas.microsoft.com/office/powerpoint/2010/main" val="583127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589E48D-882E-48E9-AC90-458C8EC61319}" type="slidenum">
              <a:rPr lang="en-GB" smtClean="0"/>
              <a:pPr>
                <a:defRPr/>
              </a:pPr>
              <a:t>1</a:t>
            </a:fld>
            <a:endParaRPr lang="en-GB" dirty="0"/>
          </a:p>
        </p:txBody>
      </p:sp>
    </p:spTree>
    <p:extLst>
      <p:ext uri="{BB962C8B-B14F-4D97-AF65-F5344CB8AC3E}">
        <p14:creationId xmlns:p14="http://schemas.microsoft.com/office/powerpoint/2010/main" val="3874685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scenarios in terms of narratives and calibration approach</a:t>
            </a:r>
            <a:endParaRPr lang="en-GB" dirty="0"/>
          </a:p>
        </p:txBody>
      </p:sp>
      <p:sp>
        <p:nvSpPr>
          <p:cNvPr id="4" name="Slide Number Placeholder 3"/>
          <p:cNvSpPr>
            <a:spLocks noGrp="1"/>
          </p:cNvSpPr>
          <p:nvPr>
            <p:ph type="sldNum" sz="quarter" idx="5"/>
          </p:nvPr>
        </p:nvSpPr>
        <p:spPr/>
        <p:txBody>
          <a:bodyPr/>
          <a:lstStyle/>
          <a:p>
            <a:pPr>
              <a:defRPr/>
            </a:pPr>
            <a:fld id="{D589E48D-882E-48E9-AC90-458C8EC61319}" type="slidenum">
              <a:rPr lang="en-GB" smtClean="0"/>
              <a:pPr>
                <a:defRPr/>
              </a:pPr>
              <a:t>2</a:t>
            </a:fld>
            <a:endParaRPr lang="en-GB" dirty="0"/>
          </a:p>
        </p:txBody>
      </p:sp>
    </p:spTree>
    <p:extLst>
      <p:ext uri="{BB962C8B-B14F-4D97-AF65-F5344CB8AC3E}">
        <p14:creationId xmlns:p14="http://schemas.microsoft.com/office/powerpoint/2010/main" val="3346843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sng" dirty="0">
                <a:effectLst/>
                <a:latin typeface="Calibri" panose="020F0502020204030204" pitchFamily="34" charset="0"/>
                <a:ea typeface="Calibri" panose="020F0502020204030204" pitchFamily="34" charset="0"/>
                <a:cs typeface="Times New Roman" panose="02020603050405020304" pitchFamily="18" charset="0"/>
              </a:rPr>
              <a:t>Speaking points</a:t>
            </a:r>
          </a:p>
          <a:p>
            <a:endParaRPr lang="en-GB" sz="1200" u="sng"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Calibri" panose="020F0502020204030204" pitchFamily="34" charset="0"/>
                <a:ea typeface="Calibri" panose="020F0502020204030204" pitchFamily="34" charset="0"/>
                <a:cs typeface="Times New Roman" panose="02020603050405020304" pitchFamily="18" charset="0"/>
              </a:rPr>
              <a:t>A new climate stress testing tool has been developed to assess the resilience of non-financial corporates and euro area banks to climate risks, under various assumptions in terms of future climate policies.</a:t>
            </a:r>
          </a:p>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Calibri" panose="020F0502020204030204" pitchFamily="34" charset="0"/>
                <a:ea typeface="Calibri" panose="020F0502020204030204" pitchFamily="34" charset="0"/>
                <a:cs typeface="Times New Roman" panose="02020603050405020304" pitchFamily="18" charset="0"/>
              </a:rPr>
              <a:t>Two climate stress tests have been completed:</a:t>
            </a:r>
          </a:p>
          <a:p>
            <a:pPr marL="171450" indent="-171450">
              <a:buFont typeface="Arial" panose="020B0604020202020204" pitchFamily="34" charset="0"/>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The first one was published in 2021 and provides a cost-benefit analysis of transitioning versus not transitioning. It included both transition risk and physical risk aspects of climate change</a:t>
            </a:r>
          </a:p>
          <a:p>
            <a:pPr marL="171450" indent="-171450">
              <a:buFont typeface="Arial" panose="020B0604020202020204" pitchFamily="34" charset="0"/>
              <a:buChar char="•"/>
            </a:pPr>
            <a:r>
              <a:rPr lang="en-GB" sz="1200" dirty="0">
                <a:effectLst/>
                <a:latin typeface="Calibri" panose="020F0502020204030204" pitchFamily="34" charset="0"/>
                <a:ea typeface="Calibri" panose="020F0502020204030204" pitchFamily="34" charset="0"/>
                <a:cs typeface="Times New Roman" panose="02020603050405020304" pitchFamily="18" charset="0"/>
              </a:rPr>
              <a:t>The second one was published in 2023 and provides an impact assessment of various net zero transition pathways. It focuses on transition risks from climate change mitigation, with various degrees of disorderliness (caused by for instance delaying the transition)</a:t>
            </a:r>
          </a:p>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Calibri" panose="020F0502020204030204" pitchFamily="34" charset="0"/>
                <a:ea typeface="Calibri" panose="020F0502020204030204" pitchFamily="34" charset="0"/>
                <a:cs typeface="Times New Roman" panose="02020603050405020304" pitchFamily="18" charset="0"/>
              </a:rPr>
              <a:t>This climate stress test comprises three main pillars (info on second stress test, but mostly true also for first stress test):</a:t>
            </a:r>
          </a:p>
          <a:p>
            <a:pPr marL="342900" lvl="0" indent="-342900">
              <a:buFont typeface="+mj-lt"/>
              <a:buAutoNum type="romanLcParenBoth"/>
            </a:pPr>
            <a:r>
              <a:rPr lang="en-GB" sz="1200" b="1" dirty="0">
                <a:effectLst/>
                <a:latin typeface="Calibri" panose="020F0502020204030204" pitchFamily="34" charset="0"/>
                <a:ea typeface="Calibri" panose="020F0502020204030204" pitchFamily="34" charset="0"/>
                <a:cs typeface="Times New Roman" panose="02020603050405020304" pitchFamily="18" charset="0"/>
              </a:rPr>
              <a:t>climate specific scenarios</a:t>
            </a:r>
            <a:r>
              <a:rPr lang="en-GB" sz="1200" dirty="0">
                <a:effectLst/>
                <a:latin typeface="Calibri" panose="020F0502020204030204" pitchFamily="34" charset="0"/>
                <a:ea typeface="Calibri" panose="020F0502020204030204" pitchFamily="34" charset="0"/>
                <a:cs typeface="Times New Roman" panose="02020603050405020304" pitchFamily="18" charset="0"/>
              </a:rPr>
              <a:t> account for the interplay between transition and physical risk and used to project climate and macroeconomic conditions over the next 30 years; The scenario data is drawn from the NGFS long-term climate scenarios</a:t>
            </a:r>
          </a:p>
          <a:p>
            <a:pPr marL="342900" lvl="0" indent="-342900">
              <a:buFont typeface="+mj-lt"/>
              <a:buAutoNum type="romanLcParenBoth"/>
            </a:pPr>
            <a:r>
              <a:rPr lang="en-GB" sz="1200" dirty="0">
                <a:effectLst/>
                <a:latin typeface="Calibri" panose="020F0502020204030204" pitchFamily="34" charset="0"/>
                <a:ea typeface="Calibri" panose="020F0502020204030204" pitchFamily="34" charset="0"/>
                <a:cs typeface="Times New Roman" panose="02020603050405020304" pitchFamily="18" charset="0"/>
              </a:rPr>
              <a:t>a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comprehensive granular dataset</a:t>
            </a:r>
            <a:r>
              <a:rPr lang="en-GB" sz="1200" dirty="0">
                <a:effectLst/>
                <a:latin typeface="Calibri" panose="020F0502020204030204" pitchFamily="34" charset="0"/>
                <a:ea typeface="Calibri" panose="020F0502020204030204" pitchFamily="34" charset="0"/>
                <a:cs typeface="Times New Roman" panose="02020603050405020304" pitchFamily="18" charset="0"/>
              </a:rPr>
              <a:t> that combines climate and financial information for millions of companies worldwide and approximately 1,600 consolidated euro area banks;</a:t>
            </a:r>
          </a:p>
          <a:p>
            <a:pPr marL="342900" lvl="0" indent="-342900">
              <a:buFont typeface="+mj-lt"/>
              <a:buAutoNum type="romanLcParenBoth"/>
            </a:pPr>
            <a:r>
              <a:rPr lang="en-GB" sz="1200" dirty="0">
                <a:effectLst/>
                <a:latin typeface="Calibri" panose="020F0502020204030204" pitchFamily="34" charset="0"/>
                <a:ea typeface="Calibri" panose="020F0502020204030204" pitchFamily="34" charset="0"/>
                <a:cs typeface="Times New Roman" panose="02020603050405020304" pitchFamily="18" charset="0"/>
              </a:rPr>
              <a:t>a novel set of </a:t>
            </a:r>
            <a:r>
              <a:rPr lang="en-GB" sz="1200" b="1" dirty="0">
                <a:effectLst/>
                <a:latin typeface="Calibri" panose="020F0502020204030204" pitchFamily="34" charset="0"/>
                <a:ea typeface="Calibri" panose="020F0502020204030204" pitchFamily="34" charset="0"/>
                <a:cs typeface="Times New Roman" panose="02020603050405020304" pitchFamily="18" charset="0"/>
              </a:rPr>
              <a:t>climate-specific models </a:t>
            </a:r>
            <a:r>
              <a:rPr lang="en-GB" sz="1200" dirty="0">
                <a:effectLst/>
                <a:latin typeface="Calibri" panose="020F0502020204030204" pitchFamily="34" charset="0"/>
                <a:ea typeface="Calibri" panose="020F0502020204030204" pitchFamily="34" charset="0"/>
                <a:cs typeface="Times New Roman" panose="02020603050405020304" pitchFamily="18" charset="0"/>
              </a:rPr>
              <a:t>to capture the direct and indirect transmission channels of climate risks to firms and banks at granular level.</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These elements combined allow to assess the impact of climate risk drivers on corporates’ and banks’ balance sheet, measured in terms of (increase in) PDs and expected losses. </a:t>
            </a:r>
          </a:p>
          <a:p>
            <a:pPr marL="0" indent="0" defTabSz="1219170">
              <a:spcBef>
                <a:spcPct val="0"/>
              </a:spcBef>
              <a:spcAft>
                <a:spcPts val="800"/>
              </a:spcAft>
              <a:buClr>
                <a:srgbClr val="003399"/>
              </a:buClr>
              <a:buFont typeface="Wingdings" pitchFamily="2" charset="2"/>
              <a:buNone/>
            </a:pPr>
            <a:endParaRPr lang="en-GB" dirty="0"/>
          </a:p>
        </p:txBody>
      </p:sp>
      <p:sp>
        <p:nvSpPr>
          <p:cNvPr id="4" name="Slide Number Placeholder 3"/>
          <p:cNvSpPr>
            <a:spLocks noGrp="1"/>
          </p:cNvSpPr>
          <p:nvPr>
            <p:ph type="sldNum" sz="quarter" idx="5"/>
          </p:nvPr>
        </p:nvSpPr>
        <p:spPr/>
        <p:txBody>
          <a:bodyPr/>
          <a:lstStyle/>
          <a:p>
            <a:pPr>
              <a:defRPr/>
            </a:pPr>
            <a:fld id="{5F3996DE-017B-4839-9B2A-122A8092FEA5}" type="slidenum">
              <a:rPr lang="en-GB" smtClean="0"/>
              <a:pPr>
                <a:defRPr/>
              </a:pPr>
              <a:t>3</a:t>
            </a:fld>
            <a:endParaRPr lang="en-GB" dirty="0"/>
          </a:p>
        </p:txBody>
      </p:sp>
    </p:spTree>
    <p:extLst>
      <p:ext uri="{BB962C8B-B14F-4D97-AF65-F5344CB8AC3E}">
        <p14:creationId xmlns:p14="http://schemas.microsoft.com/office/powerpoint/2010/main" val="2905052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1219170">
              <a:spcBef>
                <a:spcPct val="0"/>
              </a:spcBef>
              <a:spcAft>
                <a:spcPts val="800"/>
              </a:spcAft>
              <a:buClr>
                <a:srgbClr val="003399"/>
              </a:buClr>
              <a:buFont typeface="Wingdings" pitchFamily="2" charset="2"/>
              <a:buNone/>
            </a:pPr>
            <a:endParaRPr lang="en-GB" dirty="0"/>
          </a:p>
        </p:txBody>
      </p:sp>
      <p:sp>
        <p:nvSpPr>
          <p:cNvPr id="4" name="Slide Number Placeholder 3"/>
          <p:cNvSpPr>
            <a:spLocks noGrp="1"/>
          </p:cNvSpPr>
          <p:nvPr>
            <p:ph type="sldNum" sz="quarter" idx="5"/>
          </p:nvPr>
        </p:nvSpPr>
        <p:spPr/>
        <p:txBody>
          <a:bodyPr/>
          <a:lstStyle/>
          <a:p>
            <a:pPr>
              <a:defRPr/>
            </a:pPr>
            <a:fld id="{5F3996DE-017B-4839-9B2A-122A8092FEA5}" type="slidenum">
              <a:rPr lang="en-GB" smtClean="0"/>
              <a:pPr>
                <a:defRPr/>
              </a:pPr>
              <a:t>4</a:t>
            </a:fld>
            <a:endParaRPr lang="en-GB" dirty="0"/>
          </a:p>
        </p:txBody>
      </p:sp>
    </p:spTree>
    <p:extLst>
      <p:ext uri="{BB962C8B-B14F-4D97-AF65-F5344CB8AC3E}">
        <p14:creationId xmlns:p14="http://schemas.microsoft.com/office/powerpoint/2010/main" val="4235441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589E48D-882E-48E9-AC90-458C8EC61319}" type="slidenum">
              <a:rPr lang="en-GB" smtClean="0"/>
              <a:pPr>
                <a:defRPr/>
              </a:pPr>
              <a:t>6</a:t>
            </a:fld>
            <a:endParaRPr lang="en-GB" dirty="0"/>
          </a:p>
        </p:txBody>
      </p:sp>
    </p:spTree>
    <p:extLst>
      <p:ext uri="{BB962C8B-B14F-4D97-AF65-F5344CB8AC3E}">
        <p14:creationId xmlns:p14="http://schemas.microsoft.com/office/powerpoint/2010/main" val="2784562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589E48D-882E-48E9-AC90-458C8EC61319}" type="slidenum">
              <a:rPr lang="en-GB" smtClean="0"/>
              <a:pPr>
                <a:defRPr/>
              </a:pPr>
              <a:t>8</a:t>
            </a:fld>
            <a:endParaRPr lang="en-GB" dirty="0"/>
          </a:p>
        </p:txBody>
      </p:sp>
    </p:spTree>
    <p:extLst>
      <p:ext uri="{BB962C8B-B14F-4D97-AF65-F5344CB8AC3E}">
        <p14:creationId xmlns:p14="http://schemas.microsoft.com/office/powerpoint/2010/main" val="2263563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81FB56F-6149-4DCA-8427-C4B890A0A9E3}" type="slidenum">
              <a:rPr lang="fr-FR" smtClean="0"/>
              <a:t>9</a:t>
            </a:fld>
            <a:endParaRPr lang="fr-FR"/>
          </a:p>
        </p:txBody>
      </p:sp>
    </p:spTree>
    <p:extLst>
      <p:ext uri="{BB962C8B-B14F-4D97-AF65-F5344CB8AC3E}">
        <p14:creationId xmlns:p14="http://schemas.microsoft.com/office/powerpoint/2010/main" val="2571249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D589E48D-882E-48E9-AC90-458C8EC61319}" type="slidenum">
              <a:rPr lang="en-GB" smtClean="0"/>
              <a:pPr>
                <a:defRPr/>
              </a:pPr>
              <a:t>10</a:t>
            </a:fld>
            <a:endParaRPr lang="en-GB" dirty="0"/>
          </a:p>
        </p:txBody>
      </p:sp>
    </p:spTree>
    <p:extLst>
      <p:ext uri="{BB962C8B-B14F-4D97-AF65-F5344CB8AC3E}">
        <p14:creationId xmlns:p14="http://schemas.microsoft.com/office/powerpoint/2010/main" val="2604662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rPr>
              <a:t>G7 Climate Change Mitigation Working group </a:t>
            </a:r>
            <a:endParaRPr lang="en-GB" dirty="0"/>
          </a:p>
        </p:txBody>
      </p:sp>
      <p:sp>
        <p:nvSpPr>
          <p:cNvPr id="4" name="Slide Number Placeholder 3"/>
          <p:cNvSpPr>
            <a:spLocks noGrp="1"/>
          </p:cNvSpPr>
          <p:nvPr>
            <p:ph type="sldNum" sz="quarter" idx="5"/>
          </p:nvPr>
        </p:nvSpPr>
        <p:spPr/>
        <p:txBody>
          <a:bodyPr/>
          <a:lstStyle/>
          <a:p>
            <a:pPr>
              <a:defRPr/>
            </a:pPr>
            <a:fld id="{D589E48D-882E-48E9-AC90-458C8EC61319}" type="slidenum">
              <a:rPr lang="en-GB" smtClean="0"/>
              <a:pPr>
                <a:defRPr/>
              </a:pPr>
              <a:t>14</a:t>
            </a:fld>
            <a:endParaRPr lang="en-GB" dirty="0"/>
          </a:p>
        </p:txBody>
      </p:sp>
    </p:spTree>
    <p:extLst>
      <p:ext uri="{BB962C8B-B14F-4D97-AF65-F5344CB8AC3E}">
        <p14:creationId xmlns:p14="http://schemas.microsoft.com/office/powerpoint/2010/main" val="32922804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image" Target="../media/image4.png"/><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slideMaster" Target="../slideMasters/slideMaster1.xml"/><Relationship Id="rId2" Type="http://schemas.openxmlformats.org/officeDocument/2006/relationships/tags" Target="../tags/tag4.xml"/><Relationship Id="rId16" Type="http://schemas.openxmlformats.org/officeDocument/2006/relationships/tags" Target="../tags/tag18.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tags" Target="../tags/tag1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 Text &amp; Image">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6372225" y="5003800"/>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pic>
        <p:nvPicPr>
          <p:cNvPr id="8" name="Picture 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
          <p:cNvSpPr>
            <a:spLocks noChangeArrowheads="1"/>
          </p:cNvSpPr>
          <p:nvPr userDrawn="1"/>
        </p:nvSpPr>
        <p:spPr bwMode="auto">
          <a:xfrm>
            <a:off x="468313" y="3124200"/>
            <a:ext cx="792162" cy="26988"/>
          </a:xfrm>
          <a:prstGeom prst="rect">
            <a:avLst/>
          </a:prstGeom>
          <a:solidFill>
            <a:schemeClr val="tx2"/>
          </a:solidFill>
          <a:ln w="9525" algn="ctr">
            <a:solidFill>
              <a:schemeClr val="tx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spcBef>
                <a:spcPct val="50000"/>
              </a:spcBef>
              <a:buClrTx/>
              <a:buFontTx/>
              <a:buNone/>
              <a:defRPr/>
            </a:pPr>
            <a:endParaRPr lang="en-GB" altLang="en-US" sz="1800">
              <a:ea typeface="ヒラギノ角ゴ Pro W3"/>
              <a:cs typeface="ヒラギノ角ゴ Pro W3"/>
            </a:endParaRPr>
          </a:p>
        </p:txBody>
      </p:sp>
      <p:pic>
        <p:nvPicPr>
          <p:cNvPr id="10" name="Picture 2" descr="C:\Users\kourent\Desktop\_PROJECTS_\VisualBranding_OfficeDocuments\PPT\Output\02\logo.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335624"/>
            <a:ext cx="1765542" cy="766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2"/>
          <p:cNvSpPr>
            <a:spLocks noGrp="1"/>
          </p:cNvSpPr>
          <p:nvPr>
            <p:ph type="ctrTitle"/>
          </p:nvPr>
        </p:nvSpPr>
        <p:spPr>
          <a:xfrm>
            <a:off x="468314" y="1653779"/>
            <a:ext cx="3024187" cy="1458515"/>
          </a:xfrm>
        </p:spPr>
        <p:txBody>
          <a:bodyPr/>
          <a:lstStyle>
            <a:lvl1pPr>
              <a:lnSpc>
                <a:spcPts val="3500"/>
              </a:lnSpc>
              <a:defRPr sz="3200"/>
            </a:lvl1pPr>
          </a:lstStyle>
          <a:p>
            <a:r>
              <a:rPr lang="en-US" altLang="en-US"/>
              <a:t>Click to edit Master title style</a:t>
            </a:r>
            <a:endParaRPr lang="en-GB" altLang="en-US" dirty="0"/>
          </a:p>
        </p:txBody>
      </p:sp>
      <p:sp>
        <p:nvSpPr>
          <p:cNvPr id="14" name="Subtitle 4"/>
          <p:cNvSpPr>
            <a:spLocks noGrp="1"/>
          </p:cNvSpPr>
          <p:nvPr>
            <p:ph type="subTitle" idx="4294967295"/>
          </p:nvPr>
        </p:nvSpPr>
        <p:spPr>
          <a:xfrm>
            <a:off x="468314" y="3233737"/>
            <a:ext cx="2663825" cy="1025129"/>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lang="en-GB" altLang="en-US" sz="2000" dirty="0" smtClean="0">
                <a:solidFill>
                  <a:schemeClr val="tx2"/>
                </a:solidFill>
              </a:defRPr>
            </a:lvl1pPr>
          </a:lstStyle>
          <a:p>
            <a:pPr lvl="0"/>
            <a:r>
              <a:rPr lang="en-US" altLang="en-US"/>
              <a:t>Click to edit Master subtitle style</a:t>
            </a:r>
            <a:endParaRPr lang="en-GB" altLang="en-US" dirty="0"/>
          </a:p>
        </p:txBody>
      </p:sp>
      <p:sp>
        <p:nvSpPr>
          <p:cNvPr id="16" name="Text Placeholder 7"/>
          <p:cNvSpPr>
            <a:spLocks noGrp="1"/>
          </p:cNvSpPr>
          <p:nvPr>
            <p:ph type="body" sz="quarter" idx="4294967295"/>
          </p:nvPr>
        </p:nvSpPr>
        <p:spPr>
          <a:xfrm>
            <a:off x="3600450" y="4407694"/>
            <a:ext cx="5183188" cy="66556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defRPr lang="en-US" altLang="en-US" sz="1800" b="1" dirty="0" smtClean="0">
                <a:solidFill>
                  <a:srgbClr val="003299"/>
                </a:solidFill>
              </a:defRPr>
            </a:lvl1pPr>
            <a:lvl2pPr>
              <a:defRPr lang="en-US" altLang="en-US" dirty="0" smtClean="0"/>
            </a:lvl2pPr>
          </a:lstStyle>
          <a:p>
            <a:pPr lvl="0"/>
            <a:r>
              <a:rPr lang="en-US" altLang="en-US"/>
              <a:t>Click to edit Master text styles</a:t>
            </a:r>
          </a:p>
          <a:p>
            <a:pPr lvl="1"/>
            <a:r>
              <a:rPr lang="en-US" altLang="en-US"/>
              <a:t>Second level</a:t>
            </a:r>
          </a:p>
        </p:txBody>
      </p:sp>
      <p:sp>
        <p:nvSpPr>
          <p:cNvPr id="12" name="Picture Placeholder 8"/>
          <p:cNvSpPr>
            <a:spLocks noGrp="1"/>
          </p:cNvSpPr>
          <p:nvPr>
            <p:ph type="pic" sz="quarter" idx="22"/>
          </p:nvPr>
        </p:nvSpPr>
        <p:spPr>
          <a:xfrm>
            <a:off x="3370263" y="0"/>
            <a:ext cx="5773737" cy="4340224"/>
          </a:xfrm>
          <a:custGeom>
            <a:avLst/>
            <a:gdLst/>
            <a:ahLst/>
            <a:cxnLst/>
            <a:rect l="l" t="t" r="r" b="b"/>
            <a:pathLst>
              <a:path w="5773737" h="4340224">
                <a:moveTo>
                  <a:pt x="1200952" y="0"/>
                </a:moveTo>
                <a:lnTo>
                  <a:pt x="5773737" y="0"/>
                </a:lnTo>
                <a:lnTo>
                  <a:pt x="5773737" y="4330018"/>
                </a:lnTo>
                <a:lnTo>
                  <a:pt x="5770913" y="4340224"/>
                </a:lnTo>
                <a:lnTo>
                  <a:pt x="0" y="4340224"/>
                </a:lnTo>
                <a:close/>
              </a:path>
            </a:pathLst>
          </a:custGeom>
        </p:spPr>
        <p:txBody>
          <a:bodyPr/>
          <a:lstStyle/>
          <a:p>
            <a:pPr lvl="0"/>
            <a:r>
              <a:rPr lang="en-US" noProof="0"/>
              <a:t>Click icon to add picture</a:t>
            </a:r>
            <a:endParaRPr lang="en-GB" noProof="0" dirty="0"/>
          </a:p>
        </p:txBody>
      </p:sp>
      <p:sp>
        <p:nvSpPr>
          <p:cNvPr id="15" name="Text Placeholder 7"/>
          <p:cNvSpPr>
            <a:spLocks noGrp="1"/>
          </p:cNvSpPr>
          <p:nvPr>
            <p:ph type="body" sz="quarter" idx="4294967295"/>
          </p:nvPr>
        </p:nvSpPr>
        <p:spPr>
          <a:xfrm>
            <a:off x="468313" y="4408884"/>
            <a:ext cx="2543244" cy="66556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defRPr lang="en-US" altLang="en-US" sz="1600" b="1" kern="1200" dirty="0" smtClean="0">
                <a:solidFill>
                  <a:schemeClr val="bg1"/>
                </a:solidFill>
                <a:latin typeface="Arial" pitchFamily="34" charset="0"/>
                <a:cs typeface="Arial" pitchFamily="34" charset="0"/>
              </a:defRPr>
            </a:lvl1pPr>
            <a:lvl2pPr>
              <a:defRPr lang="en-US" altLang="en-US" kern="1200" dirty="0" smtClean="0">
                <a:latin typeface="Arial" pitchFamily="34" charset="0"/>
                <a:ea typeface="+mn-ea"/>
                <a:cs typeface="Arial" pitchFamily="34" charset="0"/>
              </a:defRPr>
            </a:lvl2pPr>
          </a:lstStyle>
          <a:p>
            <a:pPr lvl="0"/>
            <a:r>
              <a:rPr lang="en-US" altLang="en-US"/>
              <a:t>Click to edit Master text styles</a:t>
            </a:r>
          </a:p>
        </p:txBody>
      </p:sp>
      <p:sp>
        <p:nvSpPr>
          <p:cNvPr id="11" name="Slide Number Placeholder 5"/>
          <p:cNvSpPr>
            <a:spLocks noGrp="1"/>
          </p:cNvSpPr>
          <p:nvPr>
            <p:ph type="sldNum" sz="quarter" idx="10"/>
          </p:nvPr>
        </p:nvSpPr>
        <p:spPr>
          <a:xfrm>
            <a:off x="3177413" y="4931439"/>
            <a:ext cx="384493" cy="14472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100">
                <a:solidFill>
                  <a:schemeClr val="bg1"/>
                </a:solidFill>
              </a:defRPr>
            </a:lvl1pPr>
          </a:lstStyle>
          <a:p>
            <a:pPr>
              <a:defRPr/>
            </a:pPr>
            <a:fld id="{709D98C6-26D6-459A-841A-186F99F43B1C}" type="slidenum">
              <a:rPr lang="en-GB" smtClean="0"/>
              <a:pPr>
                <a:defRPr/>
              </a:pPr>
              <a:t>‹N›</a:t>
            </a:fld>
            <a:endParaRPr lang="en-GB" dirty="0"/>
          </a:p>
        </p:txBody>
      </p:sp>
    </p:spTree>
    <p:extLst>
      <p:ext uri="{BB962C8B-B14F-4D97-AF65-F5344CB8AC3E}">
        <p14:creationId xmlns:p14="http://schemas.microsoft.com/office/powerpoint/2010/main" val="3325040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Images &amp;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Rectangle 1"/>
          <p:cNvSpPr>
            <a:spLocks noChangeArrowheads="1"/>
          </p:cNvSpPr>
          <p:nvPr userDrawn="1"/>
        </p:nvSpPr>
        <p:spPr bwMode="auto">
          <a:xfrm>
            <a:off x="4022725" y="3706813"/>
            <a:ext cx="45720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lgn="ctr" eaLnBrk="1" hangingPunct="1">
              <a:spcBef>
                <a:spcPct val="0"/>
              </a:spcBef>
              <a:buClrTx/>
              <a:buFontTx/>
              <a:buNone/>
              <a:defRPr/>
            </a:pPr>
            <a:r>
              <a:rPr lang="en-GB" altLang="en-US" sz="1800" dirty="0"/>
              <a:t>Use this type of slide to combine text information with an additional picture.</a:t>
            </a:r>
          </a:p>
          <a:p>
            <a:pPr algn="ctr" eaLnBrk="1" hangingPunct="1">
              <a:spcBef>
                <a:spcPct val="0"/>
              </a:spcBef>
              <a:buClrTx/>
              <a:buFontTx/>
              <a:buNone/>
              <a:defRPr/>
            </a:pPr>
            <a:endParaRPr lang="en-GB" altLang="en-US" sz="1800" dirty="0"/>
          </a:p>
        </p:txBody>
      </p:sp>
      <p:sp>
        <p:nvSpPr>
          <p:cNvPr id="7"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34" name="Picture Placeholder 33"/>
          <p:cNvSpPr>
            <a:spLocks noGrp="1"/>
          </p:cNvSpPr>
          <p:nvPr>
            <p:ph type="pic" sz="quarter" idx="25"/>
          </p:nvPr>
        </p:nvSpPr>
        <p:spPr>
          <a:xfrm>
            <a:off x="0" y="1081088"/>
            <a:ext cx="4281488" cy="3651168"/>
          </a:xfrm>
          <a:custGeom>
            <a:avLst/>
            <a:gdLst/>
            <a:ahLst/>
            <a:cxnLst/>
            <a:rect l="l" t="t" r="r" b="b"/>
            <a:pathLst>
              <a:path w="4281488" h="3668712">
                <a:moveTo>
                  <a:pt x="0" y="0"/>
                </a:moveTo>
                <a:lnTo>
                  <a:pt x="4281488" y="0"/>
                </a:lnTo>
                <a:lnTo>
                  <a:pt x="3270391" y="3668712"/>
                </a:lnTo>
                <a:lnTo>
                  <a:pt x="0" y="3668712"/>
                </a:lnTo>
                <a:close/>
              </a:path>
            </a:pathLst>
          </a:custGeom>
        </p:spPr>
        <p:txBody>
          <a:bodyPr/>
          <a:lstStyle/>
          <a:p>
            <a:pPr lvl="0"/>
            <a:r>
              <a:rPr lang="en-US" noProof="0"/>
              <a:t>Click icon to add picture</a:t>
            </a:r>
            <a:endParaRPr lang="en-GB" noProof="0" dirty="0"/>
          </a:p>
        </p:txBody>
      </p:sp>
      <p:sp>
        <p:nvSpPr>
          <p:cNvPr id="36" name="Picture Placeholder 35"/>
          <p:cNvSpPr>
            <a:spLocks noGrp="1"/>
          </p:cNvSpPr>
          <p:nvPr>
            <p:ph type="pic" sz="quarter" idx="26"/>
          </p:nvPr>
        </p:nvSpPr>
        <p:spPr>
          <a:xfrm>
            <a:off x="3667125" y="1081088"/>
            <a:ext cx="3319463" cy="2225675"/>
          </a:xfrm>
          <a:custGeom>
            <a:avLst/>
            <a:gdLst/>
            <a:ahLst/>
            <a:cxnLst/>
            <a:rect l="l" t="t" r="r" b="b"/>
            <a:pathLst>
              <a:path w="3319463" h="2225675">
                <a:moveTo>
                  <a:pt x="611660" y="0"/>
                </a:moveTo>
                <a:lnTo>
                  <a:pt x="3319463" y="0"/>
                </a:lnTo>
                <a:lnTo>
                  <a:pt x="2707803" y="2225675"/>
                </a:lnTo>
                <a:lnTo>
                  <a:pt x="0" y="2225675"/>
                </a:lnTo>
                <a:close/>
              </a:path>
            </a:pathLst>
          </a:custGeom>
        </p:spPr>
        <p:txBody>
          <a:bodyPr/>
          <a:lstStyle/>
          <a:p>
            <a:pPr lvl="0"/>
            <a:r>
              <a:rPr lang="en-US" noProof="0"/>
              <a:t>Click icon to add picture</a:t>
            </a:r>
            <a:endParaRPr lang="en-GB" noProof="0"/>
          </a:p>
        </p:txBody>
      </p:sp>
      <p:sp>
        <p:nvSpPr>
          <p:cNvPr id="38" name="Picture Placeholder 37"/>
          <p:cNvSpPr>
            <a:spLocks noGrp="1"/>
          </p:cNvSpPr>
          <p:nvPr>
            <p:ph type="pic" sz="quarter" idx="27"/>
          </p:nvPr>
        </p:nvSpPr>
        <p:spPr>
          <a:xfrm>
            <a:off x="6372226" y="1081088"/>
            <a:ext cx="2771775" cy="2225675"/>
          </a:xfrm>
          <a:custGeom>
            <a:avLst/>
            <a:gdLst/>
            <a:ahLst/>
            <a:cxnLst/>
            <a:rect l="l" t="t" r="r" b="b"/>
            <a:pathLst>
              <a:path w="2771775" h="2225675">
                <a:moveTo>
                  <a:pt x="601377" y="0"/>
                </a:moveTo>
                <a:lnTo>
                  <a:pt x="2771775" y="0"/>
                </a:lnTo>
                <a:lnTo>
                  <a:pt x="2771775" y="2225675"/>
                </a:lnTo>
                <a:lnTo>
                  <a:pt x="0" y="2225675"/>
                </a:lnTo>
                <a:close/>
              </a:path>
            </a:pathLst>
          </a:custGeom>
        </p:spPr>
        <p:txBody>
          <a:bodyPr/>
          <a:lstStyle/>
          <a:p>
            <a:pPr lvl="0"/>
            <a:r>
              <a:rPr lang="en-US" noProof="0"/>
              <a:t>Click icon to add picture</a:t>
            </a:r>
            <a:endParaRPr lang="en-GB" noProof="0"/>
          </a:p>
        </p:txBody>
      </p:sp>
      <p:sp>
        <p:nvSpPr>
          <p:cNvPr id="12"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8" name="Slide Number Placeholder 5"/>
          <p:cNvSpPr>
            <a:spLocks noGrp="1"/>
          </p:cNvSpPr>
          <p:nvPr>
            <p:ph type="sldNum" sz="quarter" idx="28"/>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7A03BAC3-5655-4B19-B6D0-8045C16EFFF7}" type="slidenum">
              <a:rPr/>
              <a:pPr>
                <a:defRPr/>
              </a:pPr>
              <a:t>‹N›</a:t>
            </a:fld>
            <a:endParaRPr dirty="0"/>
          </a:p>
        </p:txBody>
      </p:sp>
    </p:spTree>
    <p:extLst>
      <p:ext uri="{BB962C8B-B14F-4D97-AF65-F5344CB8AC3E}">
        <p14:creationId xmlns:p14="http://schemas.microsoft.com/office/powerpoint/2010/main" val="3822496513"/>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Images &amp; 2 Texts">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7" name="Group 13"/>
          <p:cNvGrpSpPr>
            <a:grpSpLocks/>
          </p:cNvGrpSpPr>
          <p:nvPr userDrawn="1"/>
        </p:nvGrpSpPr>
        <p:grpSpPr bwMode="auto">
          <a:xfrm>
            <a:off x="69850" y="1304925"/>
            <a:ext cx="4718050" cy="2789238"/>
            <a:chOff x="683589" y="1495330"/>
            <a:chExt cx="3582384" cy="2731752"/>
          </a:xfrm>
        </p:grpSpPr>
        <p:sp>
          <p:nvSpPr>
            <p:cNvPr id="8" name="Parallelogram 7"/>
            <p:cNvSpPr/>
            <p:nvPr/>
          </p:nvSpPr>
          <p:spPr bwMode="auto">
            <a:xfrm>
              <a:off x="733010" y="1495330"/>
              <a:ext cx="3532963" cy="2512527"/>
            </a:xfrm>
            <a:prstGeom prst="parallelogram">
              <a:avLst>
                <a:gd name="adj" fmla="val 24016"/>
              </a:avLst>
            </a:pr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9" name="Parallelogram 8"/>
            <p:cNvSpPr/>
            <p:nvPr/>
          </p:nvSpPr>
          <p:spPr bwMode="auto">
            <a:xfrm>
              <a:off x="683589" y="3788634"/>
              <a:ext cx="3164118" cy="438448"/>
            </a:xfrm>
            <a:prstGeom prst="parallelogram">
              <a:avLst>
                <a:gd name="adj" fmla="val 26684"/>
              </a:avLst>
            </a:prstGeom>
            <a:solidFill>
              <a:schemeClr val="bg2">
                <a:lumMod val="40000"/>
                <a:lumOff val="60000"/>
              </a:schemeClr>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grpSp>
      <p:grpSp>
        <p:nvGrpSpPr>
          <p:cNvPr id="10" name="Group 13"/>
          <p:cNvGrpSpPr>
            <a:grpSpLocks/>
          </p:cNvGrpSpPr>
          <p:nvPr userDrawn="1"/>
        </p:nvGrpSpPr>
        <p:grpSpPr bwMode="auto">
          <a:xfrm>
            <a:off x="4321175" y="1304925"/>
            <a:ext cx="4718050" cy="2789238"/>
            <a:chOff x="683589" y="1495330"/>
            <a:chExt cx="3582384" cy="2731752"/>
          </a:xfrm>
        </p:grpSpPr>
        <p:sp>
          <p:nvSpPr>
            <p:cNvPr id="11" name="Parallelogram 10"/>
            <p:cNvSpPr/>
            <p:nvPr/>
          </p:nvSpPr>
          <p:spPr bwMode="auto">
            <a:xfrm>
              <a:off x="733010" y="1495330"/>
              <a:ext cx="3532963" cy="2512527"/>
            </a:xfrm>
            <a:prstGeom prst="parallelogram">
              <a:avLst>
                <a:gd name="adj" fmla="val 24016"/>
              </a:avLst>
            </a:pr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12" name="Parallelogram 11"/>
            <p:cNvSpPr/>
            <p:nvPr/>
          </p:nvSpPr>
          <p:spPr bwMode="auto">
            <a:xfrm>
              <a:off x="683589" y="3788634"/>
              <a:ext cx="3164118" cy="438448"/>
            </a:xfrm>
            <a:prstGeom prst="parallelogram">
              <a:avLst>
                <a:gd name="adj" fmla="val 26684"/>
              </a:avLst>
            </a:prstGeom>
            <a:solidFill>
              <a:schemeClr val="bg2">
                <a:lumMod val="40000"/>
                <a:lumOff val="60000"/>
              </a:schemeClr>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grpSp>
      <p:sp>
        <p:nvSpPr>
          <p:cNvPr id="13"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18"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3" name="Picture Placeholder 2"/>
          <p:cNvSpPr>
            <a:spLocks noGrp="1"/>
          </p:cNvSpPr>
          <p:nvPr>
            <p:ph type="pic" sz="quarter" idx="21"/>
          </p:nvPr>
        </p:nvSpPr>
        <p:spPr>
          <a:xfrm>
            <a:off x="798513" y="1378791"/>
            <a:ext cx="3363912" cy="2198127"/>
          </a:xfrm>
        </p:spPr>
        <p:txBody>
          <a:bodyPr/>
          <a:lstStyle/>
          <a:p>
            <a:pPr lvl="0"/>
            <a:r>
              <a:rPr lang="en-US" noProof="0"/>
              <a:t>Click icon to add picture</a:t>
            </a:r>
            <a:endParaRPr lang="en-GB" noProof="0"/>
          </a:p>
        </p:txBody>
      </p:sp>
      <p:sp>
        <p:nvSpPr>
          <p:cNvPr id="19" name="Picture Placeholder 2"/>
          <p:cNvSpPr>
            <a:spLocks noGrp="1"/>
          </p:cNvSpPr>
          <p:nvPr>
            <p:ph type="pic" sz="quarter" idx="22"/>
          </p:nvPr>
        </p:nvSpPr>
        <p:spPr>
          <a:xfrm>
            <a:off x="5049838" y="1378791"/>
            <a:ext cx="3363912" cy="2198127"/>
          </a:xfrm>
        </p:spPr>
        <p:txBody>
          <a:bodyPr/>
          <a:lstStyle/>
          <a:p>
            <a:pPr lvl="0"/>
            <a:r>
              <a:rPr lang="en-US" noProof="0"/>
              <a:t>Click icon to add picture</a:t>
            </a:r>
            <a:endParaRPr lang="en-GB" noProof="0"/>
          </a:p>
        </p:txBody>
      </p:sp>
      <p:sp>
        <p:nvSpPr>
          <p:cNvPr id="20" name="Text Placeholder 19"/>
          <p:cNvSpPr>
            <a:spLocks noGrp="1"/>
          </p:cNvSpPr>
          <p:nvPr>
            <p:ph type="body" sz="quarter" idx="23"/>
          </p:nvPr>
        </p:nvSpPr>
        <p:spPr>
          <a:xfrm>
            <a:off x="233363" y="3727825"/>
            <a:ext cx="3817937" cy="27699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lang="en-US" sz="1800" kern="1200" smtClean="0">
                <a:solidFill>
                  <a:srgbClr val="003299"/>
                </a:solidFill>
                <a:latin typeface="Arial" pitchFamily="34" charset="0"/>
                <a:cs typeface="Arial" pitchFamily="34" charset="0"/>
              </a:defRPr>
            </a:lvl1pPr>
            <a:lvl2pPr>
              <a:defRPr lang="en-US" kern="1200" smtClean="0">
                <a:latin typeface="Arial" pitchFamily="34" charset="0"/>
                <a:ea typeface="+mn-ea"/>
                <a:cs typeface="Arial" pitchFamily="34" charset="0"/>
              </a:defRPr>
            </a:lvl2pPr>
            <a:lvl3pPr>
              <a:defRPr lang="en-US" kern="1200" smtClean="0">
                <a:latin typeface="Arial" pitchFamily="34" charset="0"/>
                <a:ea typeface="+mn-ea"/>
                <a:cs typeface="Arial" pitchFamily="34" charset="0"/>
              </a:defRPr>
            </a:lvl3pPr>
            <a:lvl4pPr>
              <a:defRPr lang="en-US" kern="1200" smtClean="0">
                <a:latin typeface="Arial" pitchFamily="34" charset="0"/>
                <a:ea typeface="+mn-ea"/>
                <a:cs typeface="Arial" pitchFamily="34" charset="0"/>
              </a:defRPr>
            </a:lvl4pPr>
            <a:lvl5pPr>
              <a:defRPr lang="en-GB" kern="1200">
                <a:latin typeface="Arial" pitchFamily="34" charset="0"/>
                <a:ea typeface="+mn-ea"/>
                <a:cs typeface="Arial" pitchFamily="34" charset="0"/>
              </a:defRPr>
            </a:lvl5pPr>
          </a:lstStyle>
          <a:p>
            <a:pPr lvl="0"/>
            <a:r>
              <a:rPr lang="en-US"/>
              <a:t>Click to edit Master text styles</a:t>
            </a:r>
          </a:p>
        </p:txBody>
      </p:sp>
      <p:sp>
        <p:nvSpPr>
          <p:cNvPr id="21" name="Text Placeholder 19"/>
          <p:cNvSpPr>
            <a:spLocks noGrp="1"/>
          </p:cNvSpPr>
          <p:nvPr>
            <p:ph type="body" sz="quarter" idx="24"/>
          </p:nvPr>
        </p:nvSpPr>
        <p:spPr>
          <a:xfrm>
            <a:off x="4463256" y="3727825"/>
            <a:ext cx="3817937" cy="27699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lang="en-US" sz="1800" kern="1200" smtClean="0">
                <a:solidFill>
                  <a:srgbClr val="003299"/>
                </a:solidFill>
                <a:latin typeface="Arial" pitchFamily="34" charset="0"/>
                <a:cs typeface="Arial" pitchFamily="34" charset="0"/>
              </a:defRPr>
            </a:lvl1pPr>
            <a:lvl2pPr>
              <a:defRPr lang="en-US" kern="1200" smtClean="0">
                <a:latin typeface="Arial" pitchFamily="34" charset="0"/>
                <a:ea typeface="+mn-ea"/>
                <a:cs typeface="Arial" pitchFamily="34" charset="0"/>
              </a:defRPr>
            </a:lvl2pPr>
            <a:lvl3pPr>
              <a:defRPr lang="en-US" kern="1200" smtClean="0">
                <a:latin typeface="Arial" pitchFamily="34" charset="0"/>
                <a:ea typeface="+mn-ea"/>
                <a:cs typeface="Arial" pitchFamily="34" charset="0"/>
              </a:defRPr>
            </a:lvl3pPr>
            <a:lvl4pPr>
              <a:defRPr lang="en-US" kern="1200" smtClean="0">
                <a:latin typeface="Arial" pitchFamily="34" charset="0"/>
                <a:ea typeface="+mn-ea"/>
                <a:cs typeface="Arial" pitchFamily="34" charset="0"/>
              </a:defRPr>
            </a:lvl4pPr>
            <a:lvl5pPr>
              <a:defRPr lang="en-GB" kern="1200">
                <a:latin typeface="Arial" pitchFamily="34" charset="0"/>
                <a:ea typeface="+mn-ea"/>
                <a:cs typeface="Arial" pitchFamily="34" charset="0"/>
              </a:defRPr>
            </a:lvl5pPr>
          </a:lstStyle>
          <a:p>
            <a:pPr lvl="0"/>
            <a:r>
              <a:rPr lang="en-US"/>
              <a:t>Click to edit Master text styles</a:t>
            </a:r>
          </a:p>
        </p:txBody>
      </p:sp>
      <p:sp>
        <p:nvSpPr>
          <p:cNvPr id="14" name="Slide Number Placeholder 5"/>
          <p:cNvSpPr>
            <a:spLocks noGrp="1"/>
          </p:cNvSpPr>
          <p:nvPr>
            <p:ph type="sldNum" sz="quarter" idx="25"/>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99CD2E2F-F92A-4B02-9BE7-CCF47B525670}" type="slidenum">
              <a:rPr/>
              <a:pPr>
                <a:defRPr/>
              </a:pPr>
              <a:t>‹N›</a:t>
            </a:fld>
            <a:endParaRPr dirty="0"/>
          </a:p>
        </p:txBody>
      </p:sp>
    </p:spTree>
    <p:extLst>
      <p:ext uri="{BB962C8B-B14F-4D97-AF65-F5344CB8AC3E}">
        <p14:creationId xmlns:p14="http://schemas.microsoft.com/office/powerpoint/2010/main" val="2983842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 Images &amp; 6 Texts">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15" name="Group 13"/>
          <p:cNvGrpSpPr>
            <a:grpSpLocks/>
          </p:cNvGrpSpPr>
          <p:nvPr userDrawn="1"/>
        </p:nvGrpSpPr>
        <p:grpSpPr bwMode="auto">
          <a:xfrm>
            <a:off x="5697538" y="2898775"/>
            <a:ext cx="2992437" cy="1770063"/>
            <a:chOff x="683589" y="1495330"/>
            <a:chExt cx="3582384" cy="2731752"/>
          </a:xfrm>
        </p:grpSpPr>
        <p:sp>
          <p:nvSpPr>
            <p:cNvPr id="16" name="Parallelogram 15"/>
            <p:cNvSpPr/>
            <p:nvPr/>
          </p:nvSpPr>
          <p:spPr bwMode="auto">
            <a:xfrm>
              <a:off x="733001" y="1495330"/>
              <a:ext cx="3532972" cy="2513701"/>
            </a:xfrm>
            <a:prstGeom prst="parallelogram">
              <a:avLst>
                <a:gd name="adj" fmla="val 24016"/>
              </a:avLst>
            </a:pr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17" name="Parallelogram 16"/>
            <p:cNvSpPr/>
            <p:nvPr/>
          </p:nvSpPr>
          <p:spPr bwMode="auto">
            <a:xfrm>
              <a:off x="683589" y="3788531"/>
              <a:ext cx="3164281" cy="438551"/>
            </a:xfrm>
            <a:prstGeom prst="parallelogram">
              <a:avLst>
                <a:gd name="adj" fmla="val 26684"/>
              </a:avLst>
            </a:prstGeom>
            <a:solidFill>
              <a:schemeClr val="bg2">
                <a:lumMod val="40000"/>
                <a:lumOff val="60000"/>
              </a:schemeClr>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grpSp>
      <p:grpSp>
        <p:nvGrpSpPr>
          <p:cNvPr id="18" name="Group 13"/>
          <p:cNvGrpSpPr>
            <a:grpSpLocks/>
          </p:cNvGrpSpPr>
          <p:nvPr userDrawn="1"/>
        </p:nvGrpSpPr>
        <p:grpSpPr bwMode="auto">
          <a:xfrm>
            <a:off x="2927350" y="2905125"/>
            <a:ext cx="2992438" cy="1768475"/>
            <a:chOff x="683589" y="1495330"/>
            <a:chExt cx="3582384" cy="2731752"/>
          </a:xfrm>
        </p:grpSpPr>
        <p:sp>
          <p:nvSpPr>
            <p:cNvPr id="19" name="Parallelogram 18"/>
            <p:cNvSpPr/>
            <p:nvPr/>
          </p:nvSpPr>
          <p:spPr bwMode="auto">
            <a:xfrm>
              <a:off x="733001" y="1495330"/>
              <a:ext cx="3532972" cy="2513507"/>
            </a:xfrm>
            <a:prstGeom prst="parallelogram">
              <a:avLst>
                <a:gd name="adj" fmla="val 24016"/>
              </a:avLst>
            </a:pr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20" name="Parallelogram 19"/>
            <p:cNvSpPr/>
            <p:nvPr/>
          </p:nvSpPr>
          <p:spPr bwMode="auto">
            <a:xfrm>
              <a:off x="683589" y="3788139"/>
              <a:ext cx="3164281" cy="438943"/>
            </a:xfrm>
            <a:prstGeom prst="parallelogram">
              <a:avLst>
                <a:gd name="adj" fmla="val 26684"/>
              </a:avLst>
            </a:prstGeom>
            <a:solidFill>
              <a:schemeClr val="bg2">
                <a:lumMod val="40000"/>
                <a:lumOff val="60000"/>
              </a:schemeClr>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grpSp>
      <p:grpSp>
        <p:nvGrpSpPr>
          <p:cNvPr id="21" name="Group 13"/>
          <p:cNvGrpSpPr>
            <a:grpSpLocks/>
          </p:cNvGrpSpPr>
          <p:nvPr userDrawn="1"/>
        </p:nvGrpSpPr>
        <p:grpSpPr bwMode="auto">
          <a:xfrm>
            <a:off x="157163" y="2905125"/>
            <a:ext cx="2994025" cy="1768475"/>
            <a:chOff x="683589" y="1495330"/>
            <a:chExt cx="3582384" cy="2731752"/>
          </a:xfrm>
        </p:grpSpPr>
        <p:sp>
          <p:nvSpPr>
            <p:cNvPr id="22" name="Parallelogram 21"/>
            <p:cNvSpPr/>
            <p:nvPr/>
          </p:nvSpPr>
          <p:spPr bwMode="auto">
            <a:xfrm>
              <a:off x="732975" y="1495330"/>
              <a:ext cx="3532998" cy="2513507"/>
            </a:xfrm>
            <a:prstGeom prst="parallelogram">
              <a:avLst>
                <a:gd name="adj" fmla="val 24016"/>
              </a:avLst>
            </a:pr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23" name="Parallelogram 22"/>
            <p:cNvSpPr/>
            <p:nvPr/>
          </p:nvSpPr>
          <p:spPr bwMode="auto">
            <a:xfrm>
              <a:off x="683589" y="3788139"/>
              <a:ext cx="3164503" cy="438943"/>
            </a:xfrm>
            <a:prstGeom prst="parallelogram">
              <a:avLst>
                <a:gd name="adj" fmla="val 26684"/>
              </a:avLst>
            </a:prstGeom>
            <a:solidFill>
              <a:schemeClr val="bg2">
                <a:lumMod val="40000"/>
                <a:lumOff val="60000"/>
              </a:schemeClr>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grpSp>
      <p:grpSp>
        <p:nvGrpSpPr>
          <p:cNvPr id="24" name="Group 13"/>
          <p:cNvGrpSpPr>
            <a:grpSpLocks/>
          </p:cNvGrpSpPr>
          <p:nvPr userDrawn="1"/>
        </p:nvGrpSpPr>
        <p:grpSpPr bwMode="auto">
          <a:xfrm>
            <a:off x="5913438" y="1106488"/>
            <a:ext cx="2994025" cy="1770062"/>
            <a:chOff x="683589" y="1495330"/>
            <a:chExt cx="3582384" cy="2731752"/>
          </a:xfrm>
        </p:grpSpPr>
        <p:sp>
          <p:nvSpPr>
            <p:cNvPr id="25" name="Parallelogram 24"/>
            <p:cNvSpPr/>
            <p:nvPr/>
          </p:nvSpPr>
          <p:spPr bwMode="auto">
            <a:xfrm>
              <a:off x="732975" y="1495330"/>
              <a:ext cx="3532998" cy="2513703"/>
            </a:xfrm>
            <a:prstGeom prst="parallelogram">
              <a:avLst>
                <a:gd name="adj" fmla="val 24016"/>
              </a:avLst>
            </a:pr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26" name="Parallelogram 25"/>
            <p:cNvSpPr/>
            <p:nvPr/>
          </p:nvSpPr>
          <p:spPr bwMode="auto">
            <a:xfrm>
              <a:off x="683589" y="3788532"/>
              <a:ext cx="3164503" cy="438550"/>
            </a:xfrm>
            <a:prstGeom prst="parallelogram">
              <a:avLst>
                <a:gd name="adj" fmla="val 26684"/>
              </a:avLst>
            </a:prstGeom>
            <a:solidFill>
              <a:schemeClr val="bg2">
                <a:lumMod val="40000"/>
                <a:lumOff val="60000"/>
              </a:schemeClr>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grpSp>
      <p:grpSp>
        <p:nvGrpSpPr>
          <p:cNvPr id="27" name="Group 13"/>
          <p:cNvGrpSpPr>
            <a:grpSpLocks/>
          </p:cNvGrpSpPr>
          <p:nvPr userDrawn="1"/>
        </p:nvGrpSpPr>
        <p:grpSpPr bwMode="auto">
          <a:xfrm>
            <a:off x="3143250" y="1112838"/>
            <a:ext cx="2994025" cy="1768475"/>
            <a:chOff x="683589" y="1495330"/>
            <a:chExt cx="3582384" cy="2731752"/>
          </a:xfrm>
        </p:grpSpPr>
        <p:sp>
          <p:nvSpPr>
            <p:cNvPr id="28" name="Parallelogram 27"/>
            <p:cNvSpPr/>
            <p:nvPr/>
          </p:nvSpPr>
          <p:spPr bwMode="auto">
            <a:xfrm>
              <a:off x="732975" y="1495330"/>
              <a:ext cx="3532998" cy="2513505"/>
            </a:xfrm>
            <a:prstGeom prst="parallelogram">
              <a:avLst>
                <a:gd name="adj" fmla="val 24016"/>
              </a:avLst>
            </a:pr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29" name="Parallelogram 28"/>
            <p:cNvSpPr/>
            <p:nvPr/>
          </p:nvSpPr>
          <p:spPr bwMode="auto">
            <a:xfrm>
              <a:off x="683589" y="3788137"/>
              <a:ext cx="3164503" cy="438945"/>
            </a:xfrm>
            <a:prstGeom prst="parallelogram">
              <a:avLst>
                <a:gd name="adj" fmla="val 26684"/>
              </a:avLst>
            </a:prstGeom>
            <a:solidFill>
              <a:schemeClr val="bg2">
                <a:lumMod val="40000"/>
                <a:lumOff val="60000"/>
              </a:schemeClr>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grpSp>
      <p:grpSp>
        <p:nvGrpSpPr>
          <p:cNvPr id="30" name="Group 13"/>
          <p:cNvGrpSpPr>
            <a:grpSpLocks/>
          </p:cNvGrpSpPr>
          <p:nvPr userDrawn="1"/>
        </p:nvGrpSpPr>
        <p:grpSpPr bwMode="auto">
          <a:xfrm>
            <a:off x="373063" y="1112838"/>
            <a:ext cx="2994025" cy="1768475"/>
            <a:chOff x="683589" y="1495330"/>
            <a:chExt cx="3582384" cy="2731752"/>
          </a:xfrm>
        </p:grpSpPr>
        <p:sp>
          <p:nvSpPr>
            <p:cNvPr id="31" name="Parallelogram 30"/>
            <p:cNvSpPr/>
            <p:nvPr/>
          </p:nvSpPr>
          <p:spPr bwMode="auto">
            <a:xfrm>
              <a:off x="732975" y="1495330"/>
              <a:ext cx="3532998" cy="2513505"/>
            </a:xfrm>
            <a:prstGeom prst="parallelogram">
              <a:avLst>
                <a:gd name="adj" fmla="val 24016"/>
              </a:avLst>
            </a:pr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32" name="Parallelogram 31"/>
            <p:cNvSpPr/>
            <p:nvPr/>
          </p:nvSpPr>
          <p:spPr bwMode="auto">
            <a:xfrm>
              <a:off x="683589" y="3788137"/>
              <a:ext cx="3164503" cy="438945"/>
            </a:xfrm>
            <a:prstGeom prst="parallelogram">
              <a:avLst>
                <a:gd name="adj" fmla="val 26684"/>
              </a:avLst>
            </a:prstGeom>
            <a:solidFill>
              <a:schemeClr val="bg2">
                <a:lumMod val="40000"/>
                <a:lumOff val="60000"/>
              </a:schemeClr>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grpSp>
      <p:sp>
        <p:nvSpPr>
          <p:cNvPr id="33"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37"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3" name="Picture Placeholder 2"/>
          <p:cNvSpPr>
            <a:spLocks noGrp="1"/>
          </p:cNvSpPr>
          <p:nvPr>
            <p:ph type="pic" sz="quarter" idx="21"/>
          </p:nvPr>
        </p:nvSpPr>
        <p:spPr>
          <a:xfrm>
            <a:off x="589757" y="2922682"/>
            <a:ext cx="2170112" cy="1466850"/>
          </a:xfrm>
        </p:spPr>
        <p:txBody>
          <a:bodyPr/>
          <a:lstStyle/>
          <a:p>
            <a:pPr lvl="0"/>
            <a:r>
              <a:rPr lang="en-US" noProof="0"/>
              <a:t>Click icon to add picture</a:t>
            </a:r>
            <a:endParaRPr lang="en-GB" noProof="0"/>
          </a:p>
        </p:txBody>
      </p:sp>
      <p:sp>
        <p:nvSpPr>
          <p:cNvPr id="38" name="Picture Placeholder 2"/>
          <p:cNvSpPr>
            <a:spLocks noGrp="1"/>
          </p:cNvSpPr>
          <p:nvPr>
            <p:ph type="pic" sz="quarter" idx="22"/>
          </p:nvPr>
        </p:nvSpPr>
        <p:spPr>
          <a:xfrm>
            <a:off x="3367088" y="2922682"/>
            <a:ext cx="2170112" cy="1466850"/>
          </a:xfrm>
        </p:spPr>
        <p:txBody>
          <a:bodyPr/>
          <a:lstStyle/>
          <a:p>
            <a:pPr lvl="0"/>
            <a:r>
              <a:rPr lang="en-US" noProof="0"/>
              <a:t>Click icon to add picture</a:t>
            </a:r>
            <a:endParaRPr lang="en-GB" noProof="0"/>
          </a:p>
        </p:txBody>
      </p:sp>
      <p:sp>
        <p:nvSpPr>
          <p:cNvPr id="39" name="Picture Placeholder 2"/>
          <p:cNvSpPr>
            <a:spLocks noGrp="1"/>
          </p:cNvSpPr>
          <p:nvPr>
            <p:ph type="pic" sz="quarter" idx="23"/>
          </p:nvPr>
        </p:nvSpPr>
        <p:spPr>
          <a:xfrm>
            <a:off x="6137276" y="2922682"/>
            <a:ext cx="2170112" cy="1466850"/>
          </a:xfrm>
        </p:spPr>
        <p:txBody>
          <a:bodyPr/>
          <a:lstStyle/>
          <a:p>
            <a:pPr lvl="0"/>
            <a:r>
              <a:rPr lang="en-US" noProof="0"/>
              <a:t>Click icon to add picture</a:t>
            </a:r>
            <a:endParaRPr lang="en-GB" noProof="0" dirty="0"/>
          </a:p>
        </p:txBody>
      </p:sp>
      <p:sp>
        <p:nvSpPr>
          <p:cNvPr id="44" name="Text Placeholder 42"/>
          <p:cNvSpPr>
            <a:spLocks noGrp="1"/>
          </p:cNvSpPr>
          <p:nvPr>
            <p:ph type="body" sz="quarter" idx="25"/>
          </p:nvPr>
        </p:nvSpPr>
        <p:spPr>
          <a:xfrm>
            <a:off x="3348319" y="2650940"/>
            <a:ext cx="2362200" cy="1846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lang="en-GB" sz="1200" kern="1200" dirty="0" smtClean="0">
                <a:solidFill>
                  <a:srgbClr val="003299"/>
                </a:solidFill>
                <a:latin typeface="Arial" pitchFamily="34" charset="0"/>
                <a:cs typeface="Arial" pitchFamily="34" charset="0"/>
              </a:defRPr>
            </a:lvl1pPr>
          </a:lstStyle>
          <a:p>
            <a:pPr lvl="0"/>
            <a:r>
              <a:rPr lang="en-US"/>
              <a:t>Click to edit Master text styles</a:t>
            </a:r>
          </a:p>
        </p:txBody>
      </p:sp>
      <p:sp>
        <p:nvSpPr>
          <p:cNvPr id="45" name="Text Placeholder 42"/>
          <p:cNvSpPr>
            <a:spLocks noGrp="1"/>
          </p:cNvSpPr>
          <p:nvPr>
            <p:ph type="body" sz="quarter" idx="26"/>
          </p:nvPr>
        </p:nvSpPr>
        <p:spPr>
          <a:xfrm>
            <a:off x="6054725" y="2650940"/>
            <a:ext cx="2362200" cy="1846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lang="en-GB" sz="1200" kern="1200" dirty="0" smtClean="0">
                <a:solidFill>
                  <a:srgbClr val="003299"/>
                </a:solidFill>
                <a:latin typeface="Arial" pitchFamily="34" charset="0"/>
                <a:cs typeface="Arial" pitchFamily="34" charset="0"/>
              </a:defRPr>
            </a:lvl1pPr>
          </a:lstStyle>
          <a:p>
            <a:pPr lvl="0"/>
            <a:r>
              <a:rPr lang="en-US"/>
              <a:t>Click to edit Master text styles</a:t>
            </a:r>
          </a:p>
        </p:txBody>
      </p:sp>
      <p:sp>
        <p:nvSpPr>
          <p:cNvPr id="46" name="Text Placeholder 42"/>
          <p:cNvSpPr>
            <a:spLocks noGrp="1"/>
          </p:cNvSpPr>
          <p:nvPr>
            <p:ph type="body" sz="quarter" idx="27"/>
          </p:nvPr>
        </p:nvSpPr>
        <p:spPr>
          <a:xfrm>
            <a:off x="298450" y="4434423"/>
            <a:ext cx="2362200" cy="1846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lang="en-GB" sz="1200" kern="1200" dirty="0" smtClean="0">
                <a:solidFill>
                  <a:srgbClr val="003299"/>
                </a:solidFill>
                <a:latin typeface="Arial" pitchFamily="34" charset="0"/>
                <a:cs typeface="Arial" pitchFamily="34" charset="0"/>
              </a:defRPr>
            </a:lvl1pPr>
          </a:lstStyle>
          <a:p>
            <a:pPr lvl="0"/>
            <a:r>
              <a:rPr lang="en-US"/>
              <a:t>Click to edit Master text styles</a:t>
            </a:r>
          </a:p>
        </p:txBody>
      </p:sp>
      <p:sp>
        <p:nvSpPr>
          <p:cNvPr id="47" name="Text Placeholder 42"/>
          <p:cNvSpPr>
            <a:spLocks noGrp="1"/>
          </p:cNvSpPr>
          <p:nvPr>
            <p:ph type="body" sz="quarter" idx="28"/>
          </p:nvPr>
        </p:nvSpPr>
        <p:spPr>
          <a:xfrm>
            <a:off x="3081619" y="4434423"/>
            <a:ext cx="2362200" cy="1846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lang="en-GB" sz="1200" kern="1200" dirty="0" smtClean="0">
                <a:solidFill>
                  <a:srgbClr val="003299"/>
                </a:solidFill>
                <a:latin typeface="Arial" pitchFamily="34" charset="0"/>
                <a:cs typeface="Arial" pitchFamily="34" charset="0"/>
              </a:defRPr>
            </a:lvl1pPr>
          </a:lstStyle>
          <a:p>
            <a:pPr lvl="0"/>
            <a:r>
              <a:rPr lang="en-US"/>
              <a:t>Click to edit Master text styles</a:t>
            </a:r>
          </a:p>
        </p:txBody>
      </p:sp>
      <p:sp>
        <p:nvSpPr>
          <p:cNvPr id="48" name="Text Placeholder 42"/>
          <p:cNvSpPr>
            <a:spLocks noGrp="1"/>
          </p:cNvSpPr>
          <p:nvPr>
            <p:ph type="body" sz="quarter" idx="29"/>
          </p:nvPr>
        </p:nvSpPr>
        <p:spPr>
          <a:xfrm>
            <a:off x="5788025" y="4434423"/>
            <a:ext cx="2362200" cy="1846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lang="en-GB" sz="1200" kern="1200" dirty="0" smtClean="0">
                <a:solidFill>
                  <a:srgbClr val="003299"/>
                </a:solidFill>
                <a:latin typeface="Arial" pitchFamily="34" charset="0"/>
                <a:cs typeface="Arial" pitchFamily="34" charset="0"/>
              </a:defRPr>
            </a:lvl1pPr>
          </a:lstStyle>
          <a:p>
            <a:pPr lvl="0"/>
            <a:r>
              <a:rPr lang="en-US"/>
              <a:t>Click to edit Master text styles</a:t>
            </a:r>
          </a:p>
        </p:txBody>
      </p:sp>
      <p:sp>
        <p:nvSpPr>
          <p:cNvPr id="49" name="Picture Placeholder 2"/>
          <p:cNvSpPr>
            <a:spLocks noGrp="1"/>
          </p:cNvSpPr>
          <p:nvPr>
            <p:ph type="pic" sz="quarter" idx="30"/>
          </p:nvPr>
        </p:nvSpPr>
        <p:spPr>
          <a:xfrm>
            <a:off x="798513" y="1130300"/>
            <a:ext cx="2170112" cy="1466850"/>
          </a:xfrm>
        </p:spPr>
        <p:txBody>
          <a:bodyPr/>
          <a:lstStyle/>
          <a:p>
            <a:pPr lvl="0"/>
            <a:r>
              <a:rPr lang="en-US" noProof="0"/>
              <a:t>Click icon to add picture</a:t>
            </a:r>
            <a:endParaRPr lang="en-GB" noProof="0"/>
          </a:p>
        </p:txBody>
      </p:sp>
      <p:sp>
        <p:nvSpPr>
          <p:cNvPr id="50" name="Picture Placeholder 2"/>
          <p:cNvSpPr>
            <a:spLocks noGrp="1"/>
          </p:cNvSpPr>
          <p:nvPr>
            <p:ph type="pic" sz="quarter" idx="31"/>
          </p:nvPr>
        </p:nvSpPr>
        <p:spPr>
          <a:xfrm>
            <a:off x="3575844" y="1130300"/>
            <a:ext cx="2170112" cy="1466850"/>
          </a:xfrm>
        </p:spPr>
        <p:txBody>
          <a:bodyPr/>
          <a:lstStyle/>
          <a:p>
            <a:pPr lvl="0"/>
            <a:r>
              <a:rPr lang="en-US" noProof="0"/>
              <a:t>Click icon to add picture</a:t>
            </a:r>
            <a:endParaRPr lang="en-GB" noProof="0"/>
          </a:p>
        </p:txBody>
      </p:sp>
      <p:sp>
        <p:nvSpPr>
          <p:cNvPr id="51" name="Picture Placeholder 2"/>
          <p:cNvSpPr>
            <a:spLocks noGrp="1"/>
          </p:cNvSpPr>
          <p:nvPr>
            <p:ph type="pic" sz="quarter" idx="32"/>
          </p:nvPr>
        </p:nvSpPr>
        <p:spPr>
          <a:xfrm>
            <a:off x="6346032" y="1130300"/>
            <a:ext cx="2170112" cy="1466850"/>
          </a:xfrm>
        </p:spPr>
        <p:txBody>
          <a:bodyPr/>
          <a:lstStyle/>
          <a:p>
            <a:pPr lvl="0"/>
            <a:r>
              <a:rPr lang="en-US" noProof="0"/>
              <a:t>Click icon to add picture</a:t>
            </a:r>
            <a:endParaRPr lang="en-GB" noProof="0" dirty="0"/>
          </a:p>
        </p:txBody>
      </p:sp>
      <p:sp>
        <p:nvSpPr>
          <p:cNvPr id="52" name="Text Placeholder 42"/>
          <p:cNvSpPr>
            <a:spLocks noGrp="1"/>
          </p:cNvSpPr>
          <p:nvPr>
            <p:ph type="body" sz="quarter" idx="24"/>
          </p:nvPr>
        </p:nvSpPr>
        <p:spPr>
          <a:xfrm>
            <a:off x="565150" y="2650940"/>
            <a:ext cx="2362200" cy="1846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lang="en-GB" sz="1200" kern="1200" dirty="0" smtClean="0">
                <a:solidFill>
                  <a:srgbClr val="003299"/>
                </a:solidFill>
                <a:latin typeface="Arial" pitchFamily="34" charset="0"/>
                <a:cs typeface="Arial" pitchFamily="34" charset="0"/>
              </a:defRPr>
            </a:lvl1pPr>
          </a:lstStyle>
          <a:p>
            <a:pPr lvl="0"/>
            <a:r>
              <a:rPr lang="en-US"/>
              <a:t>Click to edit Master text styles</a:t>
            </a:r>
          </a:p>
        </p:txBody>
      </p:sp>
      <p:sp>
        <p:nvSpPr>
          <p:cNvPr id="34" name="Slide Number Placeholder 5"/>
          <p:cNvSpPr>
            <a:spLocks noGrp="1"/>
          </p:cNvSpPr>
          <p:nvPr>
            <p:ph type="sldNum" sz="quarter" idx="33"/>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6A91E1AE-0C8E-4F76-9822-41893C44C1CD}" type="slidenum">
              <a:rPr/>
              <a:pPr>
                <a:defRPr/>
              </a:pPr>
              <a:t>‹N›</a:t>
            </a:fld>
            <a:endParaRPr dirty="0"/>
          </a:p>
        </p:txBody>
      </p:sp>
    </p:spTree>
    <p:extLst>
      <p:ext uri="{BB962C8B-B14F-4D97-AF65-F5344CB8AC3E}">
        <p14:creationId xmlns:p14="http://schemas.microsoft.com/office/powerpoint/2010/main" val="32683649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port Elements - long headlin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59" name="Rectangle 3"/>
          <p:cNvSpPr>
            <a:spLocks noGrp="1" noChangeArrowheads="1"/>
          </p:cNvSpPr>
          <p:nvPr>
            <p:ph idx="4294967295"/>
          </p:nvPr>
        </p:nvSpPr>
        <p:spPr>
          <a:xfrm>
            <a:off x="468313" y="1150144"/>
            <a:ext cx="8415711" cy="3351610"/>
          </a:xfrm>
        </p:spPr>
        <p:txBody>
          <a:bodyPr/>
          <a:lstStyle>
            <a:lvl1pPr>
              <a:defRPr sz="1900"/>
            </a:lvl1pPr>
          </a:lstStyle>
          <a:p>
            <a:pPr lvl="0"/>
            <a:r>
              <a:rPr lang="en-US" altLang="en-US"/>
              <a:t>Click to edit Master text styles</a:t>
            </a:r>
          </a:p>
          <a:p>
            <a:pPr lvl="1"/>
            <a:r>
              <a:rPr lang="en-US" altLang="en-US"/>
              <a:t>Second level</a:t>
            </a:r>
          </a:p>
          <a:p>
            <a:pPr lvl="2"/>
            <a:r>
              <a:rPr lang="en-US" altLang="en-US"/>
              <a:t>Third level</a:t>
            </a:r>
          </a:p>
        </p:txBody>
      </p:sp>
      <p:sp>
        <p:nvSpPr>
          <p:cNvPr id="9"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5" name="Slide Number Placeholder 5"/>
          <p:cNvSpPr>
            <a:spLocks noGrp="1"/>
          </p:cNvSpPr>
          <p:nvPr>
            <p:ph type="sldNum" sz="quarter" idx="10"/>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44320B71-EC71-4A7E-8C8A-9C555B387A1C}" type="slidenum">
              <a:rPr/>
              <a:pPr>
                <a:defRPr/>
              </a:pPr>
              <a:t>‹N›</a:t>
            </a:fld>
            <a:endParaRPr dirty="0"/>
          </a:p>
        </p:txBody>
      </p:sp>
    </p:spTree>
    <p:extLst>
      <p:ext uri="{BB962C8B-B14F-4D97-AF65-F5344CB8AC3E}">
        <p14:creationId xmlns:p14="http://schemas.microsoft.com/office/powerpoint/2010/main" val="15357886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Import Elements - FullPag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59" name="Rectangle 3"/>
          <p:cNvSpPr>
            <a:spLocks noGrp="1" noChangeArrowheads="1"/>
          </p:cNvSpPr>
          <p:nvPr>
            <p:ph idx="4294967295"/>
          </p:nvPr>
        </p:nvSpPr>
        <p:spPr>
          <a:xfrm>
            <a:off x="468313" y="748145"/>
            <a:ext cx="8415711" cy="3753609"/>
          </a:xfrm>
        </p:spPr>
        <p:txBody>
          <a:bodyPr/>
          <a:lstStyle>
            <a:lvl1pPr>
              <a:defRPr sz="1900"/>
            </a:lvl1pPr>
          </a:lstStyle>
          <a:p>
            <a:pPr lvl="0"/>
            <a:r>
              <a:rPr lang="en-US" altLang="en-US"/>
              <a:t>Click to edit Master text styles</a:t>
            </a:r>
          </a:p>
          <a:p>
            <a:pPr lvl="1"/>
            <a:r>
              <a:rPr lang="en-US" altLang="en-US"/>
              <a:t>Second level</a:t>
            </a:r>
          </a:p>
          <a:p>
            <a:pPr lvl="2"/>
            <a:r>
              <a:rPr lang="en-US" altLang="en-US"/>
              <a:t>Third level</a:t>
            </a:r>
          </a:p>
        </p:txBody>
      </p:sp>
      <p:sp>
        <p:nvSpPr>
          <p:cNvPr id="9" name="Rectangle 4"/>
          <p:cNvSpPr>
            <a:spLocks noGrp="1" noChangeArrowheads="1"/>
          </p:cNvSpPr>
          <p:nvPr>
            <p:ph type="title"/>
          </p:nvPr>
        </p:nvSpPr>
        <p:spPr>
          <a:xfrm>
            <a:off x="463551" y="126932"/>
            <a:ext cx="8404225" cy="407441"/>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000" kern="1200" dirty="0" smtClean="0"/>
            </a:lvl1pPr>
          </a:lstStyle>
          <a:p>
            <a:pPr lvl="0"/>
            <a:r>
              <a:rPr lang="en-US" altLang="en-US" dirty="0"/>
              <a:t>Click to edit Master title style</a:t>
            </a:r>
            <a:endParaRPr lang="en-GB" altLang="en-US" dirty="0"/>
          </a:p>
        </p:txBody>
      </p:sp>
      <p:sp>
        <p:nvSpPr>
          <p:cNvPr id="5" name="Slide Number Placeholder 5"/>
          <p:cNvSpPr>
            <a:spLocks noGrp="1"/>
          </p:cNvSpPr>
          <p:nvPr>
            <p:ph type="sldNum" sz="quarter" idx="10"/>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44320B71-EC71-4A7E-8C8A-9C555B387A1C}" type="slidenum">
              <a:rPr/>
              <a:pPr>
                <a:defRPr/>
              </a:pPr>
              <a:t>‹N›</a:t>
            </a:fld>
            <a:endParaRPr dirty="0"/>
          </a:p>
        </p:txBody>
      </p:sp>
    </p:spTree>
    <p:extLst>
      <p:ext uri="{BB962C8B-B14F-4D97-AF65-F5344CB8AC3E}">
        <p14:creationId xmlns:p14="http://schemas.microsoft.com/office/powerpoint/2010/main" val="5951577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port Elements - Small">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Parallelogram 3"/>
          <p:cNvSpPr/>
          <p:nvPr userDrawn="1"/>
        </p:nvSpPr>
        <p:spPr bwMode="auto">
          <a:xfrm>
            <a:off x="3629025" y="1782763"/>
            <a:ext cx="5514975" cy="2697162"/>
          </a:xfrm>
          <a:custGeom>
            <a:avLst/>
            <a:gdLst/>
            <a:ahLst/>
            <a:cxnLst/>
            <a:rect l="l" t="t" r="r" b="b"/>
            <a:pathLst>
              <a:path w="5514975" h="2697162">
                <a:moveTo>
                  <a:pt x="771523" y="0"/>
                </a:moveTo>
                <a:lnTo>
                  <a:pt x="5514975" y="0"/>
                </a:lnTo>
                <a:lnTo>
                  <a:pt x="5514975" y="2658323"/>
                </a:lnTo>
                <a:lnTo>
                  <a:pt x="5503865" y="2697162"/>
                </a:lnTo>
                <a:lnTo>
                  <a:pt x="0" y="2697162"/>
                </a:lnTo>
                <a:close/>
              </a:path>
            </a:pathLst>
          </a:cu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5"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10" name="Content Placeholder 4"/>
          <p:cNvSpPr>
            <a:spLocks noGrp="1"/>
          </p:cNvSpPr>
          <p:nvPr>
            <p:ph idx="4294967295"/>
          </p:nvPr>
        </p:nvSpPr>
        <p:spPr>
          <a:xfrm>
            <a:off x="4427538" y="2139554"/>
            <a:ext cx="4465450" cy="2283619"/>
          </a:xfrm>
        </p:spPr>
        <p:txBody>
          <a:bodyPr/>
          <a:lstStyle>
            <a:lvl1pPr>
              <a:defRPr sz="1900"/>
            </a:lvl1pPr>
          </a:lstStyle>
          <a:p>
            <a:pPr lvl="0"/>
            <a:r>
              <a:rPr lang="en-US" altLang="en-US"/>
              <a:t>Click to edit Master text styles</a:t>
            </a:r>
          </a:p>
          <a:p>
            <a:pPr lvl="1"/>
            <a:r>
              <a:rPr lang="en-US" altLang="en-US"/>
              <a:t>Second level</a:t>
            </a:r>
          </a:p>
        </p:txBody>
      </p:sp>
      <p:sp>
        <p:nvSpPr>
          <p:cNvPr id="11"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6" name="Slide Number Placeholder 5"/>
          <p:cNvSpPr>
            <a:spLocks noGrp="1"/>
          </p:cNvSpPr>
          <p:nvPr>
            <p:ph type="sldNum" sz="quarter" idx="10"/>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85CF0E3E-6A53-407C-B228-D257703978F3}" type="slidenum">
              <a:rPr/>
              <a:pPr>
                <a:defRPr/>
              </a:pPr>
              <a:t>‹N›</a:t>
            </a:fld>
            <a:endParaRPr dirty="0"/>
          </a:p>
        </p:txBody>
      </p:sp>
    </p:spTree>
    <p:extLst>
      <p:ext uri="{BB962C8B-B14F-4D97-AF65-F5344CB8AC3E}">
        <p14:creationId xmlns:p14="http://schemas.microsoft.com/office/powerpoint/2010/main" val="1193058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harts">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8" name="Chart Placeholder 7"/>
          <p:cNvSpPr>
            <a:spLocks noGrp="1"/>
          </p:cNvSpPr>
          <p:nvPr>
            <p:ph type="chart" sz="quarter" idx="12"/>
          </p:nvPr>
        </p:nvSpPr>
        <p:spPr>
          <a:xfrm>
            <a:off x="466725" y="1069892"/>
            <a:ext cx="4023388" cy="3348038"/>
          </a:xfrm>
        </p:spPr>
        <p:txBody>
          <a:bodyPr/>
          <a:lstStyle/>
          <a:p>
            <a:pPr lvl="0"/>
            <a:r>
              <a:rPr lang="en-US" noProof="0"/>
              <a:t>Click icon to add chart</a:t>
            </a:r>
            <a:endParaRPr lang="en-GB" noProof="0"/>
          </a:p>
        </p:txBody>
      </p:sp>
      <p:sp>
        <p:nvSpPr>
          <p:cNvPr id="9" name="Chart Placeholder 7"/>
          <p:cNvSpPr>
            <a:spLocks noGrp="1"/>
          </p:cNvSpPr>
          <p:nvPr>
            <p:ph type="chart" sz="quarter" idx="13"/>
          </p:nvPr>
        </p:nvSpPr>
        <p:spPr>
          <a:xfrm>
            <a:off x="4660490" y="1059916"/>
            <a:ext cx="4211992" cy="3348038"/>
          </a:xfrm>
        </p:spPr>
        <p:txBody>
          <a:bodyPr/>
          <a:lstStyle/>
          <a:p>
            <a:pPr lvl="0"/>
            <a:r>
              <a:rPr lang="en-US" noProof="0"/>
              <a:t>Click icon to add chart</a:t>
            </a:r>
            <a:endParaRPr lang="en-GB" noProof="0" dirty="0"/>
          </a:p>
        </p:txBody>
      </p:sp>
      <p:sp>
        <p:nvSpPr>
          <p:cNvPr id="11" name="Text Placeholder 10"/>
          <p:cNvSpPr>
            <a:spLocks noGrp="1"/>
          </p:cNvSpPr>
          <p:nvPr>
            <p:ph type="body" sz="quarter" idx="14"/>
          </p:nvPr>
        </p:nvSpPr>
        <p:spPr>
          <a:xfrm>
            <a:off x="453799" y="4405901"/>
            <a:ext cx="4032250" cy="32385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a:t>Click to edit Master text styles</a:t>
            </a:r>
          </a:p>
        </p:txBody>
      </p:sp>
      <p:sp>
        <p:nvSpPr>
          <p:cNvPr id="13" name="Text Placeholder 10"/>
          <p:cNvSpPr>
            <a:spLocks noGrp="1"/>
          </p:cNvSpPr>
          <p:nvPr>
            <p:ph type="body" sz="quarter" idx="15"/>
          </p:nvPr>
        </p:nvSpPr>
        <p:spPr>
          <a:xfrm>
            <a:off x="4659019" y="4405901"/>
            <a:ext cx="4032250" cy="32385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a:t>Click to edit Master text styles</a:t>
            </a:r>
          </a:p>
        </p:txBody>
      </p:sp>
      <p:sp>
        <p:nvSpPr>
          <p:cNvPr id="17"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10" name="Slide Number Placeholder 5"/>
          <p:cNvSpPr>
            <a:spLocks noGrp="1"/>
          </p:cNvSpPr>
          <p:nvPr>
            <p:ph type="sldNum" sz="quarter" idx="16"/>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D5A8A81F-602E-4F8A-A59F-1CB8EC3665FC}" type="slidenum">
              <a:rPr/>
              <a:pPr>
                <a:defRPr/>
              </a:pPr>
              <a:t>‹N›</a:t>
            </a:fld>
            <a:endParaRPr dirty="0"/>
          </a:p>
        </p:txBody>
      </p:sp>
    </p:spTree>
    <p:extLst>
      <p:ext uri="{BB962C8B-B14F-4D97-AF65-F5344CB8AC3E}">
        <p14:creationId xmlns:p14="http://schemas.microsoft.com/office/powerpoint/2010/main" val="15279493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Charts">
    <p:bg>
      <p:bgPr>
        <a:blipFill dpi="0" rotWithShape="0">
          <a:blip r:embed="rId2"/>
          <a:srcRect/>
          <a:stretch>
            <a:fillRect/>
          </a:stretch>
        </a:blipFill>
        <a:effectLst/>
      </p:bgPr>
    </p:bg>
    <p:spTree>
      <p:nvGrpSpPr>
        <p:cNvPr id="1" name=""/>
        <p:cNvGrpSpPr/>
        <p:nvPr/>
      </p:nvGrpSpPr>
      <p:grpSpPr>
        <a:xfrm>
          <a:off x="0" y="0"/>
          <a:ext cx="0" cy="0"/>
          <a:chOff x="0" y="0"/>
          <a:chExt cx="0" cy="0"/>
        </a:xfrm>
      </p:grpSpPr>
      <p:cxnSp>
        <p:nvCxnSpPr>
          <p:cNvPr id="7" name="Straight Connector 1"/>
          <p:cNvCxnSpPr>
            <a:cxnSpLocks noChangeShapeType="1"/>
          </p:cNvCxnSpPr>
          <p:nvPr userDrawn="1"/>
        </p:nvCxnSpPr>
        <p:spPr bwMode="auto">
          <a:xfrm>
            <a:off x="0" y="0"/>
            <a:ext cx="914400" cy="0"/>
          </a:xfrm>
          <a:prstGeom prst="line">
            <a:avLst/>
          </a:prstGeom>
          <a:noFill/>
          <a:ln w="0" algn="ctr">
            <a:solidFill>
              <a:srgbClr val="FB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algn="ctr" rotWithShape="0">
                    <a:srgbClr val="808080"/>
                  </a:outerShdw>
                </a:effectLst>
              </a14:hiddenEffects>
            </a:ext>
          </a:extLst>
        </p:spPr>
      </p:cxnSp>
      <p:sp>
        <p:nvSpPr>
          <p:cNvPr id="8"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33"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3" name="Chart Placeholder 2"/>
          <p:cNvSpPr>
            <a:spLocks noGrp="1"/>
          </p:cNvSpPr>
          <p:nvPr>
            <p:ph type="chart" sz="quarter" idx="14"/>
          </p:nvPr>
        </p:nvSpPr>
        <p:spPr>
          <a:xfrm>
            <a:off x="457200" y="1107035"/>
            <a:ext cx="4105835" cy="1747838"/>
          </a:xfrm>
        </p:spPr>
        <p:txBody>
          <a:bodyPr/>
          <a:lstStyle/>
          <a:p>
            <a:pPr lvl="0"/>
            <a:r>
              <a:rPr lang="en-US" noProof="0"/>
              <a:t>Click icon to add chart</a:t>
            </a:r>
            <a:endParaRPr lang="en-GB" noProof="0"/>
          </a:p>
        </p:txBody>
      </p:sp>
      <p:sp>
        <p:nvSpPr>
          <p:cNvPr id="14" name="Chart Placeholder 2"/>
          <p:cNvSpPr>
            <a:spLocks noGrp="1"/>
          </p:cNvSpPr>
          <p:nvPr>
            <p:ph type="chart" sz="quarter" idx="15"/>
          </p:nvPr>
        </p:nvSpPr>
        <p:spPr>
          <a:xfrm>
            <a:off x="4778188" y="1107035"/>
            <a:ext cx="4105835" cy="1747838"/>
          </a:xfrm>
        </p:spPr>
        <p:txBody>
          <a:bodyPr/>
          <a:lstStyle/>
          <a:p>
            <a:pPr lvl="0"/>
            <a:r>
              <a:rPr lang="en-US" noProof="0"/>
              <a:t>Click icon to add chart</a:t>
            </a:r>
            <a:endParaRPr lang="en-GB" noProof="0"/>
          </a:p>
        </p:txBody>
      </p:sp>
      <p:sp>
        <p:nvSpPr>
          <p:cNvPr id="15" name="Chart Placeholder 2"/>
          <p:cNvSpPr>
            <a:spLocks noGrp="1"/>
          </p:cNvSpPr>
          <p:nvPr>
            <p:ph type="chart" sz="quarter" idx="16"/>
          </p:nvPr>
        </p:nvSpPr>
        <p:spPr>
          <a:xfrm>
            <a:off x="457200" y="2917906"/>
            <a:ext cx="4105835" cy="1747838"/>
          </a:xfrm>
        </p:spPr>
        <p:txBody>
          <a:bodyPr/>
          <a:lstStyle/>
          <a:p>
            <a:pPr lvl="0"/>
            <a:r>
              <a:rPr lang="en-US" noProof="0"/>
              <a:t>Click icon to add chart</a:t>
            </a:r>
            <a:endParaRPr lang="en-GB" noProof="0"/>
          </a:p>
        </p:txBody>
      </p:sp>
      <p:sp>
        <p:nvSpPr>
          <p:cNvPr id="16" name="Chart Placeholder 2"/>
          <p:cNvSpPr>
            <a:spLocks noGrp="1"/>
          </p:cNvSpPr>
          <p:nvPr>
            <p:ph type="chart" sz="quarter" idx="17"/>
          </p:nvPr>
        </p:nvSpPr>
        <p:spPr>
          <a:xfrm>
            <a:off x="4778188" y="2917906"/>
            <a:ext cx="4105835" cy="1747838"/>
          </a:xfrm>
        </p:spPr>
        <p:txBody>
          <a:bodyPr/>
          <a:lstStyle/>
          <a:p>
            <a:pPr lvl="0"/>
            <a:r>
              <a:rPr lang="en-US" noProof="0"/>
              <a:t>Click icon to add chart</a:t>
            </a:r>
            <a:endParaRPr lang="en-GB" noProof="0"/>
          </a:p>
        </p:txBody>
      </p:sp>
      <p:sp>
        <p:nvSpPr>
          <p:cNvPr id="9" name="Slide Number Placeholder 5"/>
          <p:cNvSpPr>
            <a:spLocks noGrp="1"/>
          </p:cNvSpPr>
          <p:nvPr>
            <p:ph type="sldNum" sz="quarter" idx="18"/>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15538A09-DD14-42AD-BF95-748291479EDB}" type="slidenum">
              <a:rPr/>
              <a:pPr>
                <a:defRPr/>
              </a:pPr>
              <a:t>‹N›</a:t>
            </a:fld>
            <a:endParaRPr dirty="0"/>
          </a:p>
        </p:txBody>
      </p:sp>
    </p:spTree>
    <p:extLst>
      <p:ext uri="{BB962C8B-B14F-4D97-AF65-F5344CB8AC3E}">
        <p14:creationId xmlns:p14="http://schemas.microsoft.com/office/powerpoint/2010/main" val="42351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Organization Chart or other visualizations">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3" name="SmartArt Placeholder 2"/>
          <p:cNvSpPr>
            <a:spLocks noGrp="1"/>
          </p:cNvSpPr>
          <p:nvPr>
            <p:ph type="dgm" idx="1"/>
          </p:nvPr>
        </p:nvSpPr>
        <p:spPr>
          <a:xfrm>
            <a:off x="466726" y="1071563"/>
            <a:ext cx="8397875" cy="3351610"/>
          </a:xfrm>
        </p:spPr>
        <p:txBody>
          <a:bodyPr/>
          <a:lstStyle/>
          <a:p>
            <a:pPr lvl="0"/>
            <a:r>
              <a:rPr lang="en-US" noProof="0"/>
              <a:t>Click icon to add SmartArt graphic</a:t>
            </a:r>
            <a:endParaRPr lang="en-GB" noProof="0" dirty="0"/>
          </a:p>
        </p:txBody>
      </p:sp>
      <p:sp>
        <p:nvSpPr>
          <p:cNvPr id="11"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5" name="Slide Number Placeholder 5"/>
          <p:cNvSpPr>
            <a:spLocks noGrp="1"/>
          </p:cNvSpPr>
          <p:nvPr>
            <p:ph type="sldNum" sz="quarter" idx="10"/>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5A2AD3AA-77E8-4059-99E1-B20E6EF740D6}" type="slidenum">
              <a:rPr/>
              <a:pPr>
                <a:defRPr/>
              </a:pPr>
              <a:t>‹N›</a:t>
            </a:fld>
            <a:endParaRPr dirty="0"/>
          </a:p>
        </p:txBody>
      </p:sp>
    </p:spTree>
    <p:extLst>
      <p:ext uri="{BB962C8B-B14F-4D97-AF65-F5344CB8AC3E}">
        <p14:creationId xmlns:p14="http://schemas.microsoft.com/office/powerpoint/2010/main" val="37972457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2_Title Only - Full">
    <p:bg>
      <p:bgRef idx="1001">
        <a:schemeClr val="bg1"/>
      </p:bgRef>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7A905E26-5F41-4E96-A5EC-5F1DCE52417B}"/>
              </a:ext>
            </a:extLst>
          </p:cNvPr>
          <p:cNvGraphicFramePr>
            <a:graphicFrameLocks noChangeAspect="1"/>
          </p:cNvGraphicFramePr>
          <p:nvPr userDrawn="1">
            <p:custDataLst>
              <p:tags r:id="rId1"/>
            </p:custDataLst>
            <p:extLst>
              <p:ext uri="{D42A27DB-BD31-4B8C-83A1-F6EECF244321}">
                <p14:modId xmlns:p14="http://schemas.microsoft.com/office/powerpoint/2010/main" val="3613092629"/>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346" imgH="346" progId="TCLayout.ActiveDocument.1">
                  <p:embed/>
                </p:oleObj>
              </mc:Choice>
              <mc:Fallback>
                <p:oleObj name="think-cell Slide" r:id="rId3" imgW="346" imgH="346" progId="TCLayout.ActiveDocument.1">
                  <p:embed/>
                  <p:pic>
                    <p:nvPicPr>
                      <p:cNvPr id="4" name="Object 3" hidden="1">
                        <a:extLst>
                          <a:ext uri="{FF2B5EF4-FFF2-40B4-BE49-F238E27FC236}">
                            <a16:creationId xmlns:a16="http://schemas.microsoft.com/office/drawing/2014/main" id="{7A905E26-5F41-4E96-A5EC-5F1DCE52417B}"/>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10" name="Rectangle 5">
            <a:extLst>
              <a:ext uri="{FF2B5EF4-FFF2-40B4-BE49-F238E27FC236}">
                <a16:creationId xmlns:a16="http://schemas.microsoft.com/office/drawing/2014/main" id="{A9727806-CED9-2F66-4975-9CD019931C36}"/>
              </a:ext>
            </a:extLst>
          </p:cNvPr>
          <p:cNvSpPr>
            <a:spLocks noGrp="1" noChangeArrowheads="1"/>
          </p:cNvSpPr>
          <p:nvPr>
            <p:ph type="title"/>
          </p:nvPr>
        </p:nvSpPr>
        <p:spPr bwMode="auto">
          <a:xfrm>
            <a:off x="468314" y="268846"/>
            <a:ext cx="8207771" cy="47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lvl1pPr>
              <a:defRPr sz="2700" b="0"/>
            </a:lvl1pPr>
          </a:lstStyle>
          <a:p>
            <a:pPr lvl="0"/>
            <a:r>
              <a:rPr lang="en-US" altLang="en-US"/>
              <a:t>Click to edit Master title style</a:t>
            </a:r>
            <a:endParaRPr lang="en-GB" altLang="en-US" dirty="0"/>
          </a:p>
        </p:txBody>
      </p:sp>
      <p:pic>
        <p:nvPicPr>
          <p:cNvPr id="11" name="Image 25">
            <a:extLst>
              <a:ext uri="{FF2B5EF4-FFF2-40B4-BE49-F238E27FC236}">
                <a16:creationId xmlns:a16="http://schemas.microsoft.com/office/drawing/2014/main" id="{2D10F990-6A47-80A0-34AD-48D34CD96E38}"/>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15637" y="608345"/>
            <a:ext cx="8319655" cy="183010"/>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numéro de diapositive 5">
            <a:extLst>
              <a:ext uri="{FF2B5EF4-FFF2-40B4-BE49-F238E27FC236}">
                <a16:creationId xmlns:a16="http://schemas.microsoft.com/office/drawing/2014/main" id="{37585260-7B70-3516-5336-F46CE0EE16D7}"/>
              </a:ext>
            </a:extLst>
          </p:cNvPr>
          <p:cNvSpPr>
            <a:spLocks noGrp="1"/>
          </p:cNvSpPr>
          <p:nvPr>
            <p:ph type="sldNum" sz="quarter" idx="4"/>
          </p:nvPr>
        </p:nvSpPr>
        <p:spPr>
          <a:xfrm>
            <a:off x="6457950" y="4731545"/>
            <a:ext cx="2057400" cy="309573"/>
          </a:xfrm>
          <a:prstGeom prst="rect">
            <a:avLst/>
          </a:prstGeom>
        </p:spPr>
        <p:txBody>
          <a:bodyPr vert="horz" lIns="91440" tIns="45720" rIns="91440" bIns="45720" rtlCol="0" anchor="ctr"/>
          <a:lstStyle>
            <a:lvl1pPr algn="r">
              <a:defRPr sz="900">
                <a:solidFill>
                  <a:schemeClr val="tx1">
                    <a:tint val="75000"/>
                  </a:schemeClr>
                </a:solidFill>
              </a:defRPr>
            </a:lvl1pPr>
          </a:lstStyle>
          <a:p>
            <a:fld id="{6D0EB961-DA56-4C0B-85C0-9B8247FC8DA7}" type="slidenum">
              <a:rPr lang="fr-FR" smtClean="0"/>
              <a:t>‹N›</a:t>
            </a:fld>
            <a:endParaRPr lang="fr-FR"/>
          </a:p>
        </p:txBody>
      </p:sp>
      <p:sp>
        <p:nvSpPr>
          <p:cNvPr id="3" name="Espace réservé du pied de page 4">
            <a:extLst>
              <a:ext uri="{FF2B5EF4-FFF2-40B4-BE49-F238E27FC236}">
                <a16:creationId xmlns:a16="http://schemas.microsoft.com/office/drawing/2014/main" id="{4F4F0ADE-C264-3112-DB45-F896D7B50870}"/>
              </a:ext>
            </a:extLst>
          </p:cNvPr>
          <p:cNvSpPr>
            <a:spLocks noGrp="1"/>
          </p:cNvSpPr>
          <p:nvPr>
            <p:ph type="ftr" sz="quarter" idx="11"/>
          </p:nvPr>
        </p:nvSpPr>
        <p:spPr>
          <a:xfrm>
            <a:off x="799052" y="4731544"/>
            <a:ext cx="5315999" cy="411956"/>
          </a:xfrm>
          <a:prstGeom prst="rect">
            <a:avLst/>
          </a:prstGeom>
        </p:spPr>
        <p:txBody>
          <a:bodyPr vert="horz" lIns="91440" tIns="45720" rIns="91440" bIns="45720" rtlCol="0" anchor="ctr"/>
          <a:lstStyle>
            <a:lvl1pPr algn="l">
              <a:defRPr lang="fr-FR" sz="675">
                <a:solidFill>
                  <a:schemeClr val="tx1">
                    <a:tint val="75000"/>
                  </a:schemeClr>
                </a:solidFill>
              </a:defRPr>
            </a:lvl1pPr>
          </a:lstStyle>
          <a:p>
            <a:endParaRPr lang="en-GB" dirty="0"/>
          </a:p>
        </p:txBody>
      </p:sp>
      <p:sp>
        <p:nvSpPr>
          <p:cNvPr id="12" name="Text Placeholder 11">
            <a:extLst>
              <a:ext uri="{FF2B5EF4-FFF2-40B4-BE49-F238E27FC236}">
                <a16:creationId xmlns:a16="http://schemas.microsoft.com/office/drawing/2014/main" id="{D653FFE0-613D-353E-D72E-8405084134AD}"/>
              </a:ext>
            </a:extLst>
          </p:cNvPr>
          <p:cNvSpPr>
            <a:spLocks noGrp="1"/>
          </p:cNvSpPr>
          <p:nvPr>
            <p:ph type="body" sz="quarter" idx="12"/>
          </p:nvPr>
        </p:nvSpPr>
        <p:spPr>
          <a:xfrm>
            <a:off x="467916" y="762703"/>
            <a:ext cx="8208169" cy="518301"/>
          </a:xfrm>
        </p:spPr>
        <p:txBody>
          <a:bodyPr/>
          <a:lstStyle>
            <a:lvl1pPr>
              <a:defRPr sz="1800" b="1">
                <a:solidFill>
                  <a:schemeClr val="tx2"/>
                </a:solidFill>
                <a:latin typeface="Arial" panose="020B0604020202020204" pitchFamily="34" charset="0"/>
              </a:defRPr>
            </a:lvl1pPr>
          </a:lstStyle>
          <a:p>
            <a:pPr lvl="0"/>
            <a:r>
              <a:rPr lang="en-US"/>
              <a:t>Click to edit Master text styles</a:t>
            </a:r>
          </a:p>
        </p:txBody>
      </p:sp>
      <p:pic>
        <p:nvPicPr>
          <p:cNvPr id="5" name="Picture 4" descr="Shape&#10;&#10;Description automatically generated with low confidence">
            <a:extLst>
              <a:ext uri="{FF2B5EF4-FFF2-40B4-BE49-F238E27FC236}">
                <a16:creationId xmlns:a16="http://schemas.microsoft.com/office/drawing/2014/main" id="{C85855CD-52BA-CE83-374B-A6750CCBAB0F}"/>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4636" y="4716927"/>
            <a:ext cx="702158" cy="394735"/>
          </a:xfrm>
          <a:prstGeom prst="rect">
            <a:avLst/>
          </a:prstGeom>
        </p:spPr>
      </p:pic>
    </p:spTree>
    <p:extLst>
      <p:ext uri="{BB962C8B-B14F-4D97-AF65-F5344CB8AC3E}">
        <p14:creationId xmlns:p14="http://schemas.microsoft.com/office/powerpoint/2010/main" val="322715467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 Text (NO Image)">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6372225" y="5003800"/>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8" name="Rectangle 7"/>
          <p:cNvSpPr>
            <a:spLocks noChangeArrowheads="1"/>
          </p:cNvSpPr>
          <p:nvPr userDrawn="1"/>
        </p:nvSpPr>
        <p:spPr bwMode="auto">
          <a:xfrm>
            <a:off x="0" y="0"/>
            <a:ext cx="9144000" cy="5143500"/>
          </a:xfrm>
          <a:prstGeom prst="rect">
            <a:avLst/>
          </a:prstGeom>
          <a:solidFill>
            <a:srgbClr val="195FB5"/>
          </a:solidFill>
          <a:ln w="9525" algn="ctr">
            <a:noFill/>
            <a:round/>
            <a:headEnd/>
            <a:tailEnd/>
          </a:ln>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spcBef>
                <a:spcPct val="50000"/>
              </a:spcBef>
              <a:defRPr/>
            </a:pPr>
            <a:endParaRPr lang="en-GB" altLang="en-US">
              <a:ea typeface="ヒラギノ角ゴ Pro W3"/>
              <a:cs typeface="ヒラギノ角ゴ Pro W3"/>
            </a:endParaRPr>
          </a:p>
        </p:txBody>
      </p:sp>
      <p:pic>
        <p:nvPicPr>
          <p:cNvPr id="9" name="Picture 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88"/>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Subtitle 4"/>
          <p:cNvSpPr txBox="1">
            <a:spLocks/>
          </p:cNvSpPr>
          <p:nvPr userDrawn="1"/>
        </p:nvSpPr>
        <p:spPr bwMode="auto">
          <a:xfrm>
            <a:off x="4592638" y="3227388"/>
            <a:ext cx="4191000" cy="1309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eaLnBrk="0" hangingPunct="0">
              <a:defRPr>
                <a:solidFill>
                  <a:schemeClr val="tx1"/>
                </a:solidFill>
                <a:latin typeface="Arial" pitchFamily="34" charset="0"/>
                <a:cs typeface="Arial" pitchFamily="34" charset="0"/>
              </a:defRPr>
            </a:lvl1pPr>
            <a:lvl2pPr marL="596900" indent="-296863" eaLnBrk="0" hangingPunct="0">
              <a:defRPr>
                <a:solidFill>
                  <a:schemeClr val="tx1"/>
                </a:solidFill>
                <a:latin typeface="Arial" pitchFamily="34" charset="0"/>
                <a:cs typeface="Arial" pitchFamily="34" charset="0"/>
              </a:defRPr>
            </a:lvl2pPr>
            <a:lvl3pPr indent="-315913" eaLnBrk="0" hangingPunct="0">
              <a:defRPr>
                <a:solidFill>
                  <a:schemeClr val="tx1"/>
                </a:solidFill>
                <a:latin typeface="Arial" pitchFamily="34" charset="0"/>
                <a:cs typeface="Arial" pitchFamily="34" charset="0"/>
              </a:defRPr>
            </a:lvl3pPr>
            <a:lvl4pPr marL="1219200" indent="-303213" eaLnBrk="0" hangingPunct="0">
              <a:defRPr>
                <a:solidFill>
                  <a:schemeClr val="tx1"/>
                </a:solidFill>
                <a:latin typeface="Arial" pitchFamily="34" charset="0"/>
                <a:cs typeface="Arial" pitchFamily="34" charset="0"/>
              </a:defRPr>
            </a:lvl4pPr>
            <a:lvl5pPr marL="1524000" indent="-303213" eaLnBrk="0" hangingPunct="0">
              <a:defRPr>
                <a:solidFill>
                  <a:schemeClr val="tx1"/>
                </a:solidFill>
                <a:latin typeface="Arial" pitchFamily="34" charset="0"/>
                <a:cs typeface="Arial" pitchFamily="34" charset="0"/>
              </a:defRPr>
            </a:lvl5pPr>
            <a:lvl6pPr marL="1981200" indent="-303213" eaLnBrk="0" fontAlgn="base" hangingPunct="0">
              <a:spcBef>
                <a:spcPct val="0"/>
              </a:spcBef>
              <a:spcAft>
                <a:spcPct val="0"/>
              </a:spcAft>
              <a:defRPr>
                <a:solidFill>
                  <a:schemeClr val="tx1"/>
                </a:solidFill>
                <a:latin typeface="Arial" pitchFamily="34" charset="0"/>
                <a:cs typeface="Arial" pitchFamily="34" charset="0"/>
              </a:defRPr>
            </a:lvl6pPr>
            <a:lvl7pPr marL="2438400" indent="-303213" eaLnBrk="0" fontAlgn="base" hangingPunct="0">
              <a:spcBef>
                <a:spcPct val="0"/>
              </a:spcBef>
              <a:spcAft>
                <a:spcPct val="0"/>
              </a:spcAft>
              <a:defRPr>
                <a:solidFill>
                  <a:schemeClr val="tx1"/>
                </a:solidFill>
                <a:latin typeface="Arial" pitchFamily="34" charset="0"/>
                <a:cs typeface="Arial" pitchFamily="34" charset="0"/>
              </a:defRPr>
            </a:lvl7pPr>
            <a:lvl8pPr marL="2895600" indent="-303213" eaLnBrk="0" fontAlgn="base" hangingPunct="0">
              <a:spcBef>
                <a:spcPct val="0"/>
              </a:spcBef>
              <a:spcAft>
                <a:spcPct val="0"/>
              </a:spcAft>
              <a:defRPr>
                <a:solidFill>
                  <a:schemeClr val="tx1"/>
                </a:solidFill>
                <a:latin typeface="Arial" pitchFamily="34" charset="0"/>
                <a:cs typeface="Arial" pitchFamily="34" charset="0"/>
              </a:defRPr>
            </a:lvl8pPr>
            <a:lvl9pPr marL="3352800" indent="-303213"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lnSpc>
                <a:spcPts val="2400"/>
              </a:lnSpc>
              <a:spcBef>
                <a:spcPct val="30000"/>
              </a:spcBef>
              <a:buClr>
                <a:schemeClr val="tx2"/>
              </a:buClr>
              <a:defRPr/>
            </a:pPr>
            <a:endParaRPr lang="en-GB" altLang="en-US" sz="2000">
              <a:solidFill>
                <a:schemeClr val="bg1"/>
              </a:solidFill>
            </a:endParaRPr>
          </a:p>
        </p:txBody>
      </p:sp>
      <p:sp>
        <p:nvSpPr>
          <p:cNvPr id="11" name="Rectangle 1"/>
          <p:cNvSpPr>
            <a:spLocks noChangeArrowheads="1"/>
          </p:cNvSpPr>
          <p:nvPr userDrawn="1"/>
        </p:nvSpPr>
        <p:spPr bwMode="auto">
          <a:xfrm>
            <a:off x="468313" y="3124200"/>
            <a:ext cx="792162" cy="26988"/>
          </a:xfrm>
          <a:prstGeom prst="rect">
            <a:avLst/>
          </a:prstGeom>
          <a:solidFill>
            <a:schemeClr val="tx2"/>
          </a:solidFill>
          <a:ln w="9525" algn="ctr">
            <a:solidFill>
              <a:schemeClr val="tx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spcBef>
                <a:spcPct val="50000"/>
              </a:spcBef>
              <a:buClrTx/>
              <a:buFontTx/>
              <a:buNone/>
              <a:defRPr/>
            </a:pPr>
            <a:endParaRPr lang="en-GB" altLang="en-US" sz="1800">
              <a:ea typeface="ヒラギノ角ゴ Pro W3"/>
              <a:cs typeface="ヒラギノ角ゴ Pro W3"/>
            </a:endParaRPr>
          </a:p>
        </p:txBody>
      </p:sp>
      <p:pic>
        <p:nvPicPr>
          <p:cNvPr id="12" name="Picture 2" descr="C:\Users\kourent\Desktop\_PROJECTS_\VisualBranding_OfficeDocuments\PPT\Output\02\logo.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8313" y="335624"/>
            <a:ext cx="1765542" cy="766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Subtitle 4"/>
          <p:cNvSpPr>
            <a:spLocks noGrp="1"/>
          </p:cNvSpPr>
          <p:nvPr>
            <p:ph type="subTitle" idx="4294967295"/>
          </p:nvPr>
        </p:nvSpPr>
        <p:spPr>
          <a:xfrm>
            <a:off x="468314" y="3233737"/>
            <a:ext cx="2663825" cy="1025129"/>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lang="en-GB" altLang="en-US" sz="2000" dirty="0" smtClean="0">
                <a:solidFill>
                  <a:schemeClr val="tx2"/>
                </a:solidFill>
              </a:defRPr>
            </a:lvl1pPr>
          </a:lstStyle>
          <a:p>
            <a:pPr lvl="0"/>
            <a:r>
              <a:rPr lang="en-US" altLang="en-US"/>
              <a:t>Click to edit Master subtitle style</a:t>
            </a:r>
            <a:endParaRPr lang="en-GB" altLang="en-US" dirty="0"/>
          </a:p>
        </p:txBody>
      </p:sp>
      <p:sp>
        <p:nvSpPr>
          <p:cNvPr id="17" name="Text Placeholder 7"/>
          <p:cNvSpPr>
            <a:spLocks noGrp="1"/>
          </p:cNvSpPr>
          <p:nvPr>
            <p:ph type="body" sz="quarter" idx="4294967295"/>
          </p:nvPr>
        </p:nvSpPr>
        <p:spPr>
          <a:xfrm>
            <a:off x="3600450" y="4407694"/>
            <a:ext cx="5183188" cy="66556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defRPr lang="en-US" altLang="en-US" sz="1800" b="1" dirty="0" smtClean="0">
                <a:solidFill>
                  <a:srgbClr val="003299"/>
                </a:solidFill>
              </a:defRPr>
            </a:lvl1pPr>
            <a:lvl2pPr>
              <a:defRPr lang="en-US" altLang="en-US" dirty="0" smtClean="0"/>
            </a:lvl2pPr>
          </a:lstStyle>
          <a:p>
            <a:pPr lvl="0"/>
            <a:r>
              <a:rPr lang="en-US" altLang="en-US"/>
              <a:t>Click to edit Master text styles</a:t>
            </a:r>
          </a:p>
          <a:p>
            <a:pPr lvl="1"/>
            <a:r>
              <a:rPr lang="en-US" altLang="en-US"/>
              <a:t>Second level</a:t>
            </a:r>
          </a:p>
        </p:txBody>
      </p:sp>
      <p:sp>
        <p:nvSpPr>
          <p:cNvPr id="3" name="Text Placeholder 2"/>
          <p:cNvSpPr>
            <a:spLocks noGrp="1"/>
          </p:cNvSpPr>
          <p:nvPr>
            <p:ph type="body" sz="quarter" idx="11"/>
          </p:nvPr>
        </p:nvSpPr>
        <p:spPr>
          <a:xfrm>
            <a:off x="4486275" y="1638300"/>
            <a:ext cx="4297363" cy="2457450"/>
          </a:xfrm>
        </p:spPr>
        <p:txBody>
          <a:bodyPr/>
          <a:lstStyle>
            <a:lvl1pPr marL="0" indent="0">
              <a:buNone/>
              <a:defRPr sz="2000">
                <a:solidFill>
                  <a:schemeClr val="bg1">
                    <a:lumMod val="95000"/>
                  </a:schemeClr>
                </a:solidFill>
              </a:defRPr>
            </a:lvl1pPr>
          </a:lstStyle>
          <a:p>
            <a:pPr lvl="0"/>
            <a:r>
              <a:rPr lang="en-US"/>
              <a:t>Click to edit Master text styles</a:t>
            </a:r>
          </a:p>
        </p:txBody>
      </p:sp>
      <p:sp>
        <p:nvSpPr>
          <p:cNvPr id="18" name="Title 2"/>
          <p:cNvSpPr>
            <a:spLocks noGrp="1"/>
          </p:cNvSpPr>
          <p:nvPr>
            <p:ph type="ctrTitle"/>
          </p:nvPr>
        </p:nvSpPr>
        <p:spPr>
          <a:xfrm>
            <a:off x="468314" y="1653779"/>
            <a:ext cx="3024187" cy="1458515"/>
          </a:xfrm>
        </p:spPr>
        <p:txBody>
          <a:bodyPr/>
          <a:lstStyle>
            <a:lvl1pPr>
              <a:lnSpc>
                <a:spcPts val="3500"/>
              </a:lnSpc>
              <a:defRPr sz="3200"/>
            </a:lvl1pPr>
          </a:lstStyle>
          <a:p>
            <a:r>
              <a:rPr lang="en-US" altLang="en-US"/>
              <a:t>Click to edit Master title style</a:t>
            </a:r>
            <a:endParaRPr lang="en-GB" altLang="en-US" dirty="0"/>
          </a:p>
        </p:txBody>
      </p:sp>
      <p:sp>
        <p:nvSpPr>
          <p:cNvPr id="14" name="Text Placeholder 7"/>
          <p:cNvSpPr>
            <a:spLocks noGrp="1"/>
          </p:cNvSpPr>
          <p:nvPr>
            <p:ph type="body" sz="quarter" idx="4294967295"/>
          </p:nvPr>
        </p:nvSpPr>
        <p:spPr>
          <a:xfrm>
            <a:off x="468313" y="4408884"/>
            <a:ext cx="2543244" cy="66556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defRPr lang="en-US" altLang="en-US" sz="1600" b="1" kern="1200" dirty="0" smtClean="0">
                <a:solidFill>
                  <a:schemeClr val="bg1"/>
                </a:solidFill>
                <a:latin typeface="Arial" pitchFamily="34" charset="0"/>
                <a:cs typeface="Arial" pitchFamily="34" charset="0"/>
              </a:defRPr>
            </a:lvl1pPr>
            <a:lvl2pPr>
              <a:defRPr lang="en-US" altLang="en-US" kern="1200" dirty="0" smtClean="0">
                <a:latin typeface="Arial" pitchFamily="34" charset="0"/>
                <a:ea typeface="+mn-ea"/>
                <a:cs typeface="Arial" pitchFamily="34" charset="0"/>
              </a:defRPr>
            </a:lvl2pPr>
          </a:lstStyle>
          <a:p>
            <a:pPr lvl="0"/>
            <a:r>
              <a:rPr lang="en-US" altLang="en-US"/>
              <a:t>Click to edit Master text styles</a:t>
            </a:r>
          </a:p>
        </p:txBody>
      </p:sp>
    </p:spTree>
    <p:extLst>
      <p:ext uri="{BB962C8B-B14F-4D97-AF65-F5344CB8AC3E}">
        <p14:creationId xmlns:p14="http://schemas.microsoft.com/office/powerpoint/2010/main" val="35468447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2_Title Only - No Foo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D0E75B-8EFF-4376-91EB-F834DA258354}"/>
              </a:ext>
            </a:extLst>
          </p:cNvPr>
          <p:cNvSpPr/>
          <p:nvPr userDrawn="1"/>
        </p:nvSpPr>
        <p:spPr bwMode="auto">
          <a:xfrm>
            <a:off x="2921794" y="4586289"/>
            <a:ext cx="6222206" cy="5572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l" defTabSz="914378" rtl="0" eaLnBrk="0" fontAlgn="base" latinLnBrk="0" hangingPunct="0">
              <a:lnSpc>
                <a:spcPct val="100000"/>
              </a:lnSpc>
              <a:spcBef>
                <a:spcPts val="0"/>
              </a:spcBef>
              <a:spcAft>
                <a:spcPct val="0"/>
              </a:spcAft>
              <a:buClrTx/>
              <a:buSzTx/>
              <a:buFontTx/>
              <a:buNone/>
              <a:tabLst/>
            </a:pPr>
            <a:endParaRPr kumimoji="0" lang="en-GB" sz="1600" b="0" i="0" u="none" strike="noStrike" cap="none" normalizeH="0" baseline="0" dirty="0">
              <a:ln>
                <a:noFill/>
              </a:ln>
              <a:solidFill>
                <a:schemeClr val="tx1"/>
              </a:solidFill>
              <a:effectLst/>
              <a:latin typeface="Arial" charset="0"/>
              <a:ea typeface="ヒラギノ角ゴ Pro W3" pitchFamily="-64" charset="-128"/>
            </a:endParaRPr>
          </a:p>
        </p:txBody>
      </p:sp>
      <p:sp>
        <p:nvSpPr>
          <p:cNvPr id="5" name="Slide Number Placeholder 5"/>
          <p:cNvSpPr>
            <a:spLocks noGrp="1"/>
          </p:cNvSpPr>
          <p:nvPr>
            <p:ph type="sldNum" sz="quarter" idx="10"/>
          </p:nvPr>
        </p:nvSpPr>
        <p:spPr>
          <a:xfrm>
            <a:off x="4357689"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tx2"/>
                </a:solidFill>
              </a:defRPr>
            </a:lvl1pPr>
          </a:lstStyle>
          <a:p>
            <a:pPr>
              <a:defRPr/>
            </a:pPr>
            <a:fld id="{72AD2B4C-24FD-485E-ADAD-B1E3DC73B16B}" type="slidenum">
              <a:rPr lang="en-GB" smtClean="0"/>
              <a:pPr>
                <a:defRPr/>
              </a:pPr>
              <a:t>‹N›</a:t>
            </a:fld>
            <a:endParaRPr lang="en-GB" dirty="0"/>
          </a:p>
        </p:txBody>
      </p:sp>
      <p:sp>
        <p:nvSpPr>
          <p:cNvPr id="7" name="Rectangle 6">
            <a:extLst>
              <a:ext uri="{FF2B5EF4-FFF2-40B4-BE49-F238E27FC236}">
                <a16:creationId xmlns:a16="http://schemas.microsoft.com/office/drawing/2014/main" id="{384E7823-E254-497C-90D7-FD51B21D104C}"/>
              </a:ext>
            </a:extLst>
          </p:cNvPr>
          <p:cNvSpPr/>
          <p:nvPr userDrawn="1"/>
        </p:nvSpPr>
        <p:spPr bwMode="auto">
          <a:xfrm>
            <a:off x="0" y="0"/>
            <a:ext cx="5644800" cy="1533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l" defTabSz="914378" rtl="0" eaLnBrk="0" fontAlgn="base" latinLnBrk="0" hangingPunct="0">
              <a:lnSpc>
                <a:spcPct val="100000"/>
              </a:lnSpc>
              <a:spcBef>
                <a:spcPts val="0"/>
              </a:spcBef>
              <a:spcAft>
                <a:spcPct val="0"/>
              </a:spcAft>
              <a:buClrTx/>
              <a:buSzTx/>
              <a:buFontTx/>
              <a:buNone/>
              <a:tabLst/>
            </a:pPr>
            <a:endParaRPr kumimoji="0" lang="en-GB" sz="1600" b="0" i="0" u="none" strike="noStrike" cap="none" normalizeH="0" baseline="0" dirty="0">
              <a:ln>
                <a:noFill/>
              </a:ln>
              <a:solidFill>
                <a:schemeClr val="tx1"/>
              </a:solidFill>
              <a:effectLst/>
              <a:latin typeface="Arial" charset="0"/>
              <a:ea typeface="ヒラギノ角ゴ Pro W3" pitchFamily="-64" charset="-128"/>
            </a:endParaRPr>
          </a:p>
        </p:txBody>
      </p:sp>
      <p:sp>
        <p:nvSpPr>
          <p:cNvPr id="6" name="Rectangle 4">
            <a:extLst>
              <a:ext uri="{FF2B5EF4-FFF2-40B4-BE49-F238E27FC236}">
                <a16:creationId xmlns:a16="http://schemas.microsoft.com/office/drawing/2014/main" id="{A223C86F-9958-4CD6-B7FF-C729E5A1F430}"/>
              </a:ext>
            </a:extLst>
          </p:cNvPr>
          <p:cNvSpPr>
            <a:spLocks noGrp="1" noChangeArrowheads="1"/>
          </p:cNvSpPr>
          <p:nvPr>
            <p:ph type="title"/>
          </p:nvPr>
        </p:nvSpPr>
        <p:spPr>
          <a:xfrm>
            <a:off x="342902" y="323852"/>
            <a:ext cx="8496299" cy="61198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200" b="1" kern="1200" dirty="0" smtClean="0"/>
            </a:lvl1pPr>
          </a:lstStyle>
          <a:p>
            <a:pPr lvl="0"/>
            <a:r>
              <a:rPr lang="en-US" altLang="en-US"/>
              <a:t>Click to edit Master title style</a:t>
            </a:r>
            <a:endParaRPr lang="en-GB" altLang="en-US" dirty="0"/>
          </a:p>
        </p:txBody>
      </p:sp>
    </p:spTree>
    <p:extLst>
      <p:ext uri="{BB962C8B-B14F-4D97-AF65-F5344CB8AC3E}">
        <p14:creationId xmlns:p14="http://schemas.microsoft.com/office/powerpoint/2010/main" val="1389164477"/>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Bridge">
    <p:bg>
      <p:bgPr>
        <a:blipFill dpi="0" rotWithShape="0">
          <a:blip r:embed="rId18"/>
          <a:srcRect/>
          <a:stretch>
            <a:fillRect/>
          </a:stretch>
        </a:blipFill>
        <a:effectLst/>
      </p:bgPr>
    </p:bg>
    <p:spTree>
      <p:nvGrpSpPr>
        <p:cNvPr id="1" name=""/>
        <p:cNvGrpSpPr/>
        <p:nvPr/>
      </p:nvGrpSpPr>
      <p:grpSpPr>
        <a:xfrm>
          <a:off x="0" y="0"/>
          <a:ext cx="0" cy="0"/>
          <a:chOff x="0" y="0"/>
          <a:chExt cx="0" cy="0"/>
        </a:xfrm>
      </p:grpSpPr>
      <p:grpSp>
        <p:nvGrpSpPr>
          <p:cNvPr id="3" name="Group 10"/>
          <p:cNvGrpSpPr>
            <a:grpSpLocks/>
          </p:cNvGrpSpPr>
          <p:nvPr userDrawn="1"/>
        </p:nvGrpSpPr>
        <p:grpSpPr bwMode="auto">
          <a:xfrm>
            <a:off x="525463" y="1116013"/>
            <a:ext cx="7999412" cy="2686050"/>
            <a:chOff x="318484" y="1489075"/>
            <a:chExt cx="8527332" cy="3581400"/>
          </a:xfrm>
        </p:grpSpPr>
        <p:sp>
          <p:nvSpPr>
            <p:cNvPr id="4" name="Rectangle 5"/>
            <p:cNvSpPr>
              <a:spLocks noChangeArrowheads="1"/>
            </p:cNvSpPr>
            <p:nvPr>
              <p:custDataLst>
                <p:tags r:id="rId1"/>
              </p:custDataLst>
            </p:nvPr>
          </p:nvSpPr>
          <p:spPr bwMode="auto">
            <a:xfrm>
              <a:off x="318484" y="1489075"/>
              <a:ext cx="382452" cy="381000"/>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lgn="ctr" eaLnBrk="1" hangingPunct="1">
                <a:spcBef>
                  <a:spcPct val="0"/>
                </a:spcBef>
                <a:buClrTx/>
                <a:buFontTx/>
                <a:buNone/>
                <a:defRPr/>
              </a:pPr>
              <a:r>
                <a:rPr lang="en-GB" altLang="en-US" sz="1800" b="1">
                  <a:solidFill>
                    <a:srgbClr val="FFFFFF"/>
                  </a:solidFill>
                </a:rPr>
                <a:t>1</a:t>
              </a:r>
            </a:p>
          </p:txBody>
        </p:sp>
        <p:sp>
          <p:nvSpPr>
            <p:cNvPr id="5" name="Rectangle 6"/>
            <p:cNvSpPr>
              <a:spLocks noChangeArrowheads="1"/>
            </p:cNvSpPr>
            <p:nvPr>
              <p:custDataLst>
                <p:tags r:id="rId2"/>
              </p:custDataLst>
            </p:nvPr>
          </p:nvSpPr>
          <p:spPr bwMode="auto">
            <a:xfrm>
              <a:off x="318484" y="1946275"/>
              <a:ext cx="382452" cy="381000"/>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lgn="ctr" eaLnBrk="1" hangingPunct="1">
                <a:spcBef>
                  <a:spcPct val="0"/>
                </a:spcBef>
                <a:buClrTx/>
                <a:buFontTx/>
                <a:buNone/>
                <a:defRPr/>
              </a:pPr>
              <a:r>
                <a:rPr lang="en-GB" altLang="en-US" sz="1800" b="1">
                  <a:solidFill>
                    <a:srgbClr val="FFFFFF"/>
                  </a:solidFill>
                </a:rPr>
                <a:t>2</a:t>
              </a:r>
            </a:p>
          </p:txBody>
        </p:sp>
        <p:sp>
          <p:nvSpPr>
            <p:cNvPr id="6" name="Rectangle 7"/>
            <p:cNvSpPr>
              <a:spLocks noChangeArrowheads="1"/>
            </p:cNvSpPr>
            <p:nvPr>
              <p:custDataLst>
                <p:tags r:id="rId3"/>
              </p:custDataLst>
            </p:nvPr>
          </p:nvSpPr>
          <p:spPr bwMode="auto">
            <a:xfrm>
              <a:off x="318484" y="2403475"/>
              <a:ext cx="382452" cy="381000"/>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lgn="ctr" eaLnBrk="1" hangingPunct="1">
                <a:spcBef>
                  <a:spcPct val="0"/>
                </a:spcBef>
                <a:buClrTx/>
                <a:buFontTx/>
                <a:buNone/>
                <a:defRPr/>
              </a:pPr>
              <a:r>
                <a:rPr lang="en-GB" altLang="en-US" sz="1800" b="1">
                  <a:solidFill>
                    <a:srgbClr val="FFFFFF"/>
                  </a:solidFill>
                </a:rPr>
                <a:t>3</a:t>
              </a:r>
            </a:p>
          </p:txBody>
        </p:sp>
        <p:sp>
          <p:nvSpPr>
            <p:cNvPr id="7" name="Rectangle 8"/>
            <p:cNvSpPr>
              <a:spLocks noChangeArrowheads="1"/>
            </p:cNvSpPr>
            <p:nvPr>
              <p:custDataLst>
                <p:tags r:id="rId4"/>
              </p:custDataLst>
            </p:nvPr>
          </p:nvSpPr>
          <p:spPr bwMode="auto">
            <a:xfrm>
              <a:off x="821087" y="1946275"/>
              <a:ext cx="8023038" cy="381000"/>
            </a:xfrm>
            <a:prstGeom prst="rect">
              <a:avLst/>
            </a:prstGeom>
            <a:solidFill>
              <a:schemeClr val="bg1">
                <a:lumMod val="95000"/>
              </a:schemeClr>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FontTx/>
                <a:buNone/>
                <a:defRPr/>
              </a:pPr>
              <a:r>
                <a:rPr lang="en-GB" altLang="en-US" sz="1800"/>
                <a:t>Double entry system</a:t>
              </a:r>
            </a:p>
          </p:txBody>
        </p:sp>
        <p:sp>
          <p:nvSpPr>
            <p:cNvPr id="8" name="Rectangle 9"/>
            <p:cNvSpPr>
              <a:spLocks noChangeArrowheads="1"/>
            </p:cNvSpPr>
            <p:nvPr>
              <p:custDataLst>
                <p:tags r:id="rId5"/>
              </p:custDataLst>
            </p:nvPr>
          </p:nvSpPr>
          <p:spPr bwMode="auto">
            <a:xfrm>
              <a:off x="821087" y="2403475"/>
              <a:ext cx="8023038" cy="381000"/>
            </a:xfrm>
            <a:prstGeom prst="rect">
              <a:avLst/>
            </a:prstGeom>
            <a:solidFill>
              <a:schemeClr val="bg1">
                <a:lumMod val="95000"/>
              </a:schemeClr>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FontTx/>
                <a:buNone/>
                <a:defRPr/>
              </a:pPr>
              <a:r>
                <a:rPr lang="en-GB" altLang="en-US" sz="1800"/>
                <a:t>Time of recording the transactions</a:t>
              </a:r>
            </a:p>
          </p:txBody>
        </p:sp>
        <p:sp>
          <p:nvSpPr>
            <p:cNvPr id="9" name="Rectangle 10"/>
            <p:cNvSpPr>
              <a:spLocks noChangeArrowheads="1"/>
            </p:cNvSpPr>
            <p:nvPr>
              <p:custDataLst>
                <p:tags r:id="rId6"/>
              </p:custDataLst>
            </p:nvPr>
          </p:nvSpPr>
          <p:spPr bwMode="auto">
            <a:xfrm>
              <a:off x="821087" y="1489075"/>
              <a:ext cx="8023038" cy="381000"/>
            </a:xfrm>
            <a:prstGeom prst="rect">
              <a:avLst/>
            </a:prstGeom>
            <a:solidFill>
              <a:schemeClr val="bg1">
                <a:lumMod val="95000"/>
              </a:schemeClr>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FontTx/>
                <a:buNone/>
                <a:defRPr/>
              </a:pPr>
              <a:r>
                <a:rPr lang="en-GB" altLang="en-US" sz="1800" dirty="0"/>
                <a:t>Definition of </a:t>
              </a:r>
              <a:r>
                <a:rPr lang="en-GB" altLang="en-US" sz="1800" dirty="0" err="1"/>
                <a:t>b.o.p</a:t>
              </a:r>
              <a:r>
                <a:rPr lang="en-GB" altLang="en-US" sz="1800" dirty="0"/>
                <a:t>. and </a:t>
              </a:r>
              <a:r>
                <a:rPr lang="en-GB" altLang="en-US" sz="1800" dirty="0" err="1"/>
                <a:t>i.i.p</a:t>
              </a:r>
              <a:r>
                <a:rPr lang="en-GB" altLang="en-US" sz="1800" dirty="0"/>
                <a:t>.</a:t>
              </a:r>
            </a:p>
          </p:txBody>
        </p:sp>
        <p:sp>
          <p:nvSpPr>
            <p:cNvPr id="10" name="Rectangle 9"/>
            <p:cNvSpPr>
              <a:spLocks noChangeArrowheads="1"/>
            </p:cNvSpPr>
            <p:nvPr>
              <p:custDataLst>
                <p:tags r:id="rId7"/>
              </p:custDataLst>
            </p:nvPr>
          </p:nvSpPr>
          <p:spPr bwMode="auto">
            <a:xfrm>
              <a:off x="318484" y="2871258"/>
              <a:ext cx="380760" cy="381000"/>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lgn="ctr" eaLnBrk="1" hangingPunct="1">
                <a:spcBef>
                  <a:spcPct val="0"/>
                </a:spcBef>
                <a:buClrTx/>
                <a:buFontTx/>
                <a:buNone/>
                <a:defRPr/>
              </a:pPr>
              <a:r>
                <a:rPr lang="en-GB" altLang="en-US" sz="1800" b="1">
                  <a:solidFill>
                    <a:srgbClr val="FFFFFF"/>
                  </a:solidFill>
                </a:rPr>
                <a:t>4</a:t>
              </a:r>
            </a:p>
          </p:txBody>
        </p:sp>
        <p:sp>
          <p:nvSpPr>
            <p:cNvPr id="11" name="Rectangle 10"/>
            <p:cNvSpPr>
              <a:spLocks noChangeArrowheads="1"/>
            </p:cNvSpPr>
            <p:nvPr>
              <p:custDataLst>
                <p:tags r:id="rId8"/>
              </p:custDataLst>
            </p:nvPr>
          </p:nvSpPr>
          <p:spPr bwMode="auto">
            <a:xfrm>
              <a:off x="318484" y="3328458"/>
              <a:ext cx="380760" cy="381000"/>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lgn="ctr" eaLnBrk="1" hangingPunct="1">
                <a:spcBef>
                  <a:spcPct val="0"/>
                </a:spcBef>
                <a:buClrTx/>
                <a:buFontTx/>
                <a:buNone/>
                <a:defRPr/>
              </a:pPr>
              <a:r>
                <a:rPr lang="en-GB" altLang="en-US" sz="1800" b="1">
                  <a:solidFill>
                    <a:srgbClr val="FFFFFF"/>
                  </a:solidFill>
                </a:rPr>
                <a:t>5</a:t>
              </a:r>
            </a:p>
          </p:txBody>
        </p:sp>
        <p:sp>
          <p:nvSpPr>
            <p:cNvPr id="12" name="Rectangle 11"/>
            <p:cNvSpPr>
              <a:spLocks noChangeArrowheads="1"/>
            </p:cNvSpPr>
            <p:nvPr>
              <p:custDataLst>
                <p:tags r:id="rId9"/>
              </p:custDataLst>
            </p:nvPr>
          </p:nvSpPr>
          <p:spPr bwMode="auto">
            <a:xfrm>
              <a:off x="318484" y="3785658"/>
              <a:ext cx="380760" cy="381000"/>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lgn="ctr" eaLnBrk="1" hangingPunct="1">
                <a:spcBef>
                  <a:spcPct val="0"/>
                </a:spcBef>
                <a:buClrTx/>
                <a:buFontTx/>
                <a:buNone/>
                <a:defRPr/>
              </a:pPr>
              <a:r>
                <a:rPr lang="en-GB" altLang="en-US" sz="1800" b="1">
                  <a:solidFill>
                    <a:srgbClr val="FFFFFF"/>
                  </a:solidFill>
                </a:rPr>
                <a:t>6</a:t>
              </a:r>
            </a:p>
          </p:txBody>
        </p:sp>
        <p:sp>
          <p:nvSpPr>
            <p:cNvPr id="13" name="Rectangle 12"/>
            <p:cNvSpPr>
              <a:spLocks noChangeArrowheads="1"/>
            </p:cNvSpPr>
            <p:nvPr>
              <p:custDataLst>
                <p:tags r:id="rId10"/>
              </p:custDataLst>
            </p:nvPr>
          </p:nvSpPr>
          <p:spPr bwMode="auto">
            <a:xfrm>
              <a:off x="821087" y="3328458"/>
              <a:ext cx="8024729" cy="381000"/>
            </a:xfrm>
            <a:prstGeom prst="rect">
              <a:avLst/>
            </a:prstGeom>
            <a:solidFill>
              <a:schemeClr val="bg1">
                <a:lumMod val="95000"/>
              </a:schemeClr>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FontTx/>
                <a:buNone/>
                <a:defRPr/>
              </a:pPr>
              <a:r>
                <a:rPr lang="en-GB" altLang="en-US" sz="1800"/>
                <a:t>Reconciliation flows and stocks</a:t>
              </a:r>
            </a:p>
          </p:txBody>
        </p:sp>
        <p:sp>
          <p:nvSpPr>
            <p:cNvPr id="14" name="Rectangle 13"/>
            <p:cNvSpPr>
              <a:spLocks noChangeArrowheads="1"/>
            </p:cNvSpPr>
            <p:nvPr>
              <p:custDataLst>
                <p:tags r:id="rId11"/>
              </p:custDataLst>
            </p:nvPr>
          </p:nvSpPr>
          <p:spPr bwMode="auto">
            <a:xfrm>
              <a:off x="821087" y="3785658"/>
              <a:ext cx="8024729" cy="381000"/>
            </a:xfrm>
            <a:prstGeom prst="rect">
              <a:avLst/>
            </a:prstGeom>
            <a:solidFill>
              <a:schemeClr val="bg1">
                <a:lumMod val="95000"/>
              </a:schemeClr>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FontTx/>
                <a:buNone/>
                <a:defRPr/>
              </a:pPr>
              <a:r>
                <a:rPr lang="en-GB" altLang="en-US" sz="1800"/>
                <a:t>Euro area residency</a:t>
              </a:r>
            </a:p>
          </p:txBody>
        </p:sp>
        <p:sp>
          <p:nvSpPr>
            <p:cNvPr id="15" name="Rectangle 14"/>
            <p:cNvSpPr>
              <a:spLocks noChangeArrowheads="1"/>
            </p:cNvSpPr>
            <p:nvPr>
              <p:custDataLst>
                <p:tags r:id="rId12"/>
              </p:custDataLst>
            </p:nvPr>
          </p:nvSpPr>
          <p:spPr bwMode="auto">
            <a:xfrm>
              <a:off x="821087" y="2871258"/>
              <a:ext cx="8024729" cy="381000"/>
            </a:xfrm>
            <a:prstGeom prst="rect">
              <a:avLst/>
            </a:prstGeom>
            <a:solidFill>
              <a:schemeClr val="bg1">
                <a:lumMod val="95000"/>
              </a:schemeClr>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FontTx/>
                <a:buNone/>
                <a:defRPr/>
              </a:pPr>
              <a:r>
                <a:rPr lang="en-GB" altLang="en-US" sz="1800"/>
                <a:t>Valuation of transactions and stocks</a:t>
              </a:r>
            </a:p>
          </p:txBody>
        </p:sp>
        <p:sp>
          <p:nvSpPr>
            <p:cNvPr id="16" name="Rectangle 21"/>
            <p:cNvSpPr>
              <a:spLocks noChangeArrowheads="1"/>
            </p:cNvSpPr>
            <p:nvPr>
              <p:custDataLst>
                <p:tags r:id="rId13"/>
              </p:custDataLst>
            </p:nvPr>
          </p:nvSpPr>
          <p:spPr bwMode="auto">
            <a:xfrm>
              <a:off x="318484" y="4232275"/>
              <a:ext cx="380760" cy="381000"/>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lgn="ctr" eaLnBrk="1" hangingPunct="1">
                <a:spcBef>
                  <a:spcPct val="0"/>
                </a:spcBef>
                <a:buClrTx/>
                <a:buFontTx/>
                <a:buNone/>
                <a:defRPr/>
              </a:pPr>
              <a:r>
                <a:rPr lang="en-GB" altLang="en-US" sz="1800" b="1">
                  <a:solidFill>
                    <a:srgbClr val="FFFFFF"/>
                  </a:solidFill>
                </a:rPr>
                <a:t>7</a:t>
              </a:r>
            </a:p>
          </p:txBody>
        </p:sp>
        <p:sp>
          <p:nvSpPr>
            <p:cNvPr id="17" name="Rectangle 22"/>
            <p:cNvSpPr>
              <a:spLocks noChangeArrowheads="1"/>
            </p:cNvSpPr>
            <p:nvPr>
              <p:custDataLst>
                <p:tags r:id="rId14"/>
              </p:custDataLst>
            </p:nvPr>
          </p:nvSpPr>
          <p:spPr bwMode="auto">
            <a:xfrm>
              <a:off x="318484" y="4689475"/>
              <a:ext cx="380760" cy="381000"/>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lgn="ctr" eaLnBrk="1" hangingPunct="1">
                <a:spcBef>
                  <a:spcPct val="0"/>
                </a:spcBef>
                <a:buClrTx/>
                <a:buFontTx/>
                <a:buNone/>
                <a:defRPr/>
              </a:pPr>
              <a:r>
                <a:rPr lang="en-GB" altLang="en-US" sz="1800" b="1">
                  <a:solidFill>
                    <a:srgbClr val="FFFFFF"/>
                  </a:solidFill>
                </a:rPr>
                <a:t>8</a:t>
              </a:r>
            </a:p>
          </p:txBody>
        </p:sp>
        <p:sp>
          <p:nvSpPr>
            <p:cNvPr id="18" name="Rectangle 23"/>
            <p:cNvSpPr>
              <a:spLocks noChangeArrowheads="1"/>
            </p:cNvSpPr>
            <p:nvPr>
              <p:custDataLst>
                <p:tags r:id="rId15"/>
              </p:custDataLst>
            </p:nvPr>
          </p:nvSpPr>
          <p:spPr bwMode="auto">
            <a:xfrm>
              <a:off x="821087" y="4232275"/>
              <a:ext cx="8023038" cy="381000"/>
            </a:xfrm>
            <a:prstGeom prst="rect">
              <a:avLst/>
            </a:prstGeom>
            <a:solidFill>
              <a:schemeClr val="bg1">
                <a:lumMod val="95000"/>
              </a:schemeClr>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FontTx/>
                <a:buNone/>
                <a:defRPr/>
              </a:pPr>
              <a:r>
                <a:rPr lang="en-GB" altLang="en-US" sz="1800"/>
                <a:t>Standards components</a:t>
              </a:r>
            </a:p>
          </p:txBody>
        </p:sp>
        <p:sp>
          <p:nvSpPr>
            <p:cNvPr id="19" name="Rectangle 24"/>
            <p:cNvSpPr>
              <a:spLocks noChangeArrowheads="1"/>
            </p:cNvSpPr>
            <p:nvPr>
              <p:custDataLst>
                <p:tags r:id="rId16"/>
              </p:custDataLst>
            </p:nvPr>
          </p:nvSpPr>
          <p:spPr bwMode="auto">
            <a:xfrm>
              <a:off x="821087" y="4689475"/>
              <a:ext cx="8023038" cy="381000"/>
            </a:xfrm>
            <a:prstGeom prst="rect">
              <a:avLst/>
            </a:prstGeom>
            <a:solidFill>
              <a:schemeClr val="bg1">
                <a:lumMod val="95000"/>
              </a:schemeClr>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FontTx/>
                <a:buNone/>
                <a:defRPr/>
              </a:pPr>
              <a:r>
                <a:rPr lang="en-GB" altLang="en-US" sz="1800"/>
                <a:t>Classification of transactions</a:t>
              </a:r>
            </a:p>
          </p:txBody>
        </p:sp>
      </p:grpSp>
      <p:sp>
        <p:nvSpPr>
          <p:cNvPr id="20"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27"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21" name="Slide Number Placeholder 5"/>
          <p:cNvSpPr>
            <a:spLocks noGrp="1"/>
          </p:cNvSpPr>
          <p:nvPr>
            <p:ph type="sldNum" sz="quarter" idx="10"/>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2CAD61C4-D565-481A-81FB-FD2D5DA6A43C}" type="slidenum">
              <a:rPr/>
              <a:pPr>
                <a:defRPr/>
              </a:pPr>
              <a:t>‹N›</a:t>
            </a:fld>
            <a:endParaRPr dirty="0"/>
          </a:p>
        </p:txBody>
      </p:sp>
    </p:spTree>
    <p:extLst>
      <p:ext uri="{BB962C8B-B14F-4D97-AF65-F5344CB8AC3E}">
        <p14:creationId xmlns:p14="http://schemas.microsoft.com/office/powerpoint/2010/main" val="2813770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abl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Parallelogram 3"/>
          <p:cNvSpPr/>
          <p:nvPr userDrawn="1"/>
        </p:nvSpPr>
        <p:spPr bwMode="auto">
          <a:xfrm>
            <a:off x="3629025" y="1782763"/>
            <a:ext cx="5514975" cy="2697162"/>
          </a:xfrm>
          <a:custGeom>
            <a:avLst/>
            <a:gdLst/>
            <a:ahLst/>
            <a:cxnLst/>
            <a:rect l="l" t="t" r="r" b="b"/>
            <a:pathLst>
              <a:path w="5514975" h="2697162">
                <a:moveTo>
                  <a:pt x="771523" y="0"/>
                </a:moveTo>
                <a:lnTo>
                  <a:pt x="5514975" y="0"/>
                </a:lnTo>
                <a:lnTo>
                  <a:pt x="5514975" y="2658323"/>
                </a:lnTo>
                <a:lnTo>
                  <a:pt x="5503865" y="2697162"/>
                </a:lnTo>
                <a:lnTo>
                  <a:pt x="0" y="2697162"/>
                </a:lnTo>
                <a:close/>
              </a:path>
            </a:pathLst>
          </a:cu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5"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12" name="Content Placeholder 4"/>
          <p:cNvSpPr>
            <a:spLocks noGrp="1"/>
          </p:cNvSpPr>
          <p:nvPr>
            <p:ph idx="4294967295"/>
          </p:nvPr>
        </p:nvSpPr>
        <p:spPr>
          <a:xfrm>
            <a:off x="4816475" y="2556272"/>
            <a:ext cx="4076700" cy="1851422"/>
          </a:xfrm>
        </p:spPr>
        <p:txBody>
          <a:bodyPr/>
          <a:lstStyle/>
          <a:p>
            <a:pPr lvl="0"/>
            <a:r>
              <a:rPr lang="en-US"/>
              <a:t>Click to edit Master text styles</a:t>
            </a:r>
          </a:p>
        </p:txBody>
      </p:sp>
      <p:sp>
        <p:nvSpPr>
          <p:cNvPr id="9"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6" name="Slide Number Placeholder 5"/>
          <p:cNvSpPr>
            <a:spLocks noGrp="1"/>
          </p:cNvSpPr>
          <p:nvPr>
            <p:ph type="sldNum" sz="quarter" idx="10"/>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43F779A3-FBD7-43A9-A418-08688450EED9}" type="slidenum">
              <a:rPr/>
              <a:pPr>
                <a:defRPr/>
              </a:pPr>
              <a:t>‹N›</a:t>
            </a:fld>
            <a:endParaRPr dirty="0"/>
          </a:p>
        </p:txBody>
      </p:sp>
    </p:spTree>
    <p:extLst>
      <p:ext uri="{BB962C8B-B14F-4D97-AF65-F5344CB8AC3E}">
        <p14:creationId xmlns:p14="http://schemas.microsoft.com/office/powerpoint/2010/main" val="235895021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 Text &amp; Image">
    <p:bg>
      <p:bgPr>
        <a:solidFill>
          <a:srgbClr val="FFFFFF"/>
        </a:solidFill>
        <a:effectLst/>
      </p:bgPr>
    </p:bg>
    <p:spTree>
      <p:nvGrpSpPr>
        <p:cNvPr id="1" name=""/>
        <p:cNvGrpSpPr/>
        <p:nvPr/>
      </p:nvGrpSpPr>
      <p:grpSpPr>
        <a:xfrm>
          <a:off x="0" y="0"/>
          <a:ext cx="0" cy="0"/>
          <a:chOff x="0" y="0"/>
          <a:chExt cx="0" cy="0"/>
        </a:xfrm>
      </p:grpSpPr>
      <p:pic>
        <p:nvPicPr>
          <p:cNvPr id="6" name="Picture 10"/>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Rectangle 12"/>
          <p:cNvSpPr>
            <a:spLocks noChangeArrowheads="1"/>
          </p:cNvSpPr>
          <p:nvPr userDrawn="1">
            <p:custDataLst>
              <p:tags r:id="rId1"/>
            </p:custDataLst>
          </p:nvPr>
        </p:nvSpPr>
        <p:spPr bwMode="auto">
          <a:xfrm>
            <a:off x="4725988" y="1471613"/>
            <a:ext cx="3835400" cy="180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FontTx/>
              <a:buNone/>
              <a:defRPr/>
            </a:pPr>
            <a:endParaRPr lang="en-GB" altLang="en-US" sz="3500" dirty="0">
              <a:solidFill>
                <a:srgbClr val="FFFFFF"/>
              </a:solidFill>
            </a:endParaRPr>
          </a:p>
        </p:txBody>
      </p:sp>
      <p:sp>
        <p:nvSpPr>
          <p:cNvPr id="8" name="Rectangle 12"/>
          <p:cNvSpPr>
            <a:spLocks noChangeArrowheads="1"/>
          </p:cNvSpPr>
          <p:nvPr userDrawn="1">
            <p:custDataLst>
              <p:tags r:id="rId2"/>
            </p:custDataLst>
          </p:nvPr>
        </p:nvSpPr>
        <p:spPr bwMode="auto">
          <a:xfrm>
            <a:off x="4725988" y="3400425"/>
            <a:ext cx="39497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buFontTx/>
              <a:buNone/>
              <a:defRPr/>
            </a:pPr>
            <a:endParaRPr lang="en-GB" altLang="en-US" sz="2000" dirty="0">
              <a:solidFill>
                <a:schemeClr val="bg1"/>
              </a:solidFill>
            </a:endParaRPr>
          </a:p>
        </p:txBody>
      </p:sp>
      <p:sp>
        <p:nvSpPr>
          <p:cNvPr id="9" name="Rectangle 8"/>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11" name="Rectangle 1"/>
          <p:cNvSpPr>
            <a:spLocks noChangeArrowheads="1"/>
          </p:cNvSpPr>
          <p:nvPr userDrawn="1"/>
        </p:nvSpPr>
        <p:spPr bwMode="auto">
          <a:xfrm>
            <a:off x="4816475" y="3443288"/>
            <a:ext cx="790575" cy="25400"/>
          </a:xfrm>
          <a:prstGeom prst="rect">
            <a:avLst/>
          </a:prstGeom>
          <a:solidFill>
            <a:schemeClr val="bg1"/>
          </a:solidFill>
          <a:ln w="9525" algn="ctr">
            <a:noFill/>
            <a:round/>
            <a:headEnd/>
            <a:tailEnd/>
          </a:ln>
          <a:effectLst/>
        </p:spPr>
        <p:txBody>
          <a:bodyPr anchor="ctr">
            <a:spAutoFit/>
          </a:bodyP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spcBef>
                <a:spcPct val="50000"/>
              </a:spcBef>
              <a:buClrTx/>
              <a:buFontTx/>
              <a:buNone/>
              <a:defRPr/>
            </a:pPr>
            <a:endParaRPr lang="en-GB" altLang="en-US" sz="1800">
              <a:ea typeface="ヒラギノ角ゴ Pro W3"/>
              <a:cs typeface="ヒラギノ角ゴ Pro W3"/>
            </a:endParaRPr>
          </a:p>
        </p:txBody>
      </p:sp>
      <p:sp>
        <p:nvSpPr>
          <p:cNvPr id="10" name="Picture Placeholder 9"/>
          <p:cNvSpPr>
            <a:spLocks noGrp="1"/>
          </p:cNvSpPr>
          <p:nvPr>
            <p:ph type="pic" sz="quarter" idx="11"/>
          </p:nvPr>
        </p:nvSpPr>
        <p:spPr>
          <a:xfrm>
            <a:off x="1" y="-3175"/>
            <a:ext cx="4621213" cy="5141913"/>
          </a:xfrm>
          <a:custGeom>
            <a:avLst/>
            <a:gdLst/>
            <a:ahLst/>
            <a:cxnLst/>
            <a:rect l="l" t="t" r="r" b="b"/>
            <a:pathLst>
              <a:path w="4621213" h="5141913">
                <a:moveTo>
                  <a:pt x="0" y="0"/>
                </a:moveTo>
                <a:lnTo>
                  <a:pt x="4621213" y="0"/>
                </a:lnTo>
                <a:lnTo>
                  <a:pt x="3184409" y="5141913"/>
                </a:lnTo>
                <a:lnTo>
                  <a:pt x="0" y="5141913"/>
                </a:lnTo>
                <a:close/>
              </a:path>
            </a:pathLst>
          </a:custGeom>
        </p:spPr>
        <p:txBody>
          <a:bodyPr/>
          <a:lstStyle/>
          <a:p>
            <a:pPr lvl="0"/>
            <a:r>
              <a:rPr lang="en-US" noProof="0"/>
              <a:t>Click icon to add picture</a:t>
            </a:r>
            <a:endParaRPr lang="en-GB" noProof="0"/>
          </a:p>
        </p:txBody>
      </p:sp>
      <p:sp>
        <p:nvSpPr>
          <p:cNvPr id="13" name="Text Placeholder 16"/>
          <p:cNvSpPr>
            <a:spLocks noGrp="1"/>
          </p:cNvSpPr>
          <p:nvPr>
            <p:ph type="body" sz="quarter" idx="13"/>
          </p:nvPr>
        </p:nvSpPr>
        <p:spPr>
          <a:xfrm>
            <a:off x="4816475" y="907256"/>
            <a:ext cx="3968750" cy="11287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lang="en-US" sz="6000" kern="1200" dirty="0" smtClean="0">
                <a:solidFill>
                  <a:srgbClr val="FFFFFF"/>
                </a:solidFill>
                <a:latin typeface="Arial" pitchFamily="34" charset="0"/>
                <a:cs typeface="Arial" pitchFamily="34" charset="0"/>
              </a:defRPr>
            </a:lvl1pPr>
          </a:lstStyle>
          <a:p>
            <a:pPr lvl="0"/>
            <a:r>
              <a:rPr lang="en-US"/>
              <a:t>Click to edit Master text styles</a:t>
            </a:r>
          </a:p>
        </p:txBody>
      </p:sp>
      <p:sp>
        <p:nvSpPr>
          <p:cNvPr id="14" name="Text Placeholder 16"/>
          <p:cNvSpPr>
            <a:spLocks noGrp="1"/>
          </p:cNvSpPr>
          <p:nvPr>
            <p:ph type="body" sz="quarter" idx="15"/>
          </p:nvPr>
        </p:nvSpPr>
        <p:spPr>
          <a:xfrm>
            <a:off x="4811713" y="2137569"/>
            <a:ext cx="3968750" cy="1262856"/>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lvl1pPr>
              <a:defRPr lang="en-US" sz="3200" kern="1200" smtClean="0">
                <a:solidFill>
                  <a:schemeClr val="bg1"/>
                </a:solidFill>
                <a:ea typeface="+mj-ea"/>
                <a:cs typeface="+mj-cs"/>
              </a:defRPr>
            </a:lvl1pPr>
            <a:lvl2pPr>
              <a:defRPr lang="en-US" smtClean="0"/>
            </a:lvl2pPr>
          </a:lstStyle>
          <a:p>
            <a:pPr lvl="0"/>
            <a:r>
              <a:rPr lang="en-US"/>
              <a:t>Click to edit Master text styles</a:t>
            </a:r>
          </a:p>
        </p:txBody>
      </p:sp>
      <p:sp>
        <p:nvSpPr>
          <p:cNvPr id="15" name="Text Placeholder 16"/>
          <p:cNvSpPr>
            <a:spLocks noGrp="1"/>
          </p:cNvSpPr>
          <p:nvPr>
            <p:ph type="body" sz="quarter" idx="16"/>
          </p:nvPr>
        </p:nvSpPr>
        <p:spPr>
          <a:xfrm>
            <a:off x="4811713" y="3565525"/>
            <a:ext cx="3968750" cy="11287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a:defRPr lang="en-US" sz="2000" kern="1200" baseline="0" dirty="0" smtClean="0">
                <a:solidFill>
                  <a:schemeClr val="bg1"/>
                </a:solidFill>
                <a:latin typeface="Arial" pitchFamily="34" charset="0"/>
                <a:cs typeface="Arial" pitchFamily="34" charset="0"/>
              </a:defRPr>
            </a:lvl1pPr>
          </a:lstStyle>
          <a:p>
            <a:pPr lvl="0"/>
            <a:r>
              <a:rPr lang="en-US"/>
              <a:t>Click to edit Master text styles</a:t>
            </a:r>
          </a:p>
        </p:txBody>
      </p:sp>
      <p:sp>
        <p:nvSpPr>
          <p:cNvPr id="12" name="Slide Number Placeholder 5"/>
          <p:cNvSpPr>
            <a:spLocks noGrp="1"/>
          </p:cNvSpPr>
          <p:nvPr>
            <p:ph type="sldNum" sz="quarter" idx="17"/>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197FC801-E2EE-42B2-BFDF-F67C23A6F660}" type="slidenum">
              <a:rPr/>
              <a:pPr>
                <a:defRPr/>
              </a:pPr>
              <a:t>‹N›</a:t>
            </a:fld>
            <a:endParaRPr dirty="0"/>
          </a:p>
        </p:txBody>
      </p:sp>
    </p:spTree>
    <p:extLst>
      <p:ext uri="{BB962C8B-B14F-4D97-AF65-F5344CB8AC3E}">
        <p14:creationId xmlns:p14="http://schemas.microsoft.com/office/powerpoint/2010/main" val="1193718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 Text (NO Image)">
    <p:bg>
      <p:bgPr>
        <a:solidFill>
          <a:srgbClr val="FFFFFF"/>
        </a:solidFill>
        <a:effectLst/>
      </p:bgPr>
    </p:bg>
    <p:spTree>
      <p:nvGrpSpPr>
        <p:cNvPr id="1" name=""/>
        <p:cNvGrpSpPr/>
        <p:nvPr/>
      </p:nvGrpSpPr>
      <p:grpSpPr>
        <a:xfrm>
          <a:off x="0" y="0"/>
          <a:ext cx="0" cy="0"/>
          <a:chOff x="0" y="0"/>
          <a:chExt cx="0" cy="0"/>
        </a:xfrm>
      </p:grpSpPr>
      <p:pic>
        <p:nvPicPr>
          <p:cNvPr id="6" name="Picture 10"/>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3975" y="0"/>
            <a:ext cx="91979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2"/>
          <p:cNvSpPr>
            <a:spLocks noChangeArrowheads="1"/>
          </p:cNvSpPr>
          <p:nvPr userDrawn="1">
            <p:custDataLst>
              <p:tags r:id="rId1"/>
            </p:custDataLst>
          </p:nvPr>
        </p:nvSpPr>
        <p:spPr bwMode="auto">
          <a:xfrm>
            <a:off x="4725988" y="1471613"/>
            <a:ext cx="3835400" cy="180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FontTx/>
              <a:buNone/>
              <a:defRPr/>
            </a:pPr>
            <a:endParaRPr lang="en-GB" altLang="en-US" sz="3500" dirty="0">
              <a:solidFill>
                <a:srgbClr val="FFFFFF"/>
              </a:solidFill>
            </a:endParaRPr>
          </a:p>
        </p:txBody>
      </p:sp>
      <p:sp>
        <p:nvSpPr>
          <p:cNvPr id="8" name="Rectangle 12"/>
          <p:cNvSpPr>
            <a:spLocks noChangeArrowheads="1"/>
          </p:cNvSpPr>
          <p:nvPr userDrawn="1">
            <p:custDataLst>
              <p:tags r:id="rId2"/>
            </p:custDataLst>
          </p:nvPr>
        </p:nvSpPr>
        <p:spPr bwMode="auto">
          <a:xfrm>
            <a:off x="4725988" y="3400425"/>
            <a:ext cx="39497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buFontTx/>
              <a:buNone/>
              <a:defRPr/>
            </a:pPr>
            <a:endParaRPr lang="en-GB" altLang="en-US" sz="2000" dirty="0">
              <a:solidFill>
                <a:schemeClr val="bg1"/>
              </a:solidFill>
            </a:endParaRPr>
          </a:p>
        </p:txBody>
      </p:sp>
      <p:sp>
        <p:nvSpPr>
          <p:cNvPr id="9" name="Rectangle 8"/>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10" name="Rectangle 1"/>
          <p:cNvSpPr>
            <a:spLocks noChangeArrowheads="1"/>
          </p:cNvSpPr>
          <p:nvPr userDrawn="1"/>
        </p:nvSpPr>
        <p:spPr bwMode="auto">
          <a:xfrm>
            <a:off x="4816475" y="3443288"/>
            <a:ext cx="790575" cy="25400"/>
          </a:xfrm>
          <a:prstGeom prst="rect">
            <a:avLst/>
          </a:prstGeom>
          <a:solidFill>
            <a:schemeClr val="bg1"/>
          </a:solidFill>
          <a:ln w="9525" algn="ctr">
            <a:noFill/>
            <a:round/>
            <a:headEnd/>
            <a:tailEnd/>
          </a:ln>
          <a:effectLst/>
        </p:spPr>
        <p:txBody>
          <a:bodyPr anchor="ctr">
            <a:spAutoFit/>
          </a:bodyP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a:spcBef>
                <a:spcPct val="50000"/>
              </a:spcBef>
              <a:buClrTx/>
              <a:buFontTx/>
              <a:buNone/>
              <a:defRPr/>
            </a:pPr>
            <a:endParaRPr lang="en-GB" altLang="en-US" sz="1800">
              <a:ea typeface="ヒラギノ角ゴ Pro W3"/>
              <a:cs typeface="ヒラギノ角ゴ Pro W3"/>
            </a:endParaRPr>
          </a:p>
        </p:txBody>
      </p:sp>
      <p:sp>
        <p:nvSpPr>
          <p:cNvPr id="11" name="Parallelogram 10"/>
          <p:cNvSpPr/>
          <p:nvPr userDrawn="1"/>
        </p:nvSpPr>
        <p:spPr bwMode="auto">
          <a:xfrm>
            <a:off x="0" y="0"/>
            <a:ext cx="4591050" cy="5143500"/>
          </a:xfrm>
          <a:custGeom>
            <a:avLst/>
            <a:gdLst/>
            <a:ahLst/>
            <a:cxnLst/>
            <a:rect l="l" t="t" r="r" b="b"/>
            <a:pathLst>
              <a:path w="4591751" h="5143500">
                <a:moveTo>
                  <a:pt x="0" y="0"/>
                </a:moveTo>
                <a:lnTo>
                  <a:pt x="4591751" y="0"/>
                </a:lnTo>
                <a:lnTo>
                  <a:pt x="3154503" y="5143500"/>
                </a:lnTo>
                <a:lnTo>
                  <a:pt x="0" y="5143500"/>
                </a:lnTo>
                <a:close/>
              </a:path>
            </a:pathLst>
          </a:cu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17" name="Text Placeholder 16"/>
          <p:cNvSpPr>
            <a:spLocks noGrp="1"/>
          </p:cNvSpPr>
          <p:nvPr>
            <p:ph type="body" sz="quarter" idx="13"/>
          </p:nvPr>
        </p:nvSpPr>
        <p:spPr>
          <a:xfrm>
            <a:off x="4816475" y="907256"/>
            <a:ext cx="3968750" cy="11287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lang="en-US" sz="6000" kern="1200" dirty="0" smtClean="0">
                <a:solidFill>
                  <a:srgbClr val="FFFFFF"/>
                </a:solidFill>
                <a:latin typeface="Arial" pitchFamily="34" charset="0"/>
                <a:cs typeface="Arial" pitchFamily="34" charset="0"/>
              </a:defRPr>
            </a:lvl1pPr>
          </a:lstStyle>
          <a:p>
            <a:pPr lvl="0"/>
            <a:r>
              <a:rPr lang="en-US"/>
              <a:t>Click to edit Master text styles</a:t>
            </a:r>
          </a:p>
        </p:txBody>
      </p:sp>
      <p:sp>
        <p:nvSpPr>
          <p:cNvPr id="14" name="Text Placeholder 16"/>
          <p:cNvSpPr>
            <a:spLocks noGrp="1"/>
          </p:cNvSpPr>
          <p:nvPr>
            <p:ph type="body" sz="quarter" idx="15"/>
          </p:nvPr>
        </p:nvSpPr>
        <p:spPr>
          <a:xfrm>
            <a:off x="4811713" y="2137569"/>
            <a:ext cx="3968750" cy="1262856"/>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lvl1pPr>
              <a:defRPr lang="en-US" sz="3200" kern="1200" smtClean="0">
                <a:solidFill>
                  <a:schemeClr val="bg1"/>
                </a:solidFill>
                <a:ea typeface="+mj-ea"/>
                <a:cs typeface="+mj-cs"/>
              </a:defRPr>
            </a:lvl1pPr>
            <a:lvl2pPr>
              <a:defRPr lang="en-US" smtClean="0"/>
            </a:lvl2pPr>
          </a:lstStyle>
          <a:p>
            <a:pPr lvl="0"/>
            <a:r>
              <a:rPr lang="en-US"/>
              <a:t>Click to edit Master text styles</a:t>
            </a:r>
          </a:p>
        </p:txBody>
      </p:sp>
      <p:sp>
        <p:nvSpPr>
          <p:cNvPr id="15" name="Text Placeholder 16"/>
          <p:cNvSpPr>
            <a:spLocks noGrp="1"/>
          </p:cNvSpPr>
          <p:nvPr>
            <p:ph type="body" sz="quarter" idx="16"/>
          </p:nvPr>
        </p:nvSpPr>
        <p:spPr>
          <a:xfrm>
            <a:off x="4811713" y="3565525"/>
            <a:ext cx="3968750" cy="11287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a:defRPr lang="en-US" sz="2000" kern="1200" baseline="0" dirty="0" smtClean="0">
                <a:solidFill>
                  <a:schemeClr val="bg1"/>
                </a:solidFill>
                <a:latin typeface="Arial" pitchFamily="34" charset="0"/>
                <a:cs typeface="Arial" pitchFamily="34" charset="0"/>
              </a:defRPr>
            </a:lvl1pPr>
          </a:lstStyle>
          <a:p>
            <a:pPr lvl="0"/>
            <a:r>
              <a:rPr lang="en-US"/>
              <a:t>Click to edit Master text styles</a:t>
            </a:r>
          </a:p>
        </p:txBody>
      </p:sp>
      <p:sp>
        <p:nvSpPr>
          <p:cNvPr id="18" name="Text Placeholder 17"/>
          <p:cNvSpPr>
            <a:spLocks noGrp="1"/>
          </p:cNvSpPr>
          <p:nvPr>
            <p:ph type="body" sz="quarter" idx="17"/>
          </p:nvPr>
        </p:nvSpPr>
        <p:spPr>
          <a:xfrm>
            <a:off x="0" y="831850"/>
            <a:ext cx="3881438" cy="402907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lstStyle>
            <a:lvl1pPr algn="r">
              <a:defRPr lang="en-US" sz="30000" b="1" kern="1200" smtClean="0">
                <a:solidFill>
                  <a:srgbClr val="003299"/>
                </a:solidFill>
                <a:cs typeface="Arial" pitchFamily="34" charset="0"/>
              </a:defRPr>
            </a:lvl1pPr>
            <a:lvl2pPr>
              <a:defRPr lang="en-US" kern="1200" smtClean="0">
                <a:latin typeface="Arial" pitchFamily="34" charset="0"/>
                <a:ea typeface="+mn-ea"/>
                <a:cs typeface="Arial" pitchFamily="34" charset="0"/>
              </a:defRPr>
            </a:lvl2pPr>
            <a:lvl3pPr>
              <a:defRPr lang="en-US" kern="1200" smtClean="0">
                <a:latin typeface="Arial" pitchFamily="34" charset="0"/>
                <a:ea typeface="+mn-ea"/>
                <a:cs typeface="Arial" pitchFamily="34" charset="0"/>
              </a:defRPr>
            </a:lvl3pPr>
            <a:lvl4pPr>
              <a:defRPr lang="en-US" kern="1200" smtClean="0">
                <a:latin typeface="Arial" pitchFamily="34" charset="0"/>
                <a:ea typeface="+mn-ea"/>
                <a:cs typeface="Arial" pitchFamily="34" charset="0"/>
              </a:defRPr>
            </a:lvl4pPr>
            <a:lvl5pPr>
              <a:defRPr lang="en-GB" kern="1200">
                <a:latin typeface="Arial" pitchFamily="34" charset="0"/>
                <a:ea typeface="+mn-ea"/>
                <a:cs typeface="Arial" pitchFamily="34" charset="0"/>
              </a:defRPr>
            </a:lvl5pPr>
          </a:lstStyle>
          <a:p>
            <a:pPr lvl="0"/>
            <a:r>
              <a:rPr lang="en-US"/>
              <a:t>Click to edit Master text styles</a:t>
            </a:r>
          </a:p>
        </p:txBody>
      </p:sp>
      <p:sp>
        <p:nvSpPr>
          <p:cNvPr id="12" name="Slide Number Placeholder 5"/>
          <p:cNvSpPr>
            <a:spLocks noGrp="1"/>
          </p:cNvSpPr>
          <p:nvPr>
            <p:ph type="sldNum" sz="quarter" idx="18"/>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489EFBB2-B333-479B-84A0-F406AA2E2D12}" type="slidenum">
              <a:rPr/>
              <a:pPr>
                <a:defRPr/>
              </a:pPr>
              <a:t>‹N›</a:t>
            </a:fld>
            <a:endParaRPr dirty="0"/>
          </a:p>
        </p:txBody>
      </p:sp>
    </p:spTree>
    <p:extLst>
      <p:ext uri="{BB962C8B-B14F-4D97-AF65-F5344CB8AC3E}">
        <p14:creationId xmlns:p14="http://schemas.microsoft.com/office/powerpoint/2010/main" val="121859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 Full">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Rectangle 3"/>
          <p:cNvSpPr txBox="1">
            <a:spLocks noChangeArrowheads="1"/>
          </p:cNvSpPr>
          <p:nvPr userDrawn="1"/>
        </p:nvSpPr>
        <p:spPr bwMode="auto">
          <a:xfrm>
            <a:off x="468313" y="1222375"/>
            <a:ext cx="8194675" cy="327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98450" indent="-298450" eaLnBrk="0" hangingPunct="0">
              <a:defRPr>
                <a:solidFill>
                  <a:schemeClr val="tx1"/>
                </a:solidFill>
                <a:latin typeface="Arial" pitchFamily="34" charset="0"/>
                <a:cs typeface="Arial" pitchFamily="34" charset="0"/>
              </a:defRPr>
            </a:lvl1pPr>
            <a:lvl2pPr marL="596900" indent="-296863" eaLnBrk="0" hangingPunct="0">
              <a:defRPr>
                <a:solidFill>
                  <a:schemeClr val="tx1"/>
                </a:solidFill>
                <a:latin typeface="Arial" pitchFamily="34" charset="0"/>
                <a:cs typeface="Arial" pitchFamily="34" charset="0"/>
              </a:defRPr>
            </a:lvl2pPr>
            <a:lvl3pPr indent="-315913" eaLnBrk="0" hangingPunct="0">
              <a:defRPr>
                <a:solidFill>
                  <a:schemeClr val="tx1"/>
                </a:solidFill>
                <a:latin typeface="Arial" pitchFamily="34" charset="0"/>
                <a:cs typeface="Arial" pitchFamily="34" charset="0"/>
              </a:defRPr>
            </a:lvl3pPr>
            <a:lvl4pPr marL="1219200" indent="-303213" eaLnBrk="0" hangingPunct="0">
              <a:defRPr>
                <a:solidFill>
                  <a:schemeClr val="tx1"/>
                </a:solidFill>
                <a:latin typeface="Arial" pitchFamily="34" charset="0"/>
                <a:cs typeface="Arial" pitchFamily="34" charset="0"/>
              </a:defRPr>
            </a:lvl4pPr>
            <a:lvl5pPr marL="1524000" indent="-303213" eaLnBrk="0" hangingPunct="0">
              <a:defRPr>
                <a:solidFill>
                  <a:schemeClr val="tx1"/>
                </a:solidFill>
                <a:latin typeface="Arial" pitchFamily="34" charset="0"/>
                <a:cs typeface="Arial" pitchFamily="34" charset="0"/>
              </a:defRPr>
            </a:lvl5pPr>
            <a:lvl6pPr marL="1981200" indent="-303213" eaLnBrk="0" fontAlgn="base" hangingPunct="0">
              <a:spcBef>
                <a:spcPct val="0"/>
              </a:spcBef>
              <a:spcAft>
                <a:spcPct val="0"/>
              </a:spcAft>
              <a:defRPr>
                <a:solidFill>
                  <a:schemeClr val="tx1"/>
                </a:solidFill>
                <a:latin typeface="Arial" pitchFamily="34" charset="0"/>
                <a:cs typeface="Arial" pitchFamily="34" charset="0"/>
              </a:defRPr>
            </a:lvl6pPr>
            <a:lvl7pPr marL="2438400" indent="-303213" eaLnBrk="0" fontAlgn="base" hangingPunct="0">
              <a:spcBef>
                <a:spcPct val="0"/>
              </a:spcBef>
              <a:spcAft>
                <a:spcPct val="0"/>
              </a:spcAft>
              <a:defRPr>
                <a:solidFill>
                  <a:schemeClr val="tx1"/>
                </a:solidFill>
                <a:latin typeface="Arial" pitchFamily="34" charset="0"/>
                <a:cs typeface="Arial" pitchFamily="34" charset="0"/>
              </a:defRPr>
            </a:lvl7pPr>
            <a:lvl8pPr marL="2895600" indent="-303213" eaLnBrk="0" fontAlgn="base" hangingPunct="0">
              <a:spcBef>
                <a:spcPct val="0"/>
              </a:spcBef>
              <a:spcAft>
                <a:spcPct val="0"/>
              </a:spcAft>
              <a:defRPr>
                <a:solidFill>
                  <a:schemeClr val="tx1"/>
                </a:solidFill>
                <a:latin typeface="Arial" pitchFamily="34" charset="0"/>
                <a:cs typeface="Arial" pitchFamily="34" charset="0"/>
              </a:defRPr>
            </a:lvl8pPr>
            <a:lvl9pPr marL="3352800" indent="-303213"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30000"/>
              </a:spcBef>
              <a:buClr>
                <a:schemeClr val="tx2"/>
              </a:buClr>
              <a:buFontTx/>
              <a:buChar char="•"/>
              <a:defRPr/>
            </a:pPr>
            <a:endParaRPr lang="en-US" altLang="en-US" sz="2200">
              <a:solidFill>
                <a:schemeClr val="tx2"/>
              </a:solidFill>
            </a:endParaRPr>
          </a:p>
        </p:txBody>
      </p:sp>
      <p:sp>
        <p:nvSpPr>
          <p:cNvPr id="4"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8"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5" name="Slide Number Placeholder 5"/>
          <p:cNvSpPr>
            <a:spLocks noGrp="1"/>
          </p:cNvSpPr>
          <p:nvPr>
            <p:ph type="sldNum" sz="quarter" idx="10"/>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72AD2B4C-24FD-485E-ADAD-B1E3DC73B16B}" type="slidenum">
              <a:rPr/>
              <a:pPr>
                <a:defRPr/>
              </a:pPr>
              <a:t>‹N›</a:t>
            </a:fld>
            <a:endParaRPr dirty="0"/>
          </a:p>
        </p:txBody>
      </p:sp>
    </p:spTree>
    <p:extLst>
      <p:ext uri="{BB962C8B-B14F-4D97-AF65-F5344CB8AC3E}">
        <p14:creationId xmlns:p14="http://schemas.microsoft.com/office/powerpoint/2010/main" val="2179573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 Placeholder (With Imag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Parallelogram 3"/>
          <p:cNvSpPr/>
          <p:nvPr userDrawn="1"/>
        </p:nvSpPr>
        <p:spPr bwMode="auto">
          <a:xfrm>
            <a:off x="0" y="1109663"/>
            <a:ext cx="8197850" cy="3613150"/>
          </a:xfrm>
          <a:custGeom>
            <a:avLst/>
            <a:gdLst/>
            <a:ahLst/>
            <a:cxnLst/>
            <a:rect l="l" t="t" r="r" b="b"/>
            <a:pathLst>
              <a:path w="8197850" h="3613150">
                <a:moveTo>
                  <a:pt x="433207" y="0"/>
                </a:moveTo>
                <a:lnTo>
                  <a:pt x="8197850" y="0"/>
                </a:lnTo>
                <a:lnTo>
                  <a:pt x="7269343" y="3613150"/>
                </a:lnTo>
                <a:lnTo>
                  <a:pt x="0" y="3613150"/>
                </a:lnTo>
                <a:lnTo>
                  <a:pt x="0" y="1685762"/>
                </a:lnTo>
                <a:close/>
              </a:path>
            </a:pathLst>
          </a:custGeom>
          <a:solidFill>
            <a:schemeClr val="bg1"/>
          </a:solidFill>
          <a:ln w="9525" cap="flat" cmpd="sng" algn="ctr">
            <a:noFill/>
            <a:prstDash val="solid"/>
            <a:round/>
            <a:headEnd type="none" w="med" len="med"/>
            <a:tailEnd type="none" w="med" len="med"/>
          </a:ln>
          <a:effectLst>
            <a:outerShdw blurRad="508000" sx="102000" sy="102000" algn="ctr" rotWithShape="0">
              <a:prstClr val="black">
                <a:alpha val="10000"/>
              </a:prstClr>
            </a:outerShdw>
          </a:effectLst>
        </p:spPr>
        <p:txBody>
          <a:bodyPr anchor="ctr">
            <a:spAutoFit/>
          </a:bodyPr>
          <a:lstStyle/>
          <a:p>
            <a:pPr eaLnBrk="0" hangingPunct="0">
              <a:spcBef>
                <a:spcPct val="50000"/>
              </a:spcBef>
              <a:defRPr/>
            </a:pPr>
            <a:endParaRPr lang="en-GB">
              <a:latin typeface="Arial" charset="0"/>
              <a:ea typeface="ヒラギノ角ゴ Pro W3" pitchFamily="-64" charset="-128"/>
            </a:endParaRPr>
          </a:p>
        </p:txBody>
      </p:sp>
      <p:sp>
        <p:nvSpPr>
          <p:cNvPr id="5" name="Rectangle 3"/>
          <p:cNvSpPr txBox="1">
            <a:spLocks noChangeArrowheads="1"/>
          </p:cNvSpPr>
          <p:nvPr userDrawn="1"/>
        </p:nvSpPr>
        <p:spPr bwMode="auto">
          <a:xfrm>
            <a:off x="971550" y="1492250"/>
            <a:ext cx="2160588" cy="280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cs typeface="Arial" pitchFamily="34" charset="0"/>
              </a:defRPr>
            </a:lvl1pPr>
            <a:lvl2pPr marL="596900" indent="-296863" eaLnBrk="0" hangingPunct="0">
              <a:defRPr>
                <a:solidFill>
                  <a:schemeClr val="tx1"/>
                </a:solidFill>
                <a:latin typeface="Arial" pitchFamily="34" charset="0"/>
                <a:cs typeface="Arial" pitchFamily="34" charset="0"/>
              </a:defRPr>
            </a:lvl2pPr>
            <a:lvl3pPr indent="-315913" eaLnBrk="0" hangingPunct="0">
              <a:defRPr>
                <a:solidFill>
                  <a:schemeClr val="tx1"/>
                </a:solidFill>
                <a:latin typeface="Arial" pitchFamily="34" charset="0"/>
                <a:cs typeface="Arial" pitchFamily="34" charset="0"/>
              </a:defRPr>
            </a:lvl3pPr>
            <a:lvl4pPr marL="1219200" indent="-303213" eaLnBrk="0" hangingPunct="0">
              <a:defRPr>
                <a:solidFill>
                  <a:schemeClr val="tx1"/>
                </a:solidFill>
                <a:latin typeface="Arial" pitchFamily="34" charset="0"/>
                <a:cs typeface="Arial" pitchFamily="34" charset="0"/>
              </a:defRPr>
            </a:lvl4pPr>
            <a:lvl5pPr marL="1524000" indent="-303213" eaLnBrk="0" hangingPunct="0">
              <a:defRPr>
                <a:solidFill>
                  <a:schemeClr val="tx1"/>
                </a:solidFill>
                <a:latin typeface="Arial" pitchFamily="34" charset="0"/>
                <a:cs typeface="Arial" pitchFamily="34" charset="0"/>
              </a:defRPr>
            </a:lvl5pPr>
            <a:lvl6pPr marL="1981200" indent="-303213" eaLnBrk="0" fontAlgn="base" hangingPunct="0">
              <a:spcBef>
                <a:spcPct val="0"/>
              </a:spcBef>
              <a:spcAft>
                <a:spcPct val="0"/>
              </a:spcAft>
              <a:defRPr>
                <a:solidFill>
                  <a:schemeClr val="tx1"/>
                </a:solidFill>
                <a:latin typeface="Arial" pitchFamily="34" charset="0"/>
                <a:cs typeface="Arial" pitchFamily="34" charset="0"/>
              </a:defRPr>
            </a:lvl6pPr>
            <a:lvl7pPr marL="2438400" indent="-303213" eaLnBrk="0" fontAlgn="base" hangingPunct="0">
              <a:spcBef>
                <a:spcPct val="0"/>
              </a:spcBef>
              <a:spcAft>
                <a:spcPct val="0"/>
              </a:spcAft>
              <a:defRPr>
                <a:solidFill>
                  <a:schemeClr val="tx1"/>
                </a:solidFill>
                <a:latin typeface="Arial" pitchFamily="34" charset="0"/>
                <a:cs typeface="Arial" pitchFamily="34" charset="0"/>
              </a:defRPr>
            </a:lvl7pPr>
            <a:lvl8pPr marL="2895600" indent="-303213" eaLnBrk="0" fontAlgn="base" hangingPunct="0">
              <a:spcBef>
                <a:spcPct val="0"/>
              </a:spcBef>
              <a:spcAft>
                <a:spcPct val="0"/>
              </a:spcAft>
              <a:defRPr>
                <a:solidFill>
                  <a:schemeClr val="tx1"/>
                </a:solidFill>
                <a:latin typeface="Arial" pitchFamily="34" charset="0"/>
                <a:cs typeface="Arial" pitchFamily="34" charset="0"/>
              </a:defRPr>
            </a:lvl8pPr>
            <a:lvl9pPr marL="3352800" indent="-303213"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30000"/>
              </a:spcBef>
              <a:buClr>
                <a:schemeClr val="tx2"/>
              </a:buClr>
              <a:defRPr/>
            </a:pPr>
            <a:endParaRPr lang="en-GB" altLang="en-US" sz="2000"/>
          </a:p>
        </p:txBody>
      </p:sp>
      <p:sp>
        <p:nvSpPr>
          <p:cNvPr id="6" name="Rectangle 5"/>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12"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14" name="Picture Placeholder 8"/>
          <p:cNvSpPr>
            <a:spLocks noGrp="1"/>
          </p:cNvSpPr>
          <p:nvPr>
            <p:ph type="pic" sz="quarter" idx="22"/>
          </p:nvPr>
        </p:nvSpPr>
        <p:spPr>
          <a:xfrm>
            <a:off x="3286126" y="1"/>
            <a:ext cx="5857875" cy="4721225"/>
          </a:xfrm>
          <a:custGeom>
            <a:avLst/>
            <a:gdLst/>
            <a:ahLst/>
            <a:cxnLst/>
            <a:rect l="l" t="t" r="r" b="b"/>
            <a:pathLst>
              <a:path w="5857875" h="4721225">
                <a:moveTo>
                  <a:pt x="1190458" y="0"/>
                </a:moveTo>
                <a:lnTo>
                  <a:pt x="5857875" y="0"/>
                </a:lnTo>
                <a:lnTo>
                  <a:pt x="5857875" y="4721225"/>
                </a:lnTo>
                <a:lnTo>
                  <a:pt x="0" y="4721225"/>
                </a:lnTo>
                <a:close/>
              </a:path>
            </a:pathLst>
          </a:custGeom>
        </p:spPr>
        <p:txBody>
          <a:bodyPr/>
          <a:lstStyle/>
          <a:p>
            <a:pPr lvl="0"/>
            <a:r>
              <a:rPr lang="en-US" noProof="0"/>
              <a:t>Click icon to add picture</a:t>
            </a:r>
            <a:endParaRPr lang="en-GB" noProof="0" dirty="0"/>
          </a:p>
        </p:txBody>
      </p:sp>
      <p:sp>
        <p:nvSpPr>
          <p:cNvPr id="7" name="Slide Number Placeholder 5"/>
          <p:cNvSpPr>
            <a:spLocks noGrp="1"/>
          </p:cNvSpPr>
          <p:nvPr>
            <p:ph type="sldNum" sz="quarter" idx="23"/>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BAAA2B01-B512-4650-90E0-024ED79178B0}" type="slidenum">
              <a:rPr/>
              <a:pPr>
                <a:defRPr/>
              </a:pPr>
              <a:t>‹N›</a:t>
            </a:fld>
            <a:endParaRPr dirty="0"/>
          </a:p>
        </p:txBody>
      </p:sp>
    </p:spTree>
    <p:extLst>
      <p:ext uri="{BB962C8B-B14F-4D97-AF65-F5344CB8AC3E}">
        <p14:creationId xmlns:p14="http://schemas.microsoft.com/office/powerpoint/2010/main" val="2700400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Images">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9"/>
          <p:cNvSpPr>
            <a:spLocks noChangeArrowheads="1"/>
          </p:cNvSpPr>
          <p:nvPr userDrawn="1"/>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9" name="Picture Placeholder 8"/>
          <p:cNvSpPr>
            <a:spLocks noGrp="1"/>
          </p:cNvSpPr>
          <p:nvPr>
            <p:ph type="pic" sz="quarter" idx="22"/>
          </p:nvPr>
        </p:nvSpPr>
        <p:spPr>
          <a:xfrm>
            <a:off x="3286126" y="1"/>
            <a:ext cx="5857875" cy="4721225"/>
          </a:xfrm>
          <a:custGeom>
            <a:avLst/>
            <a:gdLst/>
            <a:ahLst/>
            <a:cxnLst/>
            <a:rect l="l" t="t" r="r" b="b"/>
            <a:pathLst>
              <a:path w="5857875" h="4721225">
                <a:moveTo>
                  <a:pt x="1190458" y="0"/>
                </a:moveTo>
                <a:lnTo>
                  <a:pt x="5857875" y="0"/>
                </a:lnTo>
                <a:lnTo>
                  <a:pt x="5857875" y="4721225"/>
                </a:lnTo>
                <a:lnTo>
                  <a:pt x="0" y="4721225"/>
                </a:lnTo>
                <a:close/>
              </a:path>
            </a:pathLst>
          </a:custGeom>
        </p:spPr>
        <p:txBody>
          <a:bodyPr/>
          <a:lstStyle/>
          <a:p>
            <a:pPr lvl="0"/>
            <a:r>
              <a:rPr lang="en-US" noProof="0"/>
              <a:t>Click icon to add picture</a:t>
            </a:r>
            <a:endParaRPr lang="en-GB" noProof="0" dirty="0"/>
          </a:p>
        </p:txBody>
      </p:sp>
      <p:sp>
        <p:nvSpPr>
          <p:cNvPr id="3" name="Picture Placeholder 2"/>
          <p:cNvSpPr>
            <a:spLocks noGrp="1"/>
          </p:cNvSpPr>
          <p:nvPr>
            <p:ph type="pic" sz="quarter" idx="21"/>
          </p:nvPr>
        </p:nvSpPr>
        <p:spPr>
          <a:xfrm>
            <a:off x="0" y="1074738"/>
            <a:ext cx="4222750" cy="3646487"/>
          </a:xfrm>
          <a:custGeom>
            <a:avLst/>
            <a:gdLst/>
            <a:ahLst/>
            <a:cxnLst/>
            <a:rect l="l" t="t" r="r" b="b"/>
            <a:pathLst>
              <a:path w="4222750" h="3646487">
                <a:moveTo>
                  <a:pt x="0" y="0"/>
                </a:moveTo>
                <a:lnTo>
                  <a:pt x="4222750" y="0"/>
                </a:lnTo>
                <a:lnTo>
                  <a:pt x="3293625" y="3646487"/>
                </a:lnTo>
                <a:lnTo>
                  <a:pt x="0" y="3646487"/>
                </a:lnTo>
                <a:close/>
              </a:path>
            </a:pathLst>
          </a:custGeom>
        </p:spPr>
        <p:txBody>
          <a:bodyPr/>
          <a:lstStyle/>
          <a:p>
            <a:pPr lvl="0"/>
            <a:r>
              <a:rPr lang="en-US" noProof="0"/>
              <a:t>Click icon to add picture</a:t>
            </a:r>
            <a:endParaRPr lang="en-GB" noProof="0" dirty="0"/>
          </a:p>
        </p:txBody>
      </p:sp>
      <p:sp>
        <p:nvSpPr>
          <p:cNvPr id="14" name="Rectangle 4"/>
          <p:cNvSpPr>
            <a:spLocks noGrp="1" noChangeArrowheads="1"/>
          </p:cNvSpPr>
          <p:nvPr>
            <p:ph type="title"/>
          </p:nvPr>
        </p:nvSpPr>
        <p:spPr>
          <a:xfrm>
            <a:off x="463551" y="411956"/>
            <a:ext cx="8404225" cy="633413"/>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t"/>
          <a:lstStyle>
            <a:lvl1pPr>
              <a:defRPr lang="en-GB" altLang="en-US" sz="2800" kern="1200" dirty="0" smtClean="0"/>
            </a:lvl1pPr>
          </a:lstStyle>
          <a:p>
            <a:pPr lvl="0"/>
            <a:r>
              <a:rPr lang="en-US" altLang="en-US"/>
              <a:t>Click to edit Master title style</a:t>
            </a:r>
            <a:endParaRPr lang="en-GB" altLang="en-US" dirty="0"/>
          </a:p>
        </p:txBody>
      </p:sp>
      <p:sp>
        <p:nvSpPr>
          <p:cNvPr id="6" name="Slide Number Placeholder 5"/>
          <p:cNvSpPr>
            <a:spLocks noGrp="1"/>
          </p:cNvSpPr>
          <p:nvPr>
            <p:ph type="sldNum" sz="quarter" idx="23"/>
          </p:nvPr>
        </p:nvSpPr>
        <p:spPr>
          <a:xfrm>
            <a:off x="4357688" y="4856163"/>
            <a:ext cx="414337" cy="1381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algn="ctr" eaLnBrk="0" hangingPunct="0">
              <a:lnSpc>
                <a:spcPts val="1200"/>
              </a:lnSpc>
              <a:defRPr lang="en-GB" sz="900">
                <a:solidFill>
                  <a:schemeClr val="bg1"/>
                </a:solidFill>
              </a:defRPr>
            </a:lvl1pPr>
          </a:lstStyle>
          <a:p>
            <a:pPr>
              <a:defRPr/>
            </a:pPr>
            <a:fld id="{BD9341D4-07C6-4282-AE38-5248E8AD561A}" type="slidenum">
              <a:rPr/>
              <a:pPr>
                <a:defRPr/>
              </a:pPr>
              <a:t>‹N›</a:t>
            </a:fld>
            <a:endParaRPr dirty="0"/>
          </a:p>
        </p:txBody>
      </p:sp>
    </p:spTree>
    <p:extLst>
      <p:ext uri="{BB962C8B-B14F-4D97-AF65-F5344CB8AC3E}">
        <p14:creationId xmlns:p14="http://schemas.microsoft.com/office/powerpoint/2010/main" val="1208226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6E9B53B3-16FF-0B4A-2567-58CFBA41C265}"/>
              </a:ext>
            </a:extLst>
          </p:cNvPr>
          <p:cNvGraphicFramePr>
            <a:graphicFrameLocks noChangeAspect="1"/>
          </p:cNvGraphicFramePr>
          <p:nvPr userDrawn="1">
            <p:custDataLst>
              <p:tags r:id="rId22"/>
            </p:custDataLst>
            <p:extLst>
              <p:ext uri="{D42A27DB-BD31-4B8C-83A1-F6EECF244321}">
                <p14:modId xmlns:p14="http://schemas.microsoft.com/office/powerpoint/2010/main" val="27924609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23" imgW="346" imgH="346" progId="TCLayout.ActiveDocument.1">
                  <p:embed/>
                </p:oleObj>
              </mc:Choice>
              <mc:Fallback>
                <p:oleObj name="think-cell Slide" r:id="rId23" imgW="346" imgH="346" progId="TCLayout.ActiveDocument.1">
                  <p:embed/>
                  <p:pic>
                    <p:nvPicPr>
                      <p:cNvPr id="0" name=""/>
                      <p:cNvPicPr/>
                      <p:nvPr/>
                    </p:nvPicPr>
                    <p:blipFill>
                      <a:blip r:embed="rId24"/>
                      <a:stretch>
                        <a:fillRect/>
                      </a:stretch>
                    </p:blipFill>
                    <p:spPr>
                      <a:xfrm>
                        <a:off x="1588" y="1588"/>
                        <a:ext cx="1588" cy="1588"/>
                      </a:xfrm>
                      <a:prstGeom prst="rect">
                        <a:avLst/>
                      </a:prstGeom>
                    </p:spPr>
                  </p:pic>
                </p:oleObj>
              </mc:Fallback>
            </mc:AlternateContent>
          </a:graphicData>
        </a:graphic>
      </p:graphicFrame>
      <p:sp>
        <p:nvSpPr>
          <p:cNvPr id="1027" name="Rectangle 4"/>
          <p:cNvSpPr>
            <a:spLocks noGrp="1" noChangeArrowheads="1"/>
          </p:cNvSpPr>
          <p:nvPr>
            <p:ph type="body" idx="1"/>
          </p:nvPr>
        </p:nvSpPr>
        <p:spPr bwMode="auto">
          <a:xfrm>
            <a:off x="468313" y="1150938"/>
            <a:ext cx="8194675" cy="3351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US"/>
              <a:t>Mastertextformat bearbeiten</a:t>
            </a:r>
          </a:p>
          <a:p>
            <a:pPr lvl="1"/>
            <a:r>
              <a:rPr lang="en-GB" altLang="en-US"/>
              <a:t>Zweite Ebene</a:t>
            </a:r>
          </a:p>
          <a:p>
            <a:pPr lvl="2"/>
            <a:r>
              <a:rPr lang="en-GB" altLang="en-US"/>
              <a:t>Dritte Ebene</a:t>
            </a:r>
          </a:p>
          <a:p>
            <a:pPr lvl="3"/>
            <a:r>
              <a:rPr lang="en-GB" altLang="en-US"/>
              <a:t>Vierte Ebene</a:t>
            </a:r>
          </a:p>
          <a:p>
            <a:pPr lvl="4"/>
            <a:r>
              <a:rPr lang="en-GB" altLang="en-US"/>
              <a:t>Fünfte Ebene</a:t>
            </a:r>
          </a:p>
        </p:txBody>
      </p:sp>
      <p:sp>
        <p:nvSpPr>
          <p:cNvPr id="1028" name="Rectangle 5"/>
          <p:cNvSpPr>
            <a:spLocks noGrp="1" noChangeArrowheads="1"/>
          </p:cNvSpPr>
          <p:nvPr>
            <p:ph type="title"/>
          </p:nvPr>
        </p:nvSpPr>
        <p:spPr bwMode="auto">
          <a:xfrm>
            <a:off x="468313" y="573088"/>
            <a:ext cx="8594725" cy="47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altLang="en-US"/>
              <a:t>Mastertitelformat bearbeiten</a:t>
            </a:r>
          </a:p>
        </p:txBody>
      </p:sp>
      <p:sp>
        <p:nvSpPr>
          <p:cNvPr id="1031" name="Rectangle 9"/>
          <p:cNvSpPr>
            <a:spLocks noChangeArrowheads="1"/>
          </p:cNvSpPr>
          <p:nvPr/>
        </p:nvSpPr>
        <p:spPr bwMode="auto">
          <a:xfrm>
            <a:off x="6372225" y="4860925"/>
            <a:ext cx="2290763" cy="14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dirty="0">
                <a:solidFill>
                  <a:schemeClr val="bg1"/>
                </a:solidFill>
              </a:rPr>
              <a:t>www.ecb.europa.eu © </a:t>
            </a:r>
          </a:p>
        </p:txBody>
      </p:sp>
      <p:sp>
        <p:nvSpPr>
          <p:cNvPr id="5" name="TextBox 4">
            <a:extLst>
              <a:ext uri="{FF2B5EF4-FFF2-40B4-BE49-F238E27FC236}">
                <a16:creationId xmlns:a16="http://schemas.microsoft.com/office/drawing/2014/main" id="{20D2E124-10B0-F06F-DC8D-7D608BB1AC99}"/>
              </a:ext>
            </a:extLst>
          </p:cNvPr>
          <p:cNvSpPr txBox="1"/>
          <p:nvPr userDrawn="1">
            <p:extLst>
              <p:ext uri="{1162E1C5-73C7-4A58-AE30-91384D911F3F}">
                <p184:classification xmlns:p184="http://schemas.microsoft.com/office/powerpoint/2018/4/main" val="hdr"/>
              </p:ext>
            </p:extLst>
          </p:nvPr>
        </p:nvSpPr>
        <p:spPr>
          <a:xfrm>
            <a:off x="7966075" y="63500"/>
            <a:ext cx="1149350" cy="152400"/>
          </a:xfrm>
          <a:prstGeom prst="rect">
            <a:avLst/>
          </a:prstGeom>
        </p:spPr>
        <p:txBody>
          <a:bodyPr horzOverflow="overflow" lIns="0" tIns="0" rIns="0" bIns="0">
            <a:spAutoFit/>
          </a:bodyPr>
          <a:lstStyle/>
          <a:p>
            <a:pPr algn="l"/>
            <a:r>
              <a:rPr lang="en-GB" sz="1000">
                <a:solidFill>
                  <a:srgbClr val="000000"/>
                </a:solidFill>
                <a:latin typeface="Arial" panose="020B0604020202020204" pitchFamily="34" charset="0"/>
                <a:cs typeface="Arial" panose="020B0604020202020204" pitchFamily="34" charset="0"/>
              </a:rPr>
              <a:t>ECB-RESTRICTED</a:t>
            </a:r>
          </a:p>
        </p:txBody>
      </p:sp>
    </p:spTree>
  </p:cSld>
  <p:clrMap bg1="lt1" tx1="dk1" bg2="lt2" tx2="dk2" accent1="accent1" accent2="accent2" accent3="accent3" accent4="accent4" accent5="accent5" accent6="accent6" hlink="hlink" folHlink="folHlink"/>
  <p:sldLayoutIdLst>
    <p:sldLayoutId id="2147486294" r:id="rId1"/>
    <p:sldLayoutId id="2147486295" r:id="rId2"/>
    <p:sldLayoutId id="2147486297" r:id="rId3"/>
    <p:sldLayoutId id="2147486298" r:id="rId4"/>
    <p:sldLayoutId id="2147486299" r:id="rId5"/>
    <p:sldLayoutId id="2147486300" r:id="rId6"/>
    <p:sldLayoutId id="2147486301" r:id="rId7"/>
    <p:sldLayoutId id="2147486302" r:id="rId8"/>
    <p:sldLayoutId id="2147486303" r:id="rId9"/>
    <p:sldLayoutId id="2147486304" r:id="rId10"/>
    <p:sldLayoutId id="2147486305" r:id="rId11"/>
    <p:sldLayoutId id="2147486306" r:id="rId12"/>
    <p:sldLayoutId id="2147486307" r:id="rId13"/>
    <p:sldLayoutId id="2147486316" r:id="rId14"/>
    <p:sldLayoutId id="2147486308" r:id="rId15"/>
    <p:sldLayoutId id="2147486311" r:id="rId16"/>
    <p:sldLayoutId id="2147486312" r:id="rId17"/>
    <p:sldLayoutId id="2147486314" r:id="rId18"/>
    <p:sldLayoutId id="2147486319" r:id="rId19"/>
    <p:sldLayoutId id="2147486320" r:id="rId20"/>
  </p:sldLayoutIdLst>
  <p:hf hdr="0" dt="0"/>
  <p:txStyles>
    <p:titleStyle>
      <a:lvl1pPr algn="l" rtl="0" eaLnBrk="1" fontAlgn="base" hangingPunct="1">
        <a:lnSpc>
          <a:spcPts val="2700"/>
        </a:lnSpc>
        <a:spcBef>
          <a:spcPct val="0"/>
        </a:spcBef>
        <a:spcAft>
          <a:spcPct val="0"/>
        </a:spcAft>
        <a:defRPr sz="4000">
          <a:solidFill>
            <a:schemeClr val="tx2"/>
          </a:solidFill>
          <a:latin typeface="+mn-lt"/>
          <a:ea typeface="+mj-ea"/>
          <a:cs typeface="+mj-cs"/>
        </a:defRPr>
      </a:lvl1pPr>
      <a:lvl2pPr algn="l" rtl="0" eaLnBrk="1" fontAlgn="base" hangingPunct="1">
        <a:lnSpc>
          <a:spcPts val="2700"/>
        </a:lnSpc>
        <a:spcBef>
          <a:spcPct val="0"/>
        </a:spcBef>
        <a:spcAft>
          <a:spcPct val="0"/>
        </a:spcAft>
        <a:defRPr sz="4000">
          <a:solidFill>
            <a:schemeClr val="tx2"/>
          </a:solidFill>
          <a:latin typeface="Arial" pitchFamily="34" charset="0"/>
          <a:cs typeface="Arial" charset="0"/>
        </a:defRPr>
      </a:lvl2pPr>
      <a:lvl3pPr algn="l" rtl="0" eaLnBrk="1" fontAlgn="base" hangingPunct="1">
        <a:lnSpc>
          <a:spcPts val="2700"/>
        </a:lnSpc>
        <a:spcBef>
          <a:spcPct val="0"/>
        </a:spcBef>
        <a:spcAft>
          <a:spcPct val="0"/>
        </a:spcAft>
        <a:defRPr sz="4000">
          <a:solidFill>
            <a:schemeClr val="tx2"/>
          </a:solidFill>
          <a:latin typeface="Arial" pitchFamily="34" charset="0"/>
          <a:cs typeface="Arial" charset="0"/>
        </a:defRPr>
      </a:lvl3pPr>
      <a:lvl4pPr algn="l" rtl="0" eaLnBrk="1" fontAlgn="base" hangingPunct="1">
        <a:lnSpc>
          <a:spcPts val="2700"/>
        </a:lnSpc>
        <a:spcBef>
          <a:spcPct val="0"/>
        </a:spcBef>
        <a:spcAft>
          <a:spcPct val="0"/>
        </a:spcAft>
        <a:defRPr sz="4000">
          <a:solidFill>
            <a:schemeClr val="tx2"/>
          </a:solidFill>
          <a:latin typeface="Arial" pitchFamily="34" charset="0"/>
          <a:cs typeface="Arial" charset="0"/>
        </a:defRPr>
      </a:lvl4pPr>
      <a:lvl5pPr algn="l" rtl="0" eaLnBrk="1" fontAlgn="base" hangingPunct="1">
        <a:lnSpc>
          <a:spcPts val="2700"/>
        </a:lnSpc>
        <a:spcBef>
          <a:spcPct val="0"/>
        </a:spcBef>
        <a:spcAft>
          <a:spcPct val="0"/>
        </a:spcAft>
        <a:defRPr sz="4000">
          <a:solidFill>
            <a:schemeClr val="tx2"/>
          </a:solidFill>
          <a:latin typeface="Arial"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algn="l" rtl="0" eaLnBrk="1" fontAlgn="base" hangingPunct="1">
        <a:spcBef>
          <a:spcPct val="30000"/>
        </a:spcBef>
        <a:spcAft>
          <a:spcPct val="0"/>
        </a:spcAft>
        <a:buClr>
          <a:schemeClr val="tx2"/>
        </a:buClr>
        <a:defRPr sz="2200">
          <a:solidFill>
            <a:schemeClr val="tx1"/>
          </a:solidFill>
          <a:latin typeface="+mn-lt"/>
          <a:ea typeface="+mn-ea"/>
          <a:cs typeface="+mn-cs"/>
        </a:defRPr>
      </a:lvl1pPr>
      <a:lvl2pPr marL="298450" algn="l" rtl="0" eaLnBrk="1" fontAlgn="base" hangingPunct="1">
        <a:spcBef>
          <a:spcPct val="0"/>
        </a:spcBef>
        <a:spcAft>
          <a:spcPct val="0"/>
        </a:spcAft>
        <a:defRPr>
          <a:solidFill>
            <a:schemeClr val="tx1"/>
          </a:solidFill>
          <a:latin typeface="+mn-lt"/>
          <a:cs typeface="+mn-cs"/>
        </a:defRPr>
      </a:lvl2pPr>
      <a:lvl3pPr marL="596900" algn="l" rtl="0" eaLnBrk="1" fontAlgn="base" hangingPunct="1">
        <a:spcBef>
          <a:spcPct val="0"/>
        </a:spcBef>
        <a:spcAft>
          <a:spcPct val="0"/>
        </a:spcAft>
        <a:defRPr sz="1600">
          <a:solidFill>
            <a:schemeClr val="tx1"/>
          </a:solidFill>
          <a:latin typeface="+mn-lt"/>
          <a:cs typeface="+mn-cs"/>
        </a:defRPr>
      </a:lvl3pPr>
      <a:lvl4pPr marL="914400" algn="l" rtl="0" eaLnBrk="1" fontAlgn="base" hangingPunct="1">
        <a:spcBef>
          <a:spcPct val="0"/>
        </a:spcBef>
        <a:spcAft>
          <a:spcPct val="0"/>
        </a:spcAft>
        <a:defRPr sz="1600">
          <a:solidFill>
            <a:schemeClr val="tx1"/>
          </a:solidFill>
          <a:latin typeface="+mn-lt"/>
          <a:cs typeface="+mn-cs"/>
        </a:defRPr>
      </a:lvl4pPr>
      <a:lvl5pPr marL="1219200" algn="l" rtl="0" eaLnBrk="1" fontAlgn="base" hangingPunct="1">
        <a:spcBef>
          <a:spcPct val="0"/>
        </a:spcBef>
        <a:spcAft>
          <a:spcPct val="0"/>
        </a:spcAft>
        <a:buFont typeface="Times" pitchFamily="18" charset="0"/>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4.xml"/><Relationship Id="rId6" Type="http://schemas.openxmlformats.org/officeDocument/2006/relationships/image" Target="../media/image13.jpg"/><Relationship Id="rId5" Type="http://schemas.openxmlformats.org/officeDocument/2006/relationships/image" Target="../media/image1.emf"/><Relationship Id="rId4" Type="http://schemas.openxmlformats.org/officeDocument/2006/relationships/oleObject" Target="../embeddings/oleObject3.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tags" Target="../tags/tag44.xml"/><Relationship Id="rId5" Type="http://schemas.openxmlformats.org/officeDocument/2006/relationships/image" Target="../media/image1.emf"/><Relationship Id="rId4"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0.xml"/><Relationship Id="rId1" Type="http://schemas.openxmlformats.org/officeDocument/2006/relationships/tags" Target="../tags/tag45.xml"/><Relationship Id="rId4" Type="http://schemas.openxmlformats.org/officeDocument/2006/relationships/image" Target="../media/image1.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0.xml"/><Relationship Id="rId1" Type="http://schemas.openxmlformats.org/officeDocument/2006/relationships/tags" Target="../tags/tag46.xml"/><Relationship Id="rId4" Type="http://schemas.openxmlformats.org/officeDocument/2006/relationships/image" Target="../media/image1.emf"/></Relationships>
</file>

<file path=ppt/slides/_rels/slide13.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3" Type="http://schemas.openxmlformats.org/officeDocument/2006/relationships/oleObject" Target="../embeddings/oleObject14.bin"/><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slideLayout" Target="../slideLayouts/slideLayout20.xml"/><Relationship Id="rId16" Type="http://schemas.openxmlformats.org/officeDocument/2006/relationships/image" Target="../media/image34.svg"/><Relationship Id="rId1" Type="http://schemas.openxmlformats.org/officeDocument/2006/relationships/tags" Target="../tags/tag47.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svg"/><Relationship Id="rId4" Type="http://schemas.openxmlformats.org/officeDocument/2006/relationships/image" Target="../media/image1.emf"/><Relationship Id="rId9" Type="http://schemas.openxmlformats.org/officeDocument/2006/relationships/image" Target="../media/image27.png"/><Relationship Id="rId14" Type="http://schemas.openxmlformats.org/officeDocument/2006/relationships/image" Target="../media/image32.sv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36.svg"/><Relationship Id="rId2" Type="http://schemas.openxmlformats.org/officeDocument/2006/relationships/slideLayout" Target="../slideLayouts/slideLayout14.xml"/><Relationship Id="rId1" Type="http://schemas.openxmlformats.org/officeDocument/2006/relationships/tags" Target="../tags/tag48.xml"/><Relationship Id="rId6" Type="http://schemas.openxmlformats.org/officeDocument/2006/relationships/image" Target="../media/image35.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27.xml"/><Relationship Id="rId7" Type="http://schemas.openxmlformats.org/officeDocument/2006/relationships/slideLayout" Target="../slideLayouts/slideLayout14.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slideLayout" Target="../slideLayouts/slideLayout14.xml"/><Relationship Id="rId7" Type="http://schemas.openxmlformats.org/officeDocument/2006/relationships/diagramData" Target="../diagrams/data1.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14.emf"/><Relationship Id="rId11" Type="http://schemas.microsoft.com/office/2007/relationships/diagramDrawing" Target="../diagrams/drawing1.xml"/><Relationship Id="rId5" Type="http://schemas.openxmlformats.org/officeDocument/2006/relationships/oleObject" Target="../embeddings/oleObject4.bin"/><Relationship Id="rId10" Type="http://schemas.openxmlformats.org/officeDocument/2006/relationships/diagramColors" Target="../diagrams/colors1.xml"/><Relationship Id="rId4" Type="http://schemas.openxmlformats.org/officeDocument/2006/relationships/notesSlide" Target="../notesSlides/notesSlide3.xml"/><Relationship Id="rId9"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slideLayout" Target="../slideLayouts/slideLayout14.xml"/><Relationship Id="rId7" Type="http://schemas.openxmlformats.org/officeDocument/2006/relationships/image" Target="../media/image15.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14.emf"/><Relationship Id="rId5" Type="http://schemas.openxmlformats.org/officeDocument/2006/relationships/oleObject" Target="../embeddings/oleObject5.bin"/><Relationship Id="rId10" Type="http://schemas.openxmlformats.org/officeDocument/2006/relationships/image" Target="../media/image18.emf"/><Relationship Id="rId4" Type="http://schemas.openxmlformats.org/officeDocument/2006/relationships/notesSlide" Target="../notesSlides/notesSlide4.xml"/><Relationship Id="rId9" Type="http://schemas.openxmlformats.org/officeDocument/2006/relationships/image" Target="../media/image17.em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slideLayout" Target="../slideLayouts/slideLayout14.xml"/><Relationship Id="rId7" Type="http://schemas.openxmlformats.org/officeDocument/2006/relationships/image" Target="../media/image19.png"/><Relationship Id="rId12" Type="http://schemas.microsoft.com/office/2007/relationships/diagramDrawing" Target="../diagrams/drawing2.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1.emf"/><Relationship Id="rId11" Type="http://schemas.openxmlformats.org/officeDocument/2006/relationships/diagramColors" Target="../diagrams/colors2.xml"/><Relationship Id="rId5" Type="http://schemas.openxmlformats.org/officeDocument/2006/relationships/oleObject" Target="../embeddings/oleObject7.bin"/><Relationship Id="rId10" Type="http://schemas.openxmlformats.org/officeDocument/2006/relationships/diagramQuickStyle" Target="../diagrams/quickStyle2.xml"/><Relationship Id="rId4" Type="http://schemas.openxmlformats.org/officeDocument/2006/relationships/notesSlide" Target="../notesSlides/notesSlide5.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slideLayout" Target="../slideLayouts/slideLayout14.xml"/><Relationship Id="rId7" Type="http://schemas.openxmlformats.org/officeDocument/2006/relationships/image" Target="../media/image20.png"/><Relationship Id="rId12" Type="http://schemas.microsoft.com/office/2007/relationships/diagramDrawing" Target="../diagrams/drawing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1.emf"/><Relationship Id="rId11" Type="http://schemas.openxmlformats.org/officeDocument/2006/relationships/diagramColors" Target="../diagrams/colors3.xml"/><Relationship Id="rId5" Type="http://schemas.openxmlformats.org/officeDocument/2006/relationships/oleObject" Target="../embeddings/oleObject9.bin"/><Relationship Id="rId10" Type="http://schemas.openxmlformats.org/officeDocument/2006/relationships/diagramQuickStyle" Target="../diagrams/quickStyle3.xml"/><Relationship Id="rId4" Type="http://schemas.openxmlformats.org/officeDocument/2006/relationships/notesSlide" Target="../notesSlides/notesSlide6.xml"/><Relationship Id="rId9"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2.svg"/><Relationship Id="rId2" Type="http://schemas.openxmlformats.org/officeDocument/2006/relationships/slideLayout" Target="../slideLayouts/slideLayout19.xml"/><Relationship Id="rId1" Type="http://schemas.openxmlformats.org/officeDocument/2006/relationships/tags" Target="../tags/tag43.xml"/><Relationship Id="rId6" Type="http://schemas.openxmlformats.org/officeDocument/2006/relationships/image" Target="../media/image21.png"/><Relationship Id="rId5" Type="http://schemas.openxmlformats.org/officeDocument/2006/relationships/image" Target="../media/image1.emf"/><Relationship Id="rId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92E46FB-BE5A-56D3-64B6-C9C4C6AA78F9}"/>
              </a:ext>
            </a:extLst>
          </p:cNvPr>
          <p:cNvGraphicFramePr>
            <a:graphicFrameLocks noChangeAspect="1"/>
          </p:cNvGraphicFramePr>
          <p:nvPr>
            <p:custDataLst>
              <p:tags r:id="rId1"/>
            </p:custDataLst>
            <p:extLst>
              <p:ext uri="{D42A27DB-BD31-4B8C-83A1-F6EECF244321}">
                <p14:modId xmlns:p14="http://schemas.microsoft.com/office/powerpoint/2010/main" val="21631490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6" imgH="346" progId="TCLayout.ActiveDocument.1">
                  <p:embed/>
                </p:oleObj>
              </mc:Choice>
              <mc:Fallback>
                <p:oleObj name="think-cell Slide" r:id="rId4" imgW="346" imgH="346"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4578" name="Title 6"/>
          <p:cNvSpPr>
            <a:spLocks noGrp="1"/>
          </p:cNvSpPr>
          <p:nvPr>
            <p:ph type="ctrTitle"/>
          </p:nvPr>
        </p:nvSpPr>
        <p:spPr>
          <a:xfrm>
            <a:off x="468313" y="1654175"/>
            <a:ext cx="3024187" cy="1458913"/>
          </a:xfrm>
        </p:spPr>
        <p:txBody>
          <a:bodyPr vert="horz"/>
          <a:lstStyle/>
          <a:p>
            <a:r>
              <a:rPr lang="en-US" altLang="en-US" sz="2400" b="1" dirty="0"/>
              <a:t>Roundtable on climate finance </a:t>
            </a:r>
            <a:endParaRPr lang="en-GB" altLang="en-US" sz="2400" b="1" dirty="0"/>
          </a:p>
        </p:txBody>
      </p:sp>
      <p:sp>
        <p:nvSpPr>
          <p:cNvPr id="24579" name="Subtitle 8"/>
          <p:cNvSpPr>
            <a:spLocks noGrp="1"/>
          </p:cNvSpPr>
          <p:nvPr>
            <p:ph type="subTitle" idx="4294967295"/>
          </p:nvPr>
        </p:nvSpPr>
        <p:spPr>
          <a:xfrm>
            <a:off x="468313" y="3233738"/>
            <a:ext cx="2663825" cy="1025525"/>
          </a:xfrm>
        </p:spPr>
        <p:txBody>
          <a:bodyPr/>
          <a:lstStyle/>
          <a:p>
            <a:pPr eaLnBrk="1" hangingPunct="1">
              <a:lnSpc>
                <a:spcPts val="2400"/>
              </a:lnSpc>
            </a:pPr>
            <a:r>
              <a:rPr lang="en-GB" altLang="en-US" sz="1800" dirty="0">
                <a:solidFill>
                  <a:schemeClr val="tx2"/>
                </a:solidFill>
              </a:rPr>
              <a:t>University of Naples Parthenope</a:t>
            </a:r>
            <a:endParaRPr lang="en-GB" altLang="en-US" sz="1800" i="1" dirty="0">
              <a:solidFill>
                <a:schemeClr val="tx2"/>
              </a:solidFill>
            </a:endParaRPr>
          </a:p>
        </p:txBody>
      </p:sp>
      <p:pic>
        <p:nvPicPr>
          <p:cNvPr id="13" name="Picture Placeholder 12"/>
          <p:cNvPicPr>
            <a:picLocks noGrp="1" noChangeAspect="1"/>
          </p:cNvPicPr>
          <p:nvPr>
            <p:ph type="pic" sz="quarter" idx="22"/>
          </p:nvPr>
        </p:nvPicPr>
        <p:blipFill>
          <a:blip r:embed="rId6">
            <a:extLst>
              <a:ext uri="{28A0092B-C50C-407E-A947-70E740481C1C}">
                <a14:useLocalDpi xmlns:a14="http://schemas.microsoft.com/office/drawing/2010/main" val="0"/>
              </a:ext>
            </a:extLst>
          </a:blip>
          <a:srcRect t="7159" b="7159"/>
          <a:stretch>
            <a:fillRect/>
          </a:stretch>
        </p:blipFill>
        <p:spPr/>
      </p:pic>
      <p:sp>
        <p:nvSpPr>
          <p:cNvPr id="24581" name="Text Placeholder 7"/>
          <p:cNvSpPr>
            <a:spLocks noGrp="1"/>
          </p:cNvSpPr>
          <p:nvPr>
            <p:ph type="body" sz="quarter" idx="4294967295"/>
          </p:nvPr>
        </p:nvSpPr>
        <p:spPr>
          <a:xfrm>
            <a:off x="3370263" y="4408488"/>
            <a:ext cx="5721855" cy="665162"/>
          </a:xfrm>
        </p:spPr>
        <p:txBody>
          <a:bodyPr anchor="ctr"/>
          <a:lstStyle/>
          <a:p>
            <a:pPr algn="r" eaLnBrk="1" hangingPunct="1">
              <a:spcBef>
                <a:spcPct val="0"/>
              </a:spcBef>
            </a:pPr>
            <a:r>
              <a:rPr lang="en-GB" altLang="en-US" sz="1600" b="1" dirty="0">
                <a:solidFill>
                  <a:srgbClr val="003299"/>
                </a:solidFill>
              </a:rPr>
              <a:t>Livio Stracca</a:t>
            </a:r>
          </a:p>
          <a:p>
            <a:pPr algn="r" eaLnBrk="1" hangingPunct="1">
              <a:spcBef>
                <a:spcPct val="0"/>
              </a:spcBef>
            </a:pPr>
            <a:r>
              <a:rPr lang="en-GB" altLang="en-US" sz="1400" i="1" dirty="0">
                <a:solidFill>
                  <a:srgbClr val="003299"/>
                </a:solidFill>
              </a:rPr>
              <a:t>Deputy Director General Macroprudential Policy &amp; Financial Stability</a:t>
            </a:r>
          </a:p>
        </p:txBody>
      </p:sp>
      <p:sp>
        <p:nvSpPr>
          <p:cNvPr id="24585" name="Text Placeholder 7"/>
          <p:cNvSpPr>
            <a:spLocks noGrp="1"/>
          </p:cNvSpPr>
          <p:nvPr>
            <p:ph type="body" sz="quarter" idx="4294967295"/>
          </p:nvPr>
        </p:nvSpPr>
        <p:spPr>
          <a:xfrm>
            <a:off x="468313" y="4408488"/>
            <a:ext cx="2543175" cy="666750"/>
          </a:xfrm>
        </p:spPr>
        <p:txBody>
          <a:bodyPr anchor="ctr"/>
          <a:lstStyle/>
          <a:p>
            <a:pPr eaLnBrk="1" hangingPunct="1">
              <a:spcBef>
                <a:spcPct val="0"/>
              </a:spcBef>
            </a:pPr>
            <a:r>
              <a:rPr lang="en-GB" altLang="en-US" sz="1600" b="1" dirty="0">
                <a:solidFill>
                  <a:schemeClr val="bg1"/>
                </a:solidFill>
              </a:rPr>
              <a:t>8/10/2024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3C07ACB5-86C9-BF88-E88A-B02FC4797FAA}"/>
              </a:ext>
            </a:extLst>
          </p:cNvPr>
          <p:cNvGraphicFramePr>
            <a:graphicFrameLocks noChangeAspect="1"/>
          </p:cNvGraphicFramePr>
          <p:nvPr>
            <p:custDataLst>
              <p:tags r:id="rId1"/>
            </p:custDataLst>
            <p:extLst>
              <p:ext uri="{D42A27DB-BD31-4B8C-83A1-F6EECF244321}">
                <p14:modId xmlns:p14="http://schemas.microsoft.com/office/powerpoint/2010/main" val="17230164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6" imgH="346" progId="TCLayout.ActiveDocument.1">
                  <p:embed/>
                </p:oleObj>
              </mc:Choice>
              <mc:Fallback>
                <p:oleObj name="think-cell Slide" r:id="rId4" imgW="346" imgH="346" progId="TCLayout.ActiveDocument.1">
                  <p:embed/>
                  <p:pic>
                    <p:nvPicPr>
                      <p:cNvPr id="6" name="think-cell data - do not delete" hidden="1">
                        <a:extLst>
                          <a:ext uri="{FF2B5EF4-FFF2-40B4-BE49-F238E27FC236}">
                            <a16:creationId xmlns:a16="http://schemas.microsoft.com/office/drawing/2014/main" id="{3C07ACB5-86C9-BF88-E88A-B02FC4797FA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Content Placeholder 1">
            <a:extLst>
              <a:ext uri="{FF2B5EF4-FFF2-40B4-BE49-F238E27FC236}">
                <a16:creationId xmlns:a16="http://schemas.microsoft.com/office/drawing/2014/main" id="{C36D171C-C965-167D-04F2-24DDB8F4E279}"/>
              </a:ext>
            </a:extLst>
          </p:cNvPr>
          <p:cNvSpPr>
            <a:spLocks noGrp="1"/>
          </p:cNvSpPr>
          <p:nvPr>
            <p:ph idx="4294967295"/>
          </p:nvPr>
        </p:nvSpPr>
        <p:spPr>
          <a:xfrm>
            <a:off x="474433" y="630396"/>
            <a:ext cx="7996958" cy="320948"/>
          </a:xfrm>
        </p:spPr>
        <p:txBody>
          <a:bodyPr/>
          <a:lstStyle/>
          <a:p>
            <a:r>
              <a:rPr lang="en-US" sz="1400" b="1" dirty="0">
                <a:solidFill>
                  <a:schemeClr val="tx2"/>
                </a:solidFill>
                <a:latin typeface="Arial" panose="020B0604020202020204" pitchFamily="34" charset="0"/>
              </a:rPr>
              <a:t>The modelling output will cover a wide set of variables that are important for both climate stress tests and macroeconomic impact assessment.</a:t>
            </a:r>
          </a:p>
          <a:p>
            <a:endParaRPr lang="en-US" sz="1400" b="1" dirty="0">
              <a:solidFill>
                <a:schemeClr val="tx2"/>
              </a:solidFill>
              <a:latin typeface="Arial" panose="020B0604020202020204" pitchFamily="34" charset="0"/>
            </a:endParaRPr>
          </a:p>
          <a:p>
            <a:endParaRPr lang="en-GB" sz="2000" dirty="0"/>
          </a:p>
        </p:txBody>
      </p:sp>
      <p:sp>
        <p:nvSpPr>
          <p:cNvPr id="3" name="Title 2">
            <a:extLst>
              <a:ext uri="{FF2B5EF4-FFF2-40B4-BE49-F238E27FC236}">
                <a16:creationId xmlns:a16="http://schemas.microsoft.com/office/drawing/2014/main" id="{10C571A9-26FE-5150-DB6C-C11C8B801FBA}"/>
              </a:ext>
            </a:extLst>
          </p:cNvPr>
          <p:cNvSpPr>
            <a:spLocks noGrp="1"/>
          </p:cNvSpPr>
          <p:nvPr>
            <p:ph type="title"/>
          </p:nvPr>
        </p:nvSpPr>
        <p:spPr/>
        <p:txBody>
          <a:bodyPr vert="horz"/>
          <a:lstStyle/>
          <a:p>
            <a:r>
              <a:rPr lang="en-US" b="1" dirty="0"/>
              <a:t>NGFS short-term scenarios: output variables</a:t>
            </a:r>
            <a:endParaRPr lang="en-GB" b="1" dirty="0"/>
          </a:p>
        </p:txBody>
      </p:sp>
      <p:sp>
        <p:nvSpPr>
          <p:cNvPr id="5" name="Footer Placeholder 3">
            <a:extLst>
              <a:ext uri="{FF2B5EF4-FFF2-40B4-BE49-F238E27FC236}">
                <a16:creationId xmlns:a16="http://schemas.microsoft.com/office/drawing/2014/main" id="{F2C6C7CD-FB40-820C-A137-FAEF218A9F84}"/>
              </a:ext>
            </a:extLst>
          </p:cNvPr>
          <p:cNvSpPr txBox="1">
            <a:spLocks/>
          </p:cNvSpPr>
          <p:nvPr/>
        </p:nvSpPr>
        <p:spPr>
          <a:xfrm>
            <a:off x="722184" y="4341465"/>
            <a:ext cx="6949391" cy="411956"/>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r>
              <a:rPr lang="en-GB" sz="1100" i="1" dirty="0"/>
              <a:t>The set of variables is due to be changing through the remaining course of development.</a:t>
            </a:r>
          </a:p>
        </p:txBody>
      </p:sp>
      <p:grpSp>
        <p:nvGrpSpPr>
          <p:cNvPr id="7" name="Group 6">
            <a:extLst>
              <a:ext uri="{FF2B5EF4-FFF2-40B4-BE49-F238E27FC236}">
                <a16:creationId xmlns:a16="http://schemas.microsoft.com/office/drawing/2014/main" id="{C1C5E967-F417-4D5F-355F-0488501383A5}"/>
              </a:ext>
            </a:extLst>
          </p:cNvPr>
          <p:cNvGrpSpPr/>
          <p:nvPr/>
        </p:nvGrpSpPr>
        <p:grpSpPr>
          <a:xfrm>
            <a:off x="571799" y="1327704"/>
            <a:ext cx="7452089" cy="2838029"/>
            <a:chOff x="1186623" y="2211764"/>
            <a:chExt cx="9936119" cy="3784039"/>
          </a:xfrm>
        </p:grpSpPr>
        <p:grpSp>
          <p:nvGrpSpPr>
            <p:cNvPr id="8" name="Group 7">
              <a:extLst>
                <a:ext uri="{FF2B5EF4-FFF2-40B4-BE49-F238E27FC236}">
                  <a16:creationId xmlns:a16="http://schemas.microsoft.com/office/drawing/2014/main" id="{0A635486-120B-CE79-BAD4-8260BB72468A}"/>
                </a:ext>
              </a:extLst>
            </p:cNvPr>
            <p:cNvGrpSpPr>
              <a:grpSpLocks noChangeAspect="1"/>
            </p:cNvGrpSpPr>
            <p:nvPr/>
          </p:nvGrpSpPr>
          <p:grpSpPr>
            <a:xfrm>
              <a:off x="1186623" y="3075718"/>
              <a:ext cx="9936119" cy="2920085"/>
              <a:chOff x="1443360" y="2096660"/>
              <a:chExt cx="8746302" cy="2616320"/>
            </a:xfrm>
          </p:grpSpPr>
          <p:sp>
            <p:nvSpPr>
              <p:cNvPr id="18" name="Oval 17">
                <a:extLst>
                  <a:ext uri="{FF2B5EF4-FFF2-40B4-BE49-F238E27FC236}">
                    <a16:creationId xmlns:a16="http://schemas.microsoft.com/office/drawing/2014/main" id="{71F3F5EF-CF0F-E472-D374-DFD767B590D2}"/>
                  </a:ext>
                </a:extLst>
              </p:cNvPr>
              <p:cNvSpPr>
                <a:spLocks noChangeAspect="1"/>
              </p:cNvSpPr>
              <p:nvPr/>
            </p:nvSpPr>
            <p:spPr>
              <a:xfrm>
                <a:off x="9282408" y="2324206"/>
                <a:ext cx="826998" cy="812119"/>
              </a:xfrm>
              <a:prstGeom prst="ellipse">
                <a:avLst/>
              </a:prstGeom>
              <a:solidFill>
                <a:srgbClr val="DEDFD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a:defRPr/>
                </a:pPr>
                <a:r>
                  <a:rPr lang="en-GB" sz="750" dirty="0">
                    <a:solidFill>
                      <a:sysClr val="windowText" lastClr="000000"/>
                    </a:solidFill>
                  </a:rPr>
                  <a:t>Power Generation</a:t>
                </a:r>
              </a:p>
            </p:txBody>
          </p:sp>
          <p:sp>
            <p:nvSpPr>
              <p:cNvPr id="19" name="Oval 18">
                <a:extLst>
                  <a:ext uri="{FF2B5EF4-FFF2-40B4-BE49-F238E27FC236}">
                    <a16:creationId xmlns:a16="http://schemas.microsoft.com/office/drawing/2014/main" id="{0632B87D-0F6E-9231-2E6C-7252817FCC9C}"/>
                  </a:ext>
                </a:extLst>
              </p:cNvPr>
              <p:cNvSpPr>
                <a:spLocks noChangeAspect="1"/>
              </p:cNvSpPr>
              <p:nvPr/>
            </p:nvSpPr>
            <p:spPr>
              <a:xfrm>
                <a:off x="8468603" y="2867883"/>
                <a:ext cx="1043831" cy="1025051"/>
              </a:xfrm>
              <a:prstGeom prst="ellipse">
                <a:avLst/>
              </a:prstGeom>
              <a:solidFill>
                <a:srgbClr val="70737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defTabSz="685800" fontAlgn="auto">
                  <a:spcBef>
                    <a:spcPts val="0"/>
                  </a:spcBef>
                  <a:spcAft>
                    <a:spcPts val="0"/>
                  </a:spcAft>
                  <a:defRPr/>
                </a:pPr>
                <a:r>
                  <a:rPr lang="en-GB" sz="788" b="1" dirty="0">
                    <a:solidFill>
                      <a:prstClr val="white"/>
                    </a:solidFill>
                  </a:rPr>
                  <a:t>Climate-related Variables</a:t>
                </a:r>
                <a:endParaRPr lang="en-GB" sz="788" dirty="0">
                  <a:solidFill>
                    <a:prstClr val="white"/>
                  </a:solidFill>
                </a:endParaRPr>
              </a:p>
            </p:txBody>
          </p:sp>
          <p:sp>
            <p:nvSpPr>
              <p:cNvPr id="20" name="Oval 19">
                <a:extLst>
                  <a:ext uri="{FF2B5EF4-FFF2-40B4-BE49-F238E27FC236}">
                    <a16:creationId xmlns:a16="http://schemas.microsoft.com/office/drawing/2014/main" id="{EC0ABF86-C9E7-FF4C-6702-20515172DC55}"/>
                  </a:ext>
                </a:extLst>
              </p:cNvPr>
              <p:cNvSpPr>
                <a:spLocks noChangeAspect="1"/>
              </p:cNvSpPr>
              <p:nvPr/>
            </p:nvSpPr>
            <p:spPr>
              <a:xfrm>
                <a:off x="8160685" y="2344724"/>
                <a:ext cx="644149" cy="632560"/>
              </a:xfrm>
              <a:prstGeom prst="ellipse">
                <a:avLst/>
              </a:prstGeom>
              <a:solidFill>
                <a:srgbClr val="DEDFD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GHG Emissions</a:t>
                </a:r>
              </a:p>
            </p:txBody>
          </p:sp>
          <p:sp>
            <p:nvSpPr>
              <p:cNvPr id="21" name="Oval 20">
                <a:extLst>
                  <a:ext uri="{FF2B5EF4-FFF2-40B4-BE49-F238E27FC236}">
                    <a16:creationId xmlns:a16="http://schemas.microsoft.com/office/drawing/2014/main" id="{6578EA20-674C-1F8F-3FF5-8598D6D79D80}"/>
                  </a:ext>
                </a:extLst>
              </p:cNvPr>
              <p:cNvSpPr>
                <a:spLocks noChangeAspect="1"/>
              </p:cNvSpPr>
              <p:nvPr/>
            </p:nvSpPr>
            <p:spPr>
              <a:xfrm>
                <a:off x="7950749" y="3509502"/>
                <a:ext cx="651642" cy="639918"/>
              </a:xfrm>
              <a:prstGeom prst="ellipse">
                <a:avLst/>
              </a:prstGeom>
              <a:solidFill>
                <a:srgbClr val="DEDFD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Carbon Price</a:t>
                </a:r>
              </a:p>
            </p:txBody>
          </p:sp>
          <p:sp>
            <p:nvSpPr>
              <p:cNvPr id="22" name="Oval 21">
                <a:extLst>
                  <a:ext uri="{FF2B5EF4-FFF2-40B4-BE49-F238E27FC236}">
                    <a16:creationId xmlns:a16="http://schemas.microsoft.com/office/drawing/2014/main" id="{1AE4BA0E-7C32-A418-7D79-A78DC6215BF9}"/>
                  </a:ext>
                </a:extLst>
              </p:cNvPr>
              <p:cNvSpPr>
                <a:spLocks noChangeAspect="1"/>
              </p:cNvSpPr>
              <p:nvPr/>
            </p:nvSpPr>
            <p:spPr>
              <a:xfrm>
                <a:off x="6735653" y="3043218"/>
                <a:ext cx="763192" cy="749460"/>
              </a:xfrm>
              <a:prstGeom prst="ellipse">
                <a:avLst/>
              </a:prstGeom>
              <a:solidFill>
                <a:srgbClr val="0AA0A9">
                  <a:alpha val="27059"/>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fontAlgn="auto">
                  <a:spcBef>
                    <a:spcPts val="0"/>
                  </a:spcBef>
                  <a:spcAft>
                    <a:spcPts val="0"/>
                  </a:spcAft>
                </a:pPr>
                <a:r>
                  <a:rPr lang="en-GB" sz="750" dirty="0">
                    <a:solidFill>
                      <a:sysClr val="windowText" lastClr="000000"/>
                    </a:solidFill>
                  </a:rPr>
                  <a:t>Equity prices </a:t>
                </a:r>
              </a:p>
            </p:txBody>
          </p:sp>
          <p:sp>
            <p:nvSpPr>
              <p:cNvPr id="23" name="Oval 22">
                <a:extLst>
                  <a:ext uri="{FF2B5EF4-FFF2-40B4-BE49-F238E27FC236}">
                    <a16:creationId xmlns:a16="http://schemas.microsoft.com/office/drawing/2014/main" id="{0CFFBB81-F7D5-624F-A9E5-645DC0AF1EF2}"/>
                  </a:ext>
                </a:extLst>
              </p:cNvPr>
              <p:cNvSpPr>
                <a:spLocks noChangeAspect="1"/>
              </p:cNvSpPr>
              <p:nvPr/>
            </p:nvSpPr>
            <p:spPr>
              <a:xfrm>
                <a:off x="6720158" y="2196305"/>
                <a:ext cx="827456" cy="812570"/>
              </a:xfrm>
              <a:prstGeom prst="ellipse">
                <a:avLst/>
              </a:prstGeom>
              <a:solidFill>
                <a:srgbClr val="0AA0A9">
                  <a:alpha val="27059"/>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fontAlgn="auto">
                  <a:spcBef>
                    <a:spcPts val="0"/>
                  </a:spcBef>
                  <a:spcAft>
                    <a:spcPts val="0"/>
                  </a:spcAft>
                </a:pPr>
                <a:r>
                  <a:rPr lang="en-GB" sz="750" dirty="0">
                    <a:solidFill>
                      <a:sysClr val="windowText" lastClr="000000"/>
                    </a:solidFill>
                  </a:rPr>
                  <a:t>(Sovereign) YTM</a:t>
                </a:r>
              </a:p>
            </p:txBody>
          </p:sp>
          <p:sp>
            <p:nvSpPr>
              <p:cNvPr id="24" name="Oval 23">
                <a:extLst>
                  <a:ext uri="{FF2B5EF4-FFF2-40B4-BE49-F238E27FC236}">
                    <a16:creationId xmlns:a16="http://schemas.microsoft.com/office/drawing/2014/main" id="{84160818-A98D-AD9D-E435-B9E88C7A9025}"/>
                  </a:ext>
                </a:extLst>
              </p:cNvPr>
              <p:cNvSpPr>
                <a:spLocks noChangeAspect="1"/>
              </p:cNvSpPr>
              <p:nvPr/>
            </p:nvSpPr>
            <p:spPr>
              <a:xfrm>
                <a:off x="5891637" y="3879939"/>
                <a:ext cx="689451" cy="677047"/>
              </a:xfrm>
              <a:prstGeom prst="ellipse">
                <a:avLst/>
              </a:prstGeom>
              <a:solidFill>
                <a:srgbClr val="0AA0A9">
                  <a:alpha val="27059"/>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a:r>
                  <a:rPr lang="en-GB" sz="750" dirty="0">
                    <a:solidFill>
                      <a:sysClr val="windowText" lastClr="000000"/>
                    </a:solidFill>
                  </a:rPr>
                  <a:t>Price Level</a:t>
                </a:r>
              </a:p>
            </p:txBody>
          </p:sp>
          <p:sp>
            <p:nvSpPr>
              <p:cNvPr id="25" name="Oval 24">
                <a:extLst>
                  <a:ext uri="{FF2B5EF4-FFF2-40B4-BE49-F238E27FC236}">
                    <a16:creationId xmlns:a16="http://schemas.microsoft.com/office/drawing/2014/main" id="{AD395C86-D3D0-F37C-721A-13604BB290AB}"/>
                  </a:ext>
                </a:extLst>
              </p:cNvPr>
              <p:cNvSpPr>
                <a:spLocks noChangeAspect="1"/>
              </p:cNvSpPr>
              <p:nvPr/>
            </p:nvSpPr>
            <p:spPr>
              <a:xfrm>
                <a:off x="5041598" y="2353540"/>
                <a:ext cx="843434" cy="828260"/>
              </a:xfrm>
              <a:prstGeom prst="ellipse">
                <a:avLst/>
              </a:prstGeom>
              <a:solidFill>
                <a:srgbClr val="0AA0A9">
                  <a:alpha val="27059"/>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WACC</a:t>
                </a:r>
              </a:p>
            </p:txBody>
          </p:sp>
          <p:sp>
            <p:nvSpPr>
              <p:cNvPr id="26" name="Oval 25">
                <a:extLst>
                  <a:ext uri="{FF2B5EF4-FFF2-40B4-BE49-F238E27FC236}">
                    <a16:creationId xmlns:a16="http://schemas.microsoft.com/office/drawing/2014/main" id="{9C569795-4D45-8EA2-2618-1A52A376252D}"/>
                  </a:ext>
                </a:extLst>
              </p:cNvPr>
              <p:cNvSpPr>
                <a:spLocks noChangeAspect="1"/>
              </p:cNvSpPr>
              <p:nvPr/>
            </p:nvSpPr>
            <p:spPr>
              <a:xfrm>
                <a:off x="5679241" y="2851640"/>
                <a:ext cx="1043831" cy="1025051"/>
              </a:xfrm>
              <a:prstGeom prst="ellipse">
                <a:avLst/>
              </a:prstGeom>
              <a:solidFill>
                <a:srgbClr val="0AA0A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defTabSz="685800" fontAlgn="auto">
                  <a:spcBef>
                    <a:spcPts val="0"/>
                  </a:spcBef>
                  <a:spcAft>
                    <a:spcPts val="0"/>
                  </a:spcAft>
                  <a:defRPr/>
                </a:pPr>
                <a:r>
                  <a:rPr lang="en-GB" sz="788" b="1" dirty="0">
                    <a:solidFill>
                      <a:prstClr val="white"/>
                    </a:solidFill>
                  </a:rPr>
                  <a:t>Financial Variables</a:t>
                </a:r>
              </a:p>
            </p:txBody>
          </p:sp>
          <p:sp>
            <p:nvSpPr>
              <p:cNvPr id="27" name="Oval 26">
                <a:extLst>
                  <a:ext uri="{FF2B5EF4-FFF2-40B4-BE49-F238E27FC236}">
                    <a16:creationId xmlns:a16="http://schemas.microsoft.com/office/drawing/2014/main" id="{15E51499-C4AB-32B1-BBB5-B6085D809D72}"/>
                  </a:ext>
                </a:extLst>
              </p:cNvPr>
              <p:cNvSpPr>
                <a:spLocks noChangeAspect="1"/>
              </p:cNvSpPr>
              <p:nvPr/>
            </p:nvSpPr>
            <p:spPr>
              <a:xfrm>
                <a:off x="6033748" y="2204206"/>
                <a:ext cx="674919" cy="662777"/>
              </a:xfrm>
              <a:prstGeom prst="ellipse">
                <a:avLst/>
              </a:prstGeom>
              <a:solidFill>
                <a:srgbClr val="0AA0A9">
                  <a:alpha val="27059"/>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Interest rates </a:t>
                </a:r>
              </a:p>
            </p:txBody>
          </p:sp>
          <p:sp>
            <p:nvSpPr>
              <p:cNvPr id="28" name="Oval 27">
                <a:extLst>
                  <a:ext uri="{FF2B5EF4-FFF2-40B4-BE49-F238E27FC236}">
                    <a16:creationId xmlns:a16="http://schemas.microsoft.com/office/drawing/2014/main" id="{5BA0D106-A7CF-5682-E561-8264C8CCDCE6}"/>
                  </a:ext>
                </a:extLst>
              </p:cNvPr>
              <p:cNvSpPr>
                <a:spLocks noChangeAspect="1"/>
              </p:cNvSpPr>
              <p:nvPr/>
            </p:nvSpPr>
            <p:spPr>
              <a:xfrm>
                <a:off x="5000528" y="3810589"/>
                <a:ext cx="877175" cy="861394"/>
              </a:xfrm>
              <a:prstGeom prst="ellipse">
                <a:avLst/>
              </a:prstGeom>
              <a:solidFill>
                <a:srgbClr val="0AA0A9">
                  <a:alpha val="27059"/>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a:defRPr/>
                </a:pPr>
                <a:r>
                  <a:rPr lang="en-GB" sz="750" dirty="0">
                    <a:solidFill>
                      <a:sysClr val="windowText" lastClr="000000"/>
                    </a:solidFill>
                  </a:rPr>
                  <a:t>(Sovereign) Probabilities of Default</a:t>
                </a:r>
              </a:p>
            </p:txBody>
          </p:sp>
          <p:sp>
            <p:nvSpPr>
              <p:cNvPr id="29" name="Oval 28">
                <a:extLst>
                  <a:ext uri="{FF2B5EF4-FFF2-40B4-BE49-F238E27FC236}">
                    <a16:creationId xmlns:a16="http://schemas.microsoft.com/office/drawing/2014/main" id="{060FEC1C-B930-7DBA-9979-F4979FFFF5B5}"/>
                  </a:ext>
                </a:extLst>
              </p:cNvPr>
              <p:cNvSpPr>
                <a:spLocks noChangeAspect="1"/>
              </p:cNvSpPr>
              <p:nvPr/>
            </p:nvSpPr>
            <p:spPr>
              <a:xfrm>
                <a:off x="6588223" y="3787766"/>
                <a:ext cx="877175" cy="861392"/>
              </a:xfrm>
              <a:prstGeom prst="ellipse">
                <a:avLst/>
              </a:prstGeom>
              <a:solidFill>
                <a:srgbClr val="0AA0A9">
                  <a:alpha val="27059"/>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(Sovereign) Bond Prices </a:t>
                </a:r>
              </a:p>
            </p:txBody>
          </p:sp>
          <p:sp>
            <p:nvSpPr>
              <p:cNvPr id="30" name="Oval 29">
                <a:extLst>
                  <a:ext uri="{FF2B5EF4-FFF2-40B4-BE49-F238E27FC236}">
                    <a16:creationId xmlns:a16="http://schemas.microsoft.com/office/drawing/2014/main" id="{6E2B493E-9D06-E84B-C092-30AAEC858A31}"/>
                  </a:ext>
                </a:extLst>
              </p:cNvPr>
              <p:cNvSpPr>
                <a:spLocks noChangeAspect="1"/>
              </p:cNvSpPr>
              <p:nvPr/>
            </p:nvSpPr>
            <p:spPr>
              <a:xfrm>
                <a:off x="2241284" y="3580232"/>
                <a:ext cx="809623" cy="795057"/>
              </a:xfrm>
              <a:prstGeom prst="ellipse">
                <a:avLst/>
              </a:prstGeom>
              <a:solidFill>
                <a:srgbClr val="EFF2C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Production</a:t>
                </a:r>
              </a:p>
            </p:txBody>
          </p:sp>
          <p:sp>
            <p:nvSpPr>
              <p:cNvPr id="37" name="Oval 36">
                <a:extLst>
                  <a:ext uri="{FF2B5EF4-FFF2-40B4-BE49-F238E27FC236}">
                    <a16:creationId xmlns:a16="http://schemas.microsoft.com/office/drawing/2014/main" id="{D12489A8-F000-B36F-6C61-58D34EBAC156}"/>
                  </a:ext>
                </a:extLst>
              </p:cNvPr>
              <p:cNvSpPr>
                <a:spLocks noChangeAspect="1"/>
              </p:cNvSpPr>
              <p:nvPr/>
            </p:nvSpPr>
            <p:spPr>
              <a:xfrm>
                <a:off x="2890801" y="2851640"/>
                <a:ext cx="1043831" cy="1025051"/>
              </a:xfrm>
              <a:prstGeom prst="ellipse">
                <a:avLst/>
              </a:prstGeom>
              <a:solidFill>
                <a:srgbClr val="C2CB1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defTabSz="685800" fontAlgn="auto">
                  <a:spcBef>
                    <a:spcPts val="0"/>
                  </a:spcBef>
                  <a:spcAft>
                    <a:spcPts val="0"/>
                  </a:spcAft>
                  <a:defRPr/>
                </a:pPr>
                <a:r>
                  <a:rPr lang="en-GB" sz="788" b="1" dirty="0">
                    <a:solidFill>
                      <a:prstClr val="white"/>
                    </a:solidFill>
                  </a:rPr>
                  <a:t>Macro-economic Variables</a:t>
                </a:r>
              </a:p>
            </p:txBody>
          </p:sp>
          <p:sp>
            <p:nvSpPr>
              <p:cNvPr id="38" name="Oval 37">
                <a:extLst>
                  <a:ext uri="{FF2B5EF4-FFF2-40B4-BE49-F238E27FC236}">
                    <a16:creationId xmlns:a16="http://schemas.microsoft.com/office/drawing/2014/main" id="{1BBD2A51-A2D0-2041-2A75-3F37C6489367}"/>
                  </a:ext>
                </a:extLst>
              </p:cNvPr>
              <p:cNvSpPr>
                <a:spLocks noChangeAspect="1"/>
              </p:cNvSpPr>
              <p:nvPr/>
            </p:nvSpPr>
            <p:spPr>
              <a:xfrm>
                <a:off x="3019975" y="3890136"/>
                <a:ext cx="837919" cy="822844"/>
              </a:xfrm>
              <a:prstGeom prst="ellipse">
                <a:avLst/>
              </a:prstGeom>
              <a:solidFill>
                <a:srgbClr val="EFF2C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Productivity</a:t>
                </a:r>
              </a:p>
            </p:txBody>
          </p:sp>
          <p:sp>
            <p:nvSpPr>
              <p:cNvPr id="39" name="Oval 38">
                <a:extLst>
                  <a:ext uri="{FF2B5EF4-FFF2-40B4-BE49-F238E27FC236}">
                    <a16:creationId xmlns:a16="http://schemas.microsoft.com/office/drawing/2014/main" id="{4B69738D-4012-8D57-9E4B-62DEB19D3211}"/>
                  </a:ext>
                </a:extLst>
              </p:cNvPr>
              <p:cNvSpPr>
                <a:spLocks noChangeAspect="1"/>
              </p:cNvSpPr>
              <p:nvPr/>
            </p:nvSpPr>
            <p:spPr>
              <a:xfrm>
                <a:off x="1972278" y="2096660"/>
                <a:ext cx="814017" cy="799372"/>
              </a:xfrm>
              <a:prstGeom prst="ellipse">
                <a:avLst/>
              </a:prstGeom>
              <a:solidFill>
                <a:srgbClr val="EFF2C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GDP</a:t>
                </a:r>
              </a:p>
            </p:txBody>
          </p:sp>
          <p:sp>
            <p:nvSpPr>
              <p:cNvPr id="40" name="Oval 39">
                <a:extLst>
                  <a:ext uri="{FF2B5EF4-FFF2-40B4-BE49-F238E27FC236}">
                    <a16:creationId xmlns:a16="http://schemas.microsoft.com/office/drawing/2014/main" id="{7F778B33-E26F-10E2-4565-053487D658C4}"/>
                  </a:ext>
                </a:extLst>
              </p:cNvPr>
              <p:cNvSpPr>
                <a:spLocks noChangeAspect="1"/>
              </p:cNvSpPr>
              <p:nvPr/>
            </p:nvSpPr>
            <p:spPr>
              <a:xfrm>
                <a:off x="1489771" y="3349814"/>
                <a:ext cx="774457" cy="760523"/>
              </a:xfrm>
              <a:prstGeom prst="ellipse">
                <a:avLst/>
              </a:prstGeom>
              <a:solidFill>
                <a:srgbClr val="EFF2C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Population</a:t>
                </a:r>
              </a:p>
            </p:txBody>
          </p:sp>
          <p:sp>
            <p:nvSpPr>
              <p:cNvPr id="41" name="Oval 40">
                <a:extLst>
                  <a:ext uri="{FF2B5EF4-FFF2-40B4-BE49-F238E27FC236}">
                    <a16:creationId xmlns:a16="http://schemas.microsoft.com/office/drawing/2014/main" id="{A879C753-A18E-7E96-9D29-D34CF2ADBCE2}"/>
                  </a:ext>
                </a:extLst>
              </p:cNvPr>
              <p:cNvSpPr>
                <a:spLocks noChangeAspect="1"/>
              </p:cNvSpPr>
              <p:nvPr/>
            </p:nvSpPr>
            <p:spPr>
              <a:xfrm>
                <a:off x="3912883" y="2670468"/>
                <a:ext cx="879051" cy="863236"/>
              </a:xfrm>
              <a:prstGeom prst="ellipse">
                <a:avLst/>
              </a:prstGeom>
              <a:solidFill>
                <a:srgbClr val="EFF2C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Expenditures</a:t>
                </a:r>
              </a:p>
            </p:txBody>
          </p:sp>
          <p:sp>
            <p:nvSpPr>
              <p:cNvPr id="42" name="Oval 41">
                <a:extLst>
                  <a:ext uri="{FF2B5EF4-FFF2-40B4-BE49-F238E27FC236}">
                    <a16:creationId xmlns:a16="http://schemas.microsoft.com/office/drawing/2014/main" id="{CCDA70C4-DB70-B350-ACD9-9913B894E9AB}"/>
                  </a:ext>
                </a:extLst>
              </p:cNvPr>
              <p:cNvSpPr>
                <a:spLocks noChangeAspect="1"/>
              </p:cNvSpPr>
              <p:nvPr/>
            </p:nvSpPr>
            <p:spPr>
              <a:xfrm>
                <a:off x="1443360" y="2638120"/>
                <a:ext cx="725387" cy="712336"/>
              </a:xfrm>
              <a:prstGeom prst="ellipse">
                <a:avLst/>
              </a:prstGeom>
              <a:solidFill>
                <a:srgbClr val="EFF2C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Labour Force</a:t>
                </a:r>
              </a:p>
            </p:txBody>
          </p:sp>
          <p:sp>
            <p:nvSpPr>
              <p:cNvPr id="43" name="Oval 42">
                <a:extLst>
                  <a:ext uri="{FF2B5EF4-FFF2-40B4-BE49-F238E27FC236}">
                    <a16:creationId xmlns:a16="http://schemas.microsoft.com/office/drawing/2014/main" id="{3182AA62-6080-FD4A-8CAA-CA22134B5C8D}"/>
                  </a:ext>
                </a:extLst>
              </p:cNvPr>
              <p:cNvSpPr>
                <a:spLocks noChangeAspect="1"/>
              </p:cNvSpPr>
              <p:nvPr/>
            </p:nvSpPr>
            <p:spPr>
              <a:xfrm>
                <a:off x="3751855" y="3547149"/>
                <a:ext cx="760500" cy="746818"/>
              </a:xfrm>
              <a:prstGeom prst="ellipse">
                <a:avLst/>
              </a:prstGeom>
              <a:solidFill>
                <a:srgbClr val="EFF2C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fontAlgn="auto">
                  <a:spcBef>
                    <a:spcPts val="0"/>
                  </a:spcBef>
                  <a:spcAft>
                    <a:spcPts val="0"/>
                  </a:spcAft>
                  <a:defRPr/>
                </a:pPr>
                <a:r>
                  <a:rPr lang="en-GB" sz="750" dirty="0">
                    <a:solidFill>
                      <a:sysClr val="windowText" lastClr="000000"/>
                    </a:solidFill>
                  </a:rPr>
                  <a:t>Wages and Salaries</a:t>
                </a:r>
              </a:p>
            </p:txBody>
          </p:sp>
          <p:sp>
            <p:nvSpPr>
              <p:cNvPr id="44" name="Oval 43">
                <a:extLst>
                  <a:ext uri="{FF2B5EF4-FFF2-40B4-BE49-F238E27FC236}">
                    <a16:creationId xmlns:a16="http://schemas.microsoft.com/office/drawing/2014/main" id="{470E2A0D-ECB8-9D7A-955B-0333EC781463}"/>
                  </a:ext>
                </a:extLst>
              </p:cNvPr>
              <p:cNvSpPr>
                <a:spLocks noChangeAspect="1"/>
              </p:cNvSpPr>
              <p:nvPr/>
            </p:nvSpPr>
            <p:spPr>
              <a:xfrm>
                <a:off x="2144253" y="2884810"/>
                <a:ext cx="722151" cy="709159"/>
              </a:xfrm>
              <a:prstGeom prst="ellipse">
                <a:avLst/>
              </a:prstGeom>
              <a:solidFill>
                <a:srgbClr val="EFF2C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 Un-employment</a:t>
                </a:r>
              </a:p>
            </p:txBody>
          </p:sp>
          <p:sp>
            <p:nvSpPr>
              <p:cNvPr id="45" name="Oval 44">
                <a:extLst>
                  <a:ext uri="{FF2B5EF4-FFF2-40B4-BE49-F238E27FC236}">
                    <a16:creationId xmlns:a16="http://schemas.microsoft.com/office/drawing/2014/main" id="{EAB96331-21CD-BC1D-C83E-5074CD2A0AD0}"/>
                  </a:ext>
                </a:extLst>
              </p:cNvPr>
              <p:cNvSpPr>
                <a:spLocks noChangeAspect="1"/>
              </p:cNvSpPr>
              <p:nvPr/>
            </p:nvSpPr>
            <p:spPr>
              <a:xfrm>
                <a:off x="3442587" y="2161481"/>
                <a:ext cx="724400" cy="711367"/>
              </a:xfrm>
              <a:prstGeom prst="ellipse">
                <a:avLst/>
              </a:prstGeom>
              <a:solidFill>
                <a:srgbClr val="EFF2C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Investment</a:t>
                </a:r>
              </a:p>
            </p:txBody>
          </p:sp>
          <p:sp>
            <p:nvSpPr>
              <p:cNvPr id="46" name="Oval 45">
                <a:extLst>
                  <a:ext uri="{FF2B5EF4-FFF2-40B4-BE49-F238E27FC236}">
                    <a16:creationId xmlns:a16="http://schemas.microsoft.com/office/drawing/2014/main" id="{1EBBE8E8-E14E-1106-4964-049614300CD9}"/>
                  </a:ext>
                </a:extLst>
              </p:cNvPr>
              <p:cNvSpPr>
                <a:spLocks noChangeAspect="1"/>
              </p:cNvSpPr>
              <p:nvPr/>
            </p:nvSpPr>
            <p:spPr>
              <a:xfrm>
                <a:off x="2779515" y="2281645"/>
                <a:ext cx="596062" cy="585338"/>
              </a:xfrm>
              <a:prstGeom prst="ellipse">
                <a:avLst/>
              </a:prstGeom>
              <a:solidFill>
                <a:srgbClr val="EFF2C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defTabSz="685800" fontAlgn="auto">
                  <a:spcBef>
                    <a:spcPts val="0"/>
                  </a:spcBef>
                  <a:spcAft>
                    <a:spcPts val="0"/>
                  </a:spcAft>
                  <a:defRPr/>
                </a:pPr>
                <a:r>
                  <a:rPr lang="en-GB" sz="750" dirty="0">
                    <a:solidFill>
                      <a:sysClr val="windowText" lastClr="000000"/>
                    </a:solidFill>
                  </a:rPr>
                  <a:t>Exports and Imports</a:t>
                </a:r>
              </a:p>
            </p:txBody>
          </p:sp>
          <p:sp>
            <p:nvSpPr>
              <p:cNvPr id="47" name="Oval 46">
                <a:extLst>
                  <a:ext uri="{FF2B5EF4-FFF2-40B4-BE49-F238E27FC236}">
                    <a16:creationId xmlns:a16="http://schemas.microsoft.com/office/drawing/2014/main" id="{9D9F7EAE-A28F-E6D4-A92E-6A7514FA4B56}"/>
                  </a:ext>
                </a:extLst>
              </p:cNvPr>
              <p:cNvSpPr>
                <a:spLocks noChangeAspect="1"/>
              </p:cNvSpPr>
              <p:nvPr/>
            </p:nvSpPr>
            <p:spPr>
              <a:xfrm>
                <a:off x="5067278" y="3186235"/>
                <a:ext cx="620049" cy="608894"/>
              </a:xfrm>
              <a:prstGeom prst="ellipse">
                <a:avLst/>
              </a:prstGeom>
              <a:solidFill>
                <a:srgbClr val="0AA0A9">
                  <a:alpha val="27059"/>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fontAlgn="auto">
                  <a:spcBef>
                    <a:spcPts val="0"/>
                  </a:spcBef>
                  <a:spcAft>
                    <a:spcPts val="0"/>
                  </a:spcAft>
                </a:pPr>
                <a:r>
                  <a:rPr lang="en-GB" sz="750" dirty="0">
                    <a:solidFill>
                      <a:sysClr val="windowText" lastClr="000000"/>
                    </a:solidFill>
                  </a:rPr>
                  <a:t>Credit</a:t>
                </a:r>
              </a:p>
            </p:txBody>
          </p:sp>
          <p:sp>
            <p:nvSpPr>
              <p:cNvPr id="48" name="Oval 47">
                <a:extLst>
                  <a:ext uri="{FF2B5EF4-FFF2-40B4-BE49-F238E27FC236}">
                    <a16:creationId xmlns:a16="http://schemas.microsoft.com/office/drawing/2014/main" id="{2F19E97E-3C31-7ED1-0A92-701A907F8BAA}"/>
                  </a:ext>
                </a:extLst>
              </p:cNvPr>
              <p:cNvSpPr>
                <a:spLocks noChangeAspect="1"/>
              </p:cNvSpPr>
              <p:nvPr/>
            </p:nvSpPr>
            <p:spPr>
              <a:xfrm>
                <a:off x="9362664" y="3453838"/>
                <a:ext cx="826998" cy="812119"/>
              </a:xfrm>
              <a:prstGeom prst="ellipse">
                <a:avLst/>
              </a:prstGeom>
              <a:solidFill>
                <a:srgbClr val="DEDFD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a:defRPr/>
                </a:pPr>
                <a:r>
                  <a:rPr lang="en-GB" sz="750" dirty="0">
                    <a:solidFill>
                      <a:sysClr val="windowText" lastClr="000000"/>
                    </a:solidFill>
                  </a:rPr>
                  <a:t>Energy Production</a:t>
                </a:r>
              </a:p>
            </p:txBody>
          </p:sp>
        </p:grpSp>
        <p:grpSp>
          <p:nvGrpSpPr>
            <p:cNvPr id="9" name="Group 8">
              <a:extLst>
                <a:ext uri="{FF2B5EF4-FFF2-40B4-BE49-F238E27FC236}">
                  <a16:creationId xmlns:a16="http://schemas.microsoft.com/office/drawing/2014/main" id="{B176A9F1-82D6-51E4-3D96-67CEE979C536}"/>
                </a:ext>
              </a:extLst>
            </p:cNvPr>
            <p:cNvGrpSpPr/>
            <p:nvPr/>
          </p:nvGrpSpPr>
          <p:grpSpPr>
            <a:xfrm>
              <a:off x="2325943" y="2211764"/>
              <a:ext cx="8572798" cy="810205"/>
              <a:chOff x="2325943" y="1991058"/>
              <a:chExt cx="8572798" cy="810205"/>
            </a:xfrm>
          </p:grpSpPr>
          <p:sp>
            <p:nvSpPr>
              <p:cNvPr id="10" name="Rectangle 9">
                <a:extLst>
                  <a:ext uri="{FF2B5EF4-FFF2-40B4-BE49-F238E27FC236}">
                    <a16:creationId xmlns:a16="http://schemas.microsoft.com/office/drawing/2014/main" id="{E4357B8C-289A-5DD1-E149-3D155BA763BD}"/>
                  </a:ext>
                </a:extLst>
              </p:cNvPr>
              <p:cNvSpPr/>
              <p:nvPr/>
            </p:nvSpPr>
            <p:spPr>
              <a:xfrm>
                <a:off x="8634991" y="1991058"/>
                <a:ext cx="2263750" cy="311853"/>
              </a:xfrm>
              <a:prstGeom prst="rect">
                <a:avLst/>
              </a:prstGeom>
              <a:solidFill>
                <a:srgbClr val="707375">
                  <a:alpha val="32157"/>
                </a:srgbClr>
              </a:solidFill>
              <a:ln>
                <a:solidFill>
                  <a:srgbClr val="70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b="1" dirty="0">
                    <a:solidFill>
                      <a:schemeClr val="accent2"/>
                    </a:solidFill>
                  </a:rPr>
                  <a:t>GEM-E3</a:t>
                </a:r>
              </a:p>
            </p:txBody>
          </p:sp>
          <p:grpSp>
            <p:nvGrpSpPr>
              <p:cNvPr id="11" name="Group 10">
                <a:extLst>
                  <a:ext uri="{FF2B5EF4-FFF2-40B4-BE49-F238E27FC236}">
                    <a16:creationId xmlns:a16="http://schemas.microsoft.com/office/drawing/2014/main" id="{71723B5E-81E2-B402-153F-14F0AA64B6B0}"/>
                  </a:ext>
                </a:extLst>
              </p:cNvPr>
              <p:cNvGrpSpPr/>
              <p:nvPr/>
            </p:nvGrpSpPr>
            <p:grpSpPr>
              <a:xfrm>
                <a:off x="2325943" y="1991058"/>
                <a:ext cx="5420922" cy="810205"/>
                <a:chOff x="2325943" y="1991058"/>
                <a:chExt cx="5420922" cy="810205"/>
              </a:xfrm>
            </p:grpSpPr>
            <p:sp>
              <p:nvSpPr>
                <p:cNvPr id="13" name="Rectangle 12">
                  <a:extLst>
                    <a:ext uri="{FF2B5EF4-FFF2-40B4-BE49-F238E27FC236}">
                      <a16:creationId xmlns:a16="http://schemas.microsoft.com/office/drawing/2014/main" id="{6514F874-4655-840B-66D9-F043D52E5E87}"/>
                    </a:ext>
                  </a:extLst>
                </p:cNvPr>
                <p:cNvSpPr/>
                <p:nvPr/>
              </p:nvSpPr>
              <p:spPr>
                <a:xfrm>
                  <a:off x="5483115" y="1991058"/>
                  <a:ext cx="2263750" cy="311853"/>
                </a:xfrm>
                <a:prstGeom prst="rect">
                  <a:avLst/>
                </a:prstGeom>
                <a:solidFill>
                  <a:srgbClr val="0AA0A9">
                    <a:alpha val="32941"/>
                  </a:srgbClr>
                </a:solidFill>
                <a:ln>
                  <a:solidFill>
                    <a:srgbClr val="7073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b="1" dirty="0">
                      <a:solidFill>
                        <a:schemeClr val="accent2"/>
                      </a:solidFill>
                    </a:rPr>
                    <a:t>EIRIN/CLIMACRED</a:t>
                  </a:r>
                </a:p>
              </p:txBody>
            </p:sp>
            <p:grpSp>
              <p:nvGrpSpPr>
                <p:cNvPr id="14" name="Group 13">
                  <a:extLst>
                    <a:ext uri="{FF2B5EF4-FFF2-40B4-BE49-F238E27FC236}">
                      <a16:creationId xmlns:a16="http://schemas.microsoft.com/office/drawing/2014/main" id="{4B3E0027-0E1D-0F36-8659-B3646A89AED7}"/>
                    </a:ext>
                  </a:extLst>
                </p:cNvPr>
                <p:cNvGrpSpPr/>
                <p:nvPr/>
              </p:nvGrpSpPr>
              <p:grpSpPr>
                <a:xfrm>
                  <a:off x="2325943" y="1991058"/>
                  <a:ext cx="2263750" cy="810205"/>
                  <a:chOff x="2325943" y="1991058"/>
                  <a:chExt cx="2263750" cy="810205"/>
                </a:xfrm>
              </p:grpSpPr>
              <p:sp>
                <p:nvSpPr>
                  <p:cNvPr id="16" name="Rectangle 15">
                    <a:extLst>
                      <a:ext uri="{FF2B5EF4-FFF2-40B4-BE49-F238E27FC236}">
                        <a16:creationId xmlns:a16="http://schemas.microsoft.com/office/drawing/2014/main" id="{66C991DD-DBF3-2B2E-9A5E-E9EAB396A297}"/>
                      </a:ext>
                    </a:extLst>
                  </p:cNvPr>
                  <p:cNvSpPr/>
                  <p:nvPr/>
                </p:nvSpPr>
                <p:spPr>
                  <a:xfrm>
                    <a:off x="2325943" y="1991058"/>
                    <a:ext cx="2263750" cy="311853"/>
                  </a:xfrm>
                  <a:prstGeom prst="rect">
                    <a:avLst/>
                  </a:prstGeom>
                  <a:solidFill>
                    <a:srgbClr val="CCC90F">
                      <a:alpha val="36078"/>
                    </a:srgbClr>
                  </a:solidFill>
                  <a:ln>
                    <a:solidFill>
                      <a:srgbClr val="707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b="1" dirty="0">
                        <a:solidFill>
                          <a:schemeClr val="accent2"/>
                        </a:solidFill>
                      </a:rPr>
                      <a:t>GEM-E3</a:t>
                    </a:r>
                  </a:p>
                </p:txBody>
              </p:sp>
              <p:sp>
                <p:nvSpPr>
                  <p:cNvPr id="17" name="Arrow: Down 16">
                    <a:extLst>
                      <a:ext uri="{FF2B5EF4-FFF2-40B4-BE49-F238E27FC236}">
                        <a16:creationId xmlns:a16="http://schemas.microsoft.com/office/drawing/2014/main" id="{186A1DDA-67CE-CBCE-23A1-083767518C98}"/>
                      </a:ext>
                    </a:extLst>
                  </p:cNvPr>
                  <p:cNvSpPr/>
                  <p:nvPr/>
                </p:nvSpPr>
                <p:spPr bwMode="auto">
                  <a:xfrm>
                    <a:off x="3215502" y="2444417"/>
                    <a:ext cx="484632" cy="356846"/>
                  </a:xfrm>
                  <a:prstGeom prst="downArrow">
                    <a:avLst/>
                  </a:prstGeom>
                  <a:solidFill>
                    <a:srgbClr val="CCC90F">
                      <a:alpha val="36078"/>
                    </a:srgbClr>
                  </a:solidFill>
                  <a:ln w="9525" cap="flat" cmpd="sng" algn="ctr">
                    <a:solidFill>
                      <a:srgbClr val="707375"/>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defTabSz="685800" eaLnBrk="0" hangingPunct="0">
                      <a:spcBef>
                        <a:spcPct val="50000"/>
                      </a:spcBef>
                    </a:pPr>
                    <a:endParaRPr lang="en-GB" sz="1200" dirty="0">
                      <a:latin typeface="Arial" charset="0"/>
                      <a:ea typeface="ヒラギノ角ゴ Pro W3" pitchFamily="-64" charset="-128"/>
                    </a:endParaRPr>
                  </a:p>
                </p:txBody>
              </p:sp>
            </p:grpSp>
            <p:sp>
              <p:nvSpPr>
                <p:cNvPr id="15" name="Arrow: Down 14">
                  <a:extLst>
                    <a:ext uri="{FF2B5EF4-FFF2-40B4-BE49-F238E27FC236}">
                      <a16:creationId xmlns:a16="http://schemas.microsoft.com/office/drawing/2014/main" id="{EF22111D-C11D-9EFD-8ACD-6951B9B0845F}"/>
                    </a:ext>
                  </a:extLst>
                </p:cNvPr>
                <p:cNvSpPr/>
                <p:nvPr/>
              </p:nvSpPr>
              <p:spPr bwMode="auto">
                <a:xfrm>
                  <a:off x="6372674" y="2444417"/>
                  <a:ext cx="484632" cy="356846"/>
                </a:xfrm>
                <a:prstGeom prst="downArrow">
                  <a:avLst/>
                </a:prstGeom>
                <a:solidFill>
                  <a:srgbClr val="0AA0A9">
                    <a:alpha val="32941"/>
                  </a:srgbClr>
                </a:solidFill>
                <a:ln w="9525" cap="flat" cmpd="sng" algn="ctr">
                  <a:solidFill>
                    <a:srgbClr val="707375"/>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defTabSz="685800" eaLnBrk="0" hangingPunct="0">
                    <a:spcBef>
                      <a:spcPct val="50000"/>
                    </a:spcBef>
                  </a:pPr>
                  <a:endParaRPr lang="en-GB" sz="1200" dirty="0">
                    <a:latin typeface="Arial" charset="0"/>
                    <a:ea typeface="ヒラギノ角ゴ Pro W3" pitchFamily="-64" charset="-128"/>
                  </a:endParaRPr>
                </a:p>
              </p:txBody>
            </p:sp>
          </p:grpSp>
          <p:sp>
            <p:nvSpPr>
              <p:cNvPr id="12" name="Arrow: Down 11">
                <a:extLst>
                  <a:ext uri="{FF2B5EF4-FFF2-40B4-BE49-F238E27FC236}">
                    <a16:creationId xmlns:a16="http://schemas.microsoft.com/office/drawing/2014/main" id="{000C708D-1FF6-F98B-BB6F-DEFAFA4DBA24}"/>
                  </a:ext>
                </a:extLst>
              </p:cNvPr>
              <p:cNvSpPr/>
              <p:nvPr/>
            </p:nvSpPr>
            <p:spPr bwMode="auto">
              <a:xfrm>
                <a:off x="9506277" y="2444417"/>
                <a:ext cx="484632" cy="356846"/>
              </a:xfrm>
              <a:prstGeom prst="downArrow">
                <a:avLst/>
              </a:prstGeom>
              <a:solidFill>
                <a:srgbClr val="707375">
                  <a:alpha val="32157"/>
                </a:srgbClr>
              </a:solidFill>
              <a:ln w="9525" cap="flat" cmpd="sng" algn="ctr">
                <a:solidFill>
                  <a:srgbClr val="707375"/>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defTabSz="685800" eaLnBrk="0" hangingPunct="0">
                  <a:spcBef>
                    <a:spcPct val="50000"/>
                  </a:spcBef>
                </a:pPr>
                <a:endParaRPr lang="en-GB" sz="1200" dirty="0">
                  <a:latin typeface="Arial" charset="0"/>
                  <a:ea typeface="ヒラギノ角ゴ Pro W3" pitchFamily="-64" charset="-128"/>
                </a:endParaRPr>
              </a:p>
            </p:txBody>
          </p:sp>
        </p:grpSp>
      </p:grpSp>
    </p:spTree>
    <p:extLst>
      <p:ext uri="{BB962C8B-B14F-4D97-AF65-F5344CB8AC3E}">
        <p14:creationId xmlns:p14="http://schemas.microsoft.com/office/powerpoint/2010/main" val="3629882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72CFD0E0-E5C1-D950-F6D1-882A3554A110}"/>
              </a:ext>
            </a:extLst>
          </p:cNvPr>
          <p:cNvGraphicFramePr>
            <a:graphicFrameLocks noChangeAspect="1"/>
          </p:cNvGraphicFramePr>
          <p:nvPr>
            <p:custDataLst>
              <p:tags r:id="rId1"/>
            </p:custData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346" imgH="346" progId="TCLayout.ActiveDocument.1">
                  <p:embed/>
                </p:oleObj>
              </mc:Choice>
              <mc:Fallback>
                <p:oleObj name="think-cell Slide" r:id="rId3" imgW="346" imgH="346" progId="TCLayout.ActiveDocument.1">
                  <p:embed/>
                  <p:pic>
                    <p:nvPicPr>
                      <p:cNvPr id="4" name="think-cell data - do not delete" hidden="1">
                        <a:extLst>
                          <a:ext uri="{FF2B5EF4-FFF2-40B4-BE49-F238E27FC236}">
                            <a16:creationId xmlns:a16="http://schemas.microsoft.com/office/drawing/2014/main" id="{72CFD0E0-E5C1-D950-F6D1-882A3554A110}"/>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2" name="Slide Number Placeholder 1">
            <a:extLst>
              <a:ext uri="{FF2B5EF4-FFF2-40B4-BE49-F238E27FC236}">
                <a16:creationId xmlns:a16="http://schemas.microsoft.com/office/drawing/2014/main" id="{FA2F0413-5DD2-424B-94A7-464B6460CBA6}"/>
              </a:ext>
            </a:extLst>
          </p:cNvPr>
          <p:cNvSpPr>
            <a:spLocks noGrp="1"/>
          </p:cNvSpPr>
          <p:nvPr>
            <p:ph type="sldNum" sz="quarter" idx="10"/>
          </p:nvPr>
        </p:nvSpPr>
        <p:spPr/>
        <p:txBody>
          <a:bodyPr/>
          <a:lstStyle/>
          <a:p>
            <a:pPr>
              <a:defRPr/>
            </a:pPr>
            <a:fld id="{72AD2B4C-24FD-485E-ADAD-B1E3DC73B16B}" type="slidenum">
              <a:rPr lang="en-GB" smtClean="0"/>
              <a:pPr>
                <a:defRPr/>
              </a:pPr>
              <a:t>11</a:t>
            </a:fld>
            <a:endParaRPr lang="en-GB" dirty="0"/>
          </a:p>
        </p:txBody>
      </p:sp>
      <p:sp>
        <p:nvSpPr>
          <p:cNvPr id="3" name="Title 2">
            <a:extLst>
              <a:ext uri="{FF2B5EF4-FFF2-40B4-BE49-F238E27FC236}">
                <a16:creationId xmlns:a16="http://schemas.microsoft.com/office/drawing/2014/main" id="{B633B415-7FE8-4449-92B1-0240817AB78B}"/>
              </a:ext>
            </a:extLst>
          </p:cNvPr>
          <p:cNvSpPr>
            <a:spLocks noGrp="1"/>
          </p:cNvSpPr>
          <p:nvPr>
            <p:ph type="title"/>
          </p:nvPr>
        </p:nvSpPr>
        <p:spPr/>
        <p:txBody>
          <a:bodyPr vert="horz"/>
          <a:lstStyle/>
          <a:p>
            <a:r>
              <a:rPr lang="en-GB" dirty="0"/>
              <a:t>Physical risk | Long-term scenarios</a:t>
            </a:r>
          </a:p>
        </p:txBody>
      </p:sp>
      <p:sp>
        <p:nvSpPr>
          <p:cNvPr id="11" name="Rectangle 10">
            <a:extLst>
              <a:ext uri="{FF2B5EF4-FFF2-40B4-BE49-F238E27FC236}">
                <a16:creationId xmlns:a16="http://schemas.microsoft.com/office/drawing/2014/main" id="{52050332-C3DB-61FA-85A4-B68C66C06BFB}"/>
              </a:ext>
            </a:extLst>
          </p:cNvPr>
          <p:cNvSpPr/>
          <p:nvPr/>
        </p:nvSpPr>
        <p:spPr bwMode="auto">
          <a:xfrm>
            <a:off x="342901" y="1477108"/>
            <a:ext cx="4094816" cy="2474636"/>
          </a:xfrm>
          <a:prstGeom prst="rect">
            <a:avLst/>
          </a:prstGeom>
          <a:solidFill>
            <a:srgbClr val="F9F9F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285743" indent="-285743" defTabSz="914378" eaLnBrk="0" hangingPunct="0">
              <a:spcBef>
                <a:spcPts val="1200"/>
              </a:spcBef>
              <a:buFont typeface="Wingdings" panose="05000000000000000000" pitchFamily="2" charset="2"/>
              <a:buChar char="Ø"/>
            </a:pPr>
            <a:r>
              <a:rPr lang="en-GB" sz="1400" dirty="0">
                <a:latin typeface="Arial" charset="0"/>
                <a:ea typeface="ヒラギノ角ゴ Pro W3" pitchFamily="-64" charset="-128"/>
              </a:rPr>
              <a:t>New damage function – GDP loss projections from (chronic) physical risk</a:t>
            </a:r>
          </a:p>
          <a:p>
            <a:pPr marL="285743" indent="-285743" defTabSz="914378" eaLnBrk="0" hangingPunct="0">
              <a:spcBef>
                <a:spcPts val="1200"/>
              </a:spcBef>
              <a:buFont typeface="Wingdings" panose="05000000000000000000" pitchFamily="2" charset="2"/>
              <a:buChar char="Ø"/>
            </a:pPr>
            <a:r>
              <a:rPr lang="en-GB" sz="1400" dirty="0">
                <a:latin typeface="Arial" charset="0"/>
                <a:ea typeface="ヒラギノ角ゴ Pro W3" pitchFamily="-64" charset="-128"/>
              </a:rPr>
              <a:t>Variety of acute physical risk indicators (e.g., flood damages, crop yields…)</a:t>
            </a:r>
          </a:p>
          <a:p>
            <a:pPr marL="285743" indent="-285743" defTabSz="914378" eaLnBrk="0" hangingPunct="0">
              <a:spcBef>
                <a:spcPts val="1200"/>
              </a:spcBef>
              <a:buFont typeface="Wingdings" panose="05000000000000000000" pitchFamily="2" charset="2"/>
              <a:buChar char="Ø"/>
            </a:pPr>
            <a:r>
              <a:rPr lang="en-GB" sz="1400" dirty="0">
                <a:latin typeface="Arial" charset="0"/>
                <a:ea typeface="ヒラギノ角ゴ Pro W3" pitchFamily="-64" charset="-128"/>
              </a:rPr>
              <a:t>GDP loss projections from 4 hazards (floods, cyclones, droughts, heatwaves)</a:t>
            </a:r>
          </a:p>
        </p:txBody>
      </p:sp>
      <p:sp>
        <p:nvSpPr>
          <p:cNvPr id="12" name="Rectangle 11">
            <a:extLst>
              <a:ext uri="{FF2B5EF4-FFF2-40B4-BE49-F238E27FC236}">
                <a16:creationId xmlns:a16="http://schemas.microsoft.com/office/drawing/2014/main" id="{6C957CB6-704B-1EBB-9A4A-7248D35CF8C4}"/>
              </a:ext>
            </a:extLst>
          </p:cNvPr>
          <p:cNvSpPr/>
          <p:nvPr/>
        </p:nvSpPr>
        <p:spPr bwMode="auto">
          <a:xfrm>
            <a:off x="4706286" y="1477107"/>
            <a:ext cx="4094816" cy="3069316"/>
          </a:xfrm>
          <a:prstGeom prst="rect">
            <a:avLst/>
          </a:prstGeom>
          <a:solidFill>
            <a:srgbClr val="F9F9F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285743" indent="-285743" defTabSz="914378" eaLnBrk="0" hangingPunct="0">
              <a:spcBef>
                <a:spcPts val="1200"/>
              </a:spcBef>
              <a:buFont typeface="Wingdings" panose="05000000000000000000" pitchFamily="2" charset="2"/>
              <a:buChar char="Ø"/>
            </a:pPr>
            <a:r>
              <a:rPr lang="en-GB" sz="1400" dirty="0">
                <a:latin typeface="Arial" charset="0"/>
                <a:ea typeface="ヒラギノ角ゴ Pro W3" pitchFamily="-64" charset="-128"/>
              </a:rPr>
              <a:t>Tail risk scenario - very severe physical risk impacts</a:t>
            </a:r>
          </a:p>
          <a:p>
            <a:pPr marL="285743" indent="-285743" defTabSz="914378" eaLnBrk="0" hangingPunct="0">
              <a:spcBef>
                <a:spcPts val="1200"/>
              </a:spcBef>
              <a:buFont typeface="Wingdings" panose="05000000000000000000" pitchFamily="2" charset="2"/>
              <a:buChar char="Ø"/>
            </a:pPr>
            <a:r>
              <a:rPr lang="en-GB" sz="1400" dirty="0">
                <a:latin typeface="Arial" charset="0"/>
                <a:ea typeface="ヒラギノ角ゴ Pro W3" pitchFamily="-64" charset="-128"/>
              </a:rPr>
              <a:t>Tipping point(s) – exploration of impacts when a pre-defined tipping point is breached</a:t>
            </a:r>
          </a:p>
          <a:p>
            <a:pPr marL="285743" indent="-285743" defTabSz="914378" eaLnBrk="0" hangingPunct="0">
              <a:spcBef>
                <a:spcPts val="1200"/>
              </a:spcBef>
              <a:buFont typeface="Wingdings" panose="05000000000000000000" pitchFamily="2" charset="2"/>
              <a:buChar char="Ø"/>
            </a:pPr>
            <a:r>
              <a:rPr lang="en-GB" sz="1400" dirty="0">
                <a:latin typeface="Arial" charset="0"/>
                <a:ea typeface="ヒラギノ角ゴ Pro W3" pitchFamily="-64" charset="-128"/>
              </a:rPr>
              <a:t>GDP loss projection for an additional hazard (e.g., wildfires)</a:t>
            </a:r>
          </a:p>
          <a:p>
            <a:pPr marL="285743" indent="-285743" defTabSz="914378" eaLnBrk="0" hangingPunct="0">
              <a:spcBef>
                <a:spcPts val="1200"/>
              </a:spcBef>
              <a:buFont typeface="Wingdings" panose="05000000000000000000" pitchFamily="2" charset="2"/>
              <a:buChar char="Ø"/>
            </a:pPr>
            <a:r>
              <a:rPr lang="en-GB" sz="1400" dirty="0">
                <a:latin typeface="Arial" charset="0"/>
                <a:ea typeface="ヒラギノ角ゴ Pro W3" pitchFamily="-64" charset="-128"/>
              </a:rPr>
              <a:t>Enhanced geographical coverage: GDP loss projections </a:t>
            </a:r>
          </a:p>
          <a:p>
            <a:pPr marL="285743" indent="-285743" defTabSz="914378" eaLnBrk="0" hangingPunct="0">
              <a:spcBef>
                <a:spcPts val="1200"/>
              </a:spcBef>
              <a:buFont typeface="Wingdings" panose="05000000000000000000" pitchFamily="2" charset="2"/>
              <a:buChar char="Ø"/>
            </a:pPr>
            <a:r>
              <a:rPr lang="en-GB" sz="1400" dirty="0">
                <a:latin typeface="Arial" charset="0"/>
                <a:ea typeface="ヒラギノ角ゴ Pro W3" pitchFamily="-64" charset="-128"/>
              </a:rPr>
              <a:t>Compound risk</a:t>
            </a:r>
          </a:p>
          <a:p>
            <a:pPr marL="742931" lvl="1" indent="-285743" eaLnBrk="0" hangingPunct="0">
              <a:buFont typeface="Wingdings" panose="05000000000000000000" pitchFamily="2" charset="2"/>
              <a:buChar char="Ø"/>
            </a:pPr>
            <a:r>
              <a:rPr lang="en-GB" sz="1100" dirty="0">
                <a:latin typeface="Arial" charset="0"/>
                <a:ea typeface="ヒラギノ角ゴ Pro W3" pitchFamily="-64" charset="-128"/>
              </a:rPr>
              <a:t>Simultaneous/sequential heatwaves</a:t>
            </a:r>
          </a:p>
          <a:p>
            <a:pPr marL="742931" lvl="1" indent="-285743" eaLnBrk="0" hangingPunct="0">
              <a:buFont typeface="Wingdings" panose="05000000000000000000" pitchFamily="2" charset="2"/>
              <a:buChar char="Ø"/>
            </a:pPr>
            <a:r>
              <a:rPr lang="en-GB" sz="1100" dirty="0">
                <a:latin typeface="Arial" charset="0"/>
                <a:ea typeface="ヒラギノ角ゴ Pro W3" pitchFamily="-64" charset="-128"/>
              </a:rPr>
              <a:t>Multi-hazard scenario (e.g., drought + flood)</a:t>
            </a:r>
          </a:p>
          <a:p>
            <a:pPr marL="742931" lvl="1" indent="-285743" eaLnBrk="0" hangingPunct="0">
              <a:buFont typeface="Wingdings" panose="05000000000000000000" pitchFamily="2" charset="2"/>
              <a:buChar char="Ø"/>
            </a:pPr>
            <a:r>
              <a:rPr lang="en-GB" sz="1100" dirty="0">
                <a:latin typeface="Arial" charset="0"/>
                <a:ea typeface="ヒラギノ角ゴ Pro W3" pitchFamily="-64" charset="-128"/>
              </a:rPr>
              <a:t>Macro-modelling of multiple hazards (in </a:t>
            </a:r>
            <a:r>
              <a:rPr lang="en-GB" sz="1100" dirty="0" err="1">
                <a:latin typeface="Arial" charset="0"/>
                <a:ea typeface="ヒラギノ角ゴ Pro W3" pitchFamily="-64" charset="-128"/>
              </a:rPr>
              <a:t>NiGEM</a:t>
            </a:r>
            <a:r>
              <a:rPr lang="en-GB" sz="1100" dirty="0">
                <a:latin typeface="Arial" charset="0"/>
                <a:ea typeface="ヒラギノ角ゴ Pro W3" pitchFamily="-64" charset="-128"/>
              </a:rPr>
              <a:t>)</a:t>
            </a:r>
          </a:p>
        </p:txBody>
      </p:sp>
      <p:sp>
        <p:nvSpPr>
          <p:cNvPr id="13" name="Rectangle 12">
            <a:extLst>
              <a:ext uri="{FF2B5EF4-FFF2-40B4-BE49-F238E27FC236}">
                <a16:creationId xmlns:a16="http://schemas.microsoft.com/office/drawing/2014/main" id="{20FC211E-0C44-E602-56FE-5FDA76EA2F14}"/>
              </a:ext>
            </a:extLst>
          </p:cNvPr>
          <p:cNvSpPr/>
          <p:nvPr/>
        </p:nvSpPr>
        <p:spPr bwMode="auto">
          <a:xfrm>
            <a:off x="342900" y="935830"/>
            <a:ext cx="4094816" cy="541278"/>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defTabSz="914378" eaLnBrk="0" hangingPunct="0"/>
            <a:r>
              <a:rPr lang="en-GB" sz="1600" b="1" dirty="0">
                <a:solidFill>
                  <a:schemeClr val="bg1"/>
                </a:solidFill>
                <a:latin typeface="Arial" charset="0"/>
                <a:ea typeface="ヒラギノ角ゴ Pro W3" pitchFamily="-64" charset="-128"/>
              </a:rPr>
              <a:t>What we already have</a:t>
            </a:r>
          </a:p>
        </p:txBody>
      </p:sp>
      <p:sp>
        <p:nvSpPr>
          <p:cNvPr id="14" name="Rectangle 13">
            <a:extLst>
              <a:ext uri="{FF2B5EF4-FFF2-40B4-BE49-F238E27FC236}">
                <a16:creationId xmlns:a16="http://schemas.microsoft.com/office/drawing/2014/main" id="{93B4E65B-BFA5-97E1-E295-D95DB26D850C}"/>
              </a:ext>
            </a:extLst>
          </p:cNvPr>
          <p:cNvSpPr/>
          <p:nvPr/>
        </p:nvSpPr>
        <p:spPr bwMode="auto">
          <a:xfrm>
            <a:off x="342900" y="3951744"/>
            <a:ext cx="4094816" cy="594679"/>
          </a:xfrm>
          <a:prstGeom prst="rect">
            <a:avLst/>
          </a:prstGeom>
          <a:solidFill>
            <a:schemeClr val="bg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defTabSz="914378" eaLnBrk="0" hangingPunct="0"/>
            <a:r>
              <a:rPr lang="en-GB" sz="1400" dirty="0">
                <a:solidFill>
                  <a:schemeClr val="tx2"/>
                </a:solidFill>
                <a:latin typeface="Arial" charset="0"/>
                <a:ea typeface="ヒラギノ角ゴ Pro W3" pitchFamily="-64" charset="-128"/>
              </a:rPr>
              <a:t>Across multiple scenarios for hundreds of countries up to 2100</a:t>
            </a:r>
          </a:p>
        </p:txBody>
      </p:sp>
      <p:sp>
        <p:nvSpPr>
          <p:cNvPr id="15" name="Rectangle 14">
            <a:extLst>
              <a:ext uri="{FF2B5EF4-FFF2-40B4-BE49-F238E27FC236}">
                <a16:creationId xmlns:a16="http://schemas.microsoft.com/office/drawing/2014/main" id="{97E2E3AF-2CFB-466E-498D-3C74F5CC8E5D}"/>
              </a:ext>
            </a:extLst>
          </p:cNvPr>
          <p:cNvSpPr/>
          <p:nvPr/>
        </p:nvSpPr>
        <p:spPr bwMode="auto">
          <a:xfrm>
            <a:off x="4706284" y="935829"/>
            <a:ext cx="4094816" cy="541278"/>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defTabSz="914378" eaLnBrk="0" hangingPunct="0"/>
            <a:r>
              <a:rPr lang="en-GB" sz="1600" b="1" dirty="0">
                <a:solidFill>
                  <a:schemeClr val="bg1"/>
                </a:solidFill>
                <a:latin typeface="Arial" charset="0"/>
                <a:ea typeface="ヒラギノ角ゴ Pro W3" pitchFamily="-64" charset="-128"/>
              </a:rPr>
              <a:t>What could be explored further</a:t>
            </a:r>
          </a:p>
        </p:txBody>
      </p:sp>
    </p:spTree>
    <p:extLst>
      <p:ext uri="{BB962C8B-B14F-4D97-AF65-F5344CB8AC3E}">
        <p14:creationId xmlns:p14="http://schemas.microsoft.com/office/powerpoint/2010/main" val="3385987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72CFD0E0-E5C1-D950-F6D1-882A3554A110}"/>
              </a:ext>
            </a:extLst>
          </p:cNvPr>
          <p:cNvGraphicFramePr>
            <a:graphicFrameLocks noChangeAspect="1"/>
          </p:cNvGraphicFramePr>
          <p:nvPr>
            <p:custDataLst>
              <p:tags r:id="rId1"/>
            </p:custData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346" imgH="346" progId="TCLayout.ActiveDocument.1">
                  <p:embed/>
                </p:oleObj>
              </mc:Choice>
              <mc:Fallback>
                <p:oleObj name="think-cell Slide" r:id="rId3" imgW="346" imgH="346" progId="TCLayout.ActiveDocument.1">
                  <p:embed/>
                  <p:pic>
                    <p:nvPicPr>
                      <p:cNvPr id="4" name="think-cell data - do not delete" hidden="1">
                        <a:extLst>
                          <a:ext uri="{FF2B5EF4-FFF2-40B4-BE49-F238E27FC236}">
                            <a16:creationId xmlns:a16="http://schemas.microsoft.com/office/drawing/2014/main" id="{72CFD0E0-E5C1-D950-F6D1-882A3554A110}"/>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2" name="Slide Number Placeholder 1">
            <a:extLst>
              <a:ext uri="{FF2B5EF4-FFF2-40B4-BE49-F238E27FC236}">
                <a16:creationId xmlns:a16="http://schemas.microsoft.com/office/drawing/2014/main" id="{FA2F0413-5DD2-424B-94A7-464B6460CBA6}"/>
              </a:ext>
            </a:extLst>
          </p:cNvPr>
          <p:cNvSpPr>
            <a:spLocks noGrp="1"/>
          </p:cNvSpPr>
          <p:nvPr>
            <p:ph type="sldNum" sz="quarter" idx="10"/>
          </p:nvPr>
        </p:nvSpPr>
        <p:spPr/>
        <p:txBody>
          <a:bodyPr/>
          <a:lstStyle/>
          <a:p>
            <a:pPr>
              <a:defRPr/>
            </a:pPr>
            <a:fld id="{72AD2B4C-24FD-485E-ADAD-B1E3DC73B16B}" type="slidenum">
              <a:rPr lang="en-GB" smtClean="0"/>
              <a:pPr>
                <a:defRPr/>
              </a:pPr>
              <a:t>12</a:t>
            </a:fld>
            <a:endParaRPr lang="en-GB" dirty="0"/>
          </a:p>
        </p:txBody>
      </p:sp>
      <p:sp>
        <p:nvSpPr>
          <p:cNvPr id="3" name="Title 2">
            <a:extLst>
              <a:ext uri="{FF2B5EF4-FFF2-40B4-BE49-F238E27FC236}">
                <a16:creationId xmlns:a16="http://schemas.microsoft.com/office/drawing/2014/main" id="{B633B415-7FE8-4449-92B1-0240817AB78B}"/>
              </a:ext>
            </a:extLst>
          </p:cNvPr>
          <p:cNvSpPr>
            <a:spLocks noGrp="1"/>
          </p:cNvSpPr>
          <p:nvPr>
            <p:ph type="title"/>
          </p:nvPr>
        </p:nvSpPr>
        <p:spPr/>
        <p:txBody>
          <a:bodyPr vert="horz"/>
          <a:lstStyle/>
          <a:p>
            <a:r>
              <a:rPr lang="en-GB" dirty="0"/>
              <a:t>Physical risk | Short-term scenarios</a:t>
            </a:r>
          </a:p>
        </p:txBody>
      </p:sp>
      <p:sp>
        <p:nvSpPr>
          <p:cNvPr id="6" name="Rectangle 5">
            <a:extLst>
              <a:ext uri="{FF2B5EF4-FFF2-40B4-BE49-F238E27FC236}">
                <a16:creationId xmlns:a16="http://schemas.microsoft.com/office/drawing/2014/main" id="{21F4C97C-DF0C-1694-8D12-2C3DD0B5CFDF}"/>
              </a:ext>
            </a:extLst>
          </p:cNvPr>
          <p:cNvSpPr/>
          <p:nvPr/>
        </p:nvSpPr>
        <p:spPr bwMode="auto">
          <a:xfrm>
            <a:off x="342901" y="1065125"/>
            <a:ext cx="8315124" cy="3551638"/>
          </a:xfrm>
          <a:prstGeom prst="rect">
            <a:avLst/>
          </a:prstGeom>
          <a:solidFill>
            <a:srgbClr val="F9F9F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285743" indent="-285743" defTabSz="914378" eaLnBrk="0" hangingPunct="0">
              <a:spcAft>
                <a:spcPts val="1200"/>
              </a:spcAft>
              <a:buFont typeface="Arial" panose="020B0604020202020204" pitchFamily="34" charset="0"/>
              <a:buChar char="•"/>
            </a:pPr>
            <a:r>
              <a:rPr lang="en-GB" sz="1600" b="1" dirty="0">
                <a:solidFill>
                  <a:schemeClr val="tx2"/>
                </a:solidFill>
                <a:latin typeface="Arial" charset="0"/>
                <a:ea typeface="ヒラギノ角ゴ Pro W3" pitchFamily="-64" charset="-128"/>
              </a:rPr>
              <a:t>Physical climate ‘storylines’ for each region in model</a:t>
            </a:r>
            <a:br>
              <a:rPr lang="en-GB" sz="1600" dirty="0">
                <a:latin typeface="Arial" charset="0"/>
                <a:ea typeface="ヒラギノ角ゴ Pro W3" pitchFamily="-64" charset="-128"/>
              </a:rPr>
            </a:br>
            <a:r>
              <a:rPr lang="en-GB" sz="1400" i="1" dirty="0">
                <a:latin typeface="Arial" charset="0"/>
                <a:ea typeface="ヒラギノ角ゴ Pro W3" pitchFamily="-64" charset="-128"/>
                <a:sym typeface="Wingdings" panose="05000000000000000000" pitchFamily="2" charset="2"/>
              </a:rPr>
              <a:t> </a:t>
            </a:r>
            <a:r>
              <a:rPr lang="en-GB" sz="1400" i="1" dirty="0">
                <a:latin typeface="Arial" charset="0"/>
                <a:ea typeface="ヒラギノ角ゴ Pro W3" pitchFamily="-64" charset="-128"/>
              </a:rPr>
              <a:t>Narrative of severe, but (historically) plausible climate shocks</a:t>
            </a:r>
            <a:endParaRPr lang="en-GB" sz="1600" i="1" dirty="0">
              <a:latin typeface="Arial" charset="0"/>
              <a:ea typeface="ヒラギノ角ゴ Pro W3" pitchFamily="-64" charset="-128"/>
            </a:endParaRPr>
          </a:p>
          <a:p>
            <a:pPr marL="285743" indent="-285743" defTabSz="914378" eaLnBrk="0" hangingPunct="0">
              <a:spcAft>
                <a:spcPts val="1200"/>
              </a:spcAft>
              <a:buFont typeface="Arial" panose="020B0604020202020204" pitchFamily="34" charset="0"/>
              <a:buChar char="•"/>
            </a:pPr>
            <a:r>
              <a:rPr lang="en-GB" sz="1600" b="1" dirty="0">
                <a:solidFill>
                  <a:schemeClr val="tx2"/>
                </a:solidFill>
                <a:latin typeface="Arial" charset="0"/>
                <a:ea typeface="ヒラギノ角ゴ Pro W3" pitchFamily="-64" charset="-128"/>
              </a:rPr>
              <a:t>Compound risks included</a:t>
            </a:r>
            <a:br>
              <a:rPr lang="en-GB" sz="1600" dirty="0">
                <a:latin typeface="Arial" charset="0"/>
                <a:ea typeface="ヒラギノ角ゴ Pro W3" pitchFamily="-64" charset="-128"/>
              </a:rPr>
            </a:br>
            <a:r>
              <a:rPr lang="en-GB" sz="1400" i="1" dirty="0">
                <a:latin typeface="Arial" charset="0"/>
                <a:ea typeface="ヒラギノ角ゴ Pro W3" pitchFamily="-64" charset="-128"/>
                <a:sym typeface="Wingdings" panose="05000000000000000000" pitchFamily="2" charset="2"/>
              </a:rPr>
              <a:t> different hazards co-occurring at same location</a:t>
            </a:r>
            <a:br>
              <a:rPr lang="en-GB" sz="1400" i="1" dirty="0">
                <a:latin typeface="Arial" charset="0"/>
                <a:ea typeface="ヒラギノ角ゴ Pro W3" pitchFamily="-64" charset="-128"/>
                <a:sym typeface="Wingdings" panose="05000000000000000000" pitchFamily="2" charset="2"/>
              </a:rPr>
            </a:br>
            <a:r>
              <a:rPr lang="en-GB" sz="1400" i="1" dirty="0">
                <a:latin typeface="Arial" charset="0"/>
                <a:ea typeface="ヒラギノ角ゴ Pro W3" pitchFamily="-64" charset="-128"/>
                <a:sym typeface="Wingdings" panose="05000000000000000000" pitchFamily="2" charset="2"/>
              </a:rPr>
              <a:t> hazards co-occurring at same time at distant locations</a:t>
            </a:r>
          </a:p>
          <a:p>
            <a:pPr marL="285743" indent="-285743" defTabSz="914378" eaLnBrk="0" hangingPunct="0">
              <a:spcAft>
                <a:spcPts val="1200"/>
              </a:spcAft>
              <a:buFont typeface="Arial" panose="020B0604020202020204" pitchFamily="34" charset="0"/>
              <a:buChar char="•"/>
            </a:pPr>
            <a:r>
              <a:rPr lang="en-GB" sz="1600" b="1" dirty="0">
                <a:solidFill>
                  <a:schemeClr val="tx2"/>
                </a:solidFill>
                <a:latin typeface="Arial" charset="0"/>
                <a:ea typeface="ヒラギノ角ゴ Pro W3" pitchFamily="-64" charset="-128"/>
                <a:sym typeface="Wingdings" panose="05000000000000000000" pitchFamily="2" charset="2"/>
              </a:rPr>
              <a:t>7 hazards and 4 transmission channels covered</a:t>
            </a:r>
            <a:br>
              <a:rPr lang="en-GB" sz="1600" dirty="0">
                <a:latin typeface="Arial" charset="0"/>
                <a:ea typeface="ヒラギノ角ゴ Pro W3" pitchFamily="-64" charset="-128"/>
                <a:sym typeface="Wingdings" panose="05000000000000000000" pitchFamily="2" charset="2"/>
              </a:rPr>
            </a:br>
            <a:r>
              <a:rPr lang="en-GB" sz="1400" i="1" dirty="0">
                <a:latin typeface="Arial" charset="0"/>
                <a:ea typeface="ヒラギノ角ゴ Pro W3" pitchFamily="-64" charset="-128"/>
                <a:sym typeface="Wingdings" panose="05000000000000000000" pitchFamily="2" charset="2"/>
              </a:rPr>
              <a:t> coastal floods, river floods, cyclones, storms, droughts, heatwaves, wildfires</a:t>
            </a:r>
            <a:br>
              <a:rPr lang="en-GB" sz="1400" i="1" dirty="0">
                <a:latin typeface="Arial" charset="0"/>
                <a:ea typeface="ヒラギノ角ゴ Pro W3" pitchFamily="-64" charset="-128"/>
                <a:sym typeface="Wingdings" panose="05000000000000000000" pitchFamily="2" charset="2"/>
              </a:rPr>
            </a:br>
            <a:r>
              <a:rPr lang="en-GB" sz="1400" i="1" dirty="0">
                <a:latin typeface="Arial" charset="0"/>
                <a:ea typeface="ヒラギノ角ゴ Pro W3" pitchFamily="-64" charset="-128"/>
                <a:sym typeface="Wingdings" panose="05000000000000000000" pitchFamily="2" charset="2"/>
              </a:rPr>
              <a:t> capital destruction, business interruptions, labour productivity, agricultural yields</a:t>
            </a:r>
          </a:p>
          <a:p>
            <a:pPr marL="285743" indent="-285743" defTabSz="914378" eaLnBrk="0" hangingPunct="0">
              <a:buFont typeface="Arial" panose="020B0604020202020204" pitchFamily="34" charset="0"/>
              <a:buChar char="•"/>
            </a:pPr>
            <a:r>
              <a:rPr lang="en-GB" sz="1600" b="1" dirty="0">
                <a:solidFill>
                  <a:schemeClr val="tx2"/>
                </a:solidFill>
                <a:latin typeface="Arial" charset="0"/>
                <a:ea typeface="ヒラギノ角ゴ Pro W3" pitchFamily="-64" charset="-128"/>
                <a:sym typeface="Wingdings" panose="05000000000000000000" pitchFamily="2" charset="2"/>
              </a:rPr>
              <a:t>Direct exposure on economic activity + indirect exposure through supply chains</a:t>
            </a:r>
            <a:br>
              <a:rPr lang="en-GB" sz="1600" b="1" dirty="0">
                <a:solidFill>
                  <a:schemeClr val="tx2"/>
                </a:solidFill>
                <a:latin typeface="Arial" charset="0"/>
                <a:ea typeface="ヒラギノ角ゴ Pro W3" pitchFamily="-64" charset="-128"/>
                <a:sym typeface="Wingdings" panose="05000000000000000000" pitchFamily="2" charset="2"/>
              </a:rPr>
            </a:br>
            <a:r>
              <a:rPr lang="en-GB" sz="1400" i="1" dirty="0">
                <a:latin typeface="Arial" charset="0"/>
                <a:ea typeface="ヒラギノ角ゴ Pro W3" pitchFamily="-64" charset="-128"/>
                <a:sym typeface="Wingdings" panose="05000000000000000000" pitchFamily="2" charset="2"/>
              </a:rPr>
              <a:t> GEM-E3: propagation of shocks through supply chains in GE model</a:t>
            </a:r>
            <a:br>
              <a:rPr lang="en-GB" sz="1400" i="1" dirty="0">
                <a:latin typeface="Arial" charset="0"/>
                <a:ea typeface="ヒラギノ角ゴ Pro W3" pitchFamily="-64" charset="-128"/>
                <a:sym typeface="Wingdings" panose="05000000000000000000" pitchFamily="2" charset="2"/>
              </a:rPr>
            </a:br>
            <a:r>
              <a:rPr lang="en-GB" sz="1400" i="1" dirty="0">
                <a:latin typeface="Arial" charset="0"/>
                <a:ea typeface="ヒラギノ角ゴ Pro W3" pitchFamily="-64" charset="-128"/>
                <a:sym typeface="Wingdings" panose="05000000000000000000" pitchFamily="2" charset="2"/>
              </a:rPr>
              <a:t> EIRIN: Indirect impacts via transmission channels at sectoral &amp; aggregate level</a:t>
            </a:r>
            <a:endParaRPr lang="en-GB" sz="1600" i="1" dirty="0">
              <a:latin typeface="Arial" charset="0"/>
              <a:ea typeface="ヒラギノ角ゴ Pro W3" pitchFamily="-64" charset="-128"/>
            </a:endParaRPr>
          </a:p>
        </p:txBody>
      </p:sp>
      <p:sp>
        <p:nvSpPr>
          <p:cNvPr id="5" name="Rectangle 4">
            <a:extLst>
              <a:ext uri="{FF2B5EF4-FFF2-40B4-BE49-F238E27FC236}">
                <a16:creationId xmlns:a16="http://schemas.microsoft.com/office/drawing/2014/main" id="{18640ECD-22A9-4233-EBEE-B3DBDB6A32E4}"/>
              </a:ext>
            </a:extLst>
          </p:cNvPr>
          <p:cNvSpPr/>
          <p:nvPr/>
        </p:nvSpPr>
        <p:spPr bwMode="auto">
          <a:xfrm>
            <a:off x="342901" y="767329"/>
            <a:ext cx="8315123" cy="297794"/>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defTabSz="914378" eaLnBrk="0" hangingPunct="0"/>
            <a:r>
              <a:rPr lang="en-GB" sz="1600" b="1" dirty="0">
                <a:solidFill>
                  <a:schemeClr val="bg1"/>
                </a:solidFill>
                <a:latin typeface="Arial" charset="0"/>
                <a:ea typeface="ヒラギノ角ゴ Pro W3" pitchFamily="-64" charset="-128"/>
              </a:rPr>
              <a:t>Novel approach</a:t>
            </a:r>
          </a:p>
        </p:txBody>
      </p:sp>
    </p:spTree>
    <p:extLst>
      <p:ext uri="{BB962C8B-B14F-4D97-AF65-F5344CB8AC3E}">
        <p14:creationId xmlns:p14="http://schemas.microsoft.com/office/powerpoint/2010/main" val="154650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72CFD0E0-E5C1-D950-F6D1-882A3554A110}"/>
              </a:ext>
            </a:extLst>
          </p:cNvPr>
          <p:cNvGraphicFramePr>
            <a:graphicFrameLocks noChangeAspect="1"/>
          </p:cNvGraphicFramePr>
          <p:nvPr>
            <p:custDataLst>
              <p:tags r:id="rId1"/>
            </p:custData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3" imgW="346" imgH="346" progId="TCLayout.ActiveDocument.1">
                  <p:embed/>
                </p:oleObj>
              </mc:Choice>
              <mc:Fallback>
                <p:oleObj name="think-cell Slide" r:id="rId3" imgW="346" imgH="346" progId="TCLayout.ActiveDocument.1">
                  <p:embed/>
                  <p:pic>
                    <p:nvPicPr>
                      <p:cNvPr id="4" name="think-cell data - do not delete" hidden="1">
                        <a:extLst>
                          <a:ext uri="{FF2B5EF4-FFF2-40B4-BE49-F238E27FC236}">
                            <a16:creationId xmlns:a16="http://schemas.microsoft.com/office/drawing/2014/main" id="{72CFD0E0-E5C1-D950-F6D1-882A3554A110}"/>
                          </a:ext>
                        </a:extLst>
                      </p:cNvPr>
                      <p:cNvPicPr/>
                      <p:nvPr/>
                    </p:nvPicPr>
                    <p:blipFill>
                      <a:blip r:embed="rId4"/>
                      <a:stretch>
                        <a:fillRect/>
                      </a:stretch>
                    </p:blipFill>
                    <p:spPr>
                      <a:xfrm>
                        <a:off x="1589" y="1589"/>
                        <a:ext cx="1588" cy="1588"/>
                      </a:xfrm>
                      <a:prstGeom prst="rect">
                        <a:avLst/>
                      </a:prstGeom>
                    </p:spPr>
                  </p:pic>
                </p:oleObj>
              </mc:Fallback>
            </mc:AlternateContent>
          </a:graphicData>
        </a:graphic>
      </p:graphicFrame>
      <p:sp>
        <p:nvSpPr>
          <p:cNvPr id="2" name="Slide Number Placeholder 1">
            <a:extLst>
              <a:ext uri="{FF2B5EF4-FFF2-40B4-BE49-F238E27FC236}">
                <a16:creationId xmlns:a16="http://schemas.microsoft.com/office/drawing/2014/main" id="{FA2F0413-5DD2-424B-94A7-464B6460CBA6}"/>
              </a:ext>
            </a:extLst>
          </p:cNvPr>
          <p:cNvSpPr>
            <a:spLocks noGrp="1"/>
          </p:cNvSpPr>
          <p:nvPr>
            <p:ph type="sldNum" sz="quarter" idx="10"/>
          </p:nvPr>
        </p:nvSpPr>
        <p:spPr/>
        <p:txBody>
          <a:bodyPr/>
          <a:lstStyle/>
          <a:p>
            <a:pPr>
              <a:defRPr/>
            </a:pPr>
            <a:fld id="{72AD2B4C-24FD-485E-ADAD-B1E3DC73B16B}" type="slidenum">
              <a:rPr lang="en-GB" smtClean="0"/>
              <a:pPr>
                <a:defRPr/>
              </a:pPr>
              <a:t>13</a:t>
            </a:fld>
            <a:endParaRPr lang="en-GB" dirty="0"/>
          </a:p>
        </p:txBody>
      </p:sp>
      <p:sp>
        <p:nvSpPr>
          <p:cNvPr id="3" name="Title 2">
            <a:extLst>
              <a:ext uri="{FF2B5EF4-FFF2-40B4-BE49-F238E27FC236}">
                <a16:creationId xmlns:a16="http://schemas.microsoft.com/office/drawing/2014/main" id="{B633B415-7FE8-4449-92B1-0240817AB78B}"/>
              </a:ext>
            </a:extLst>
          </p:cNvPr>
          <p:cNvSpPr>
            <a:spLocks noGrp="1"/>
          </p:cNvSpPr>
          <p:nvPr>
            <p:ph type="title"/>
          </p:nvPr>
        </p:nvSpPr>
        <p:spPr/>
        <p:txBody>
          <a:bodyPr vert="horz"/>
          <a:lstStyle/>
          <a:p>
            <a:r>
              <a:rPr lang="en-GB" dirty="0"/>
              <a:t>Physical risk | Short-term scenarios</a:t>
            </a:r>
          </a:p>
        </p:txBody>
      </p:sp>
      <p:sp>
        <p:nvSpPr>
          <p:cNvPr id="7" name="Rectangle 6">
            <a:extLst>
              <a:ext uri="{FF2B5EF4-FFF2-40B4-BE49-F238E27FC236}">
                <a16:creationId xmlns:a16="http://schemas.microsoft.com/office/drawing/2014/main" id="{E415DE10-29F6-4B1C-E59C-103C3FF9FD07}"/>
              </a:ext>
            </a:extLst>
          </p:cNvPr>
          <p:cNvSpPr/>
          <p:nvPr/>
        </p:nvSpPr>
        <p:spPr bwMode="auto">
          <a:xfrm>
            <a:off x="4560916" y="1112138"/>
            <a:ext cx="4333054" cy="2878931"/>
          </a:xfrm>
          <a:prstGeom prst="rect">
            <a:avLst/>
          </a:prstGeom>
          <a:solidFill>
            <a:srgbClr val="F7F7F7"/>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defTabSz="685800" eaLnBrk="0" hangingPunct="0">
              <a:spcBef>
                <a:spcPct val="50000"/>
              </a:spcBef>
            </a:pPr>
            <a:endParaRPr lang="en-GB" sz="1350" dirty="0">
              <a:latin typeface="Arial" charset="0"/>
              <a:ea typeface="ヒラギノ角ゴ Pro W3" pitchFamily="-64" charset="-128"/>
            </a:endParaRPr>
          </a:p>
        </p:txBody>
      </p:sp>
      <p:grpSp>
        <p:nvGrpSpPr>
          <p:cNvPr id="8" name="Group 7">
            <a:extLst>
              <a:ext uri="{FF2B5EF4-FFF2-40B4-BE49-F238E27FC236}">
                <a16:creationId xmlns:a16="http://schemas.microsoft.com/office/drawing/2014/main" id="{BD46B627-AC64-968F-45E4-BA3ADB927DBA}"/>
              </a:ext>
            </a:extLst>
          </p:cNvPr>
          <p:cNvGrpSpPr/>
          <p:nvPr/>
        </p:nvGrpSpPr>
        <p:grpSpPr>
          <a:xfrm>
            <a:off x="239033" y="1456533"/>
            <a:ext cx="900498" cy="900498"/>
            <a:chOff x="793079" y="2054516"/>
            <a:chExt cx="1200664" cy="1200664"/>
          </a:xfrm>
        </p:grpSpPr>
        <p:sp>
          <p:nvSpPr>
            <p:cNvPr id="9" name="Oval 8">
              <a:extLst>
                <a:ext uri="{FF2B5EF4-FFF2-40B4-BE49-F238E27FC236}">
                  <a16:creationId xmlns:a16="http://schemas.microsoft.com/office/drawing/2014/main" id="{618FD006-B6F1-9B28-2BCD-265B318CD77D}"/>
                </a:ext>
              </a:extLst>
            </p:cNvPr>
            <p:cNvSpPr/>
            <p:nvPr/>
          </p:nvSpPr>
          <p:spPr bwMode="auto">
            <a:xfrm>
              <a:off x="793079" y="2054516"/>
              <a:ext cx="1200664" cy="1200664"/>
            </a:xfrm>
            <a:prstGeom prst="ellipse">
              <a:avLst/>
            </a:prstGeom>
            <a:solidFill>
              <a:srgbClr val="C00000"/>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defTabSz="685800" eaLnBrk="0" hangingPunct="0">
                <a:spcBef>
                  <a:spcPct val="50000"/>
                </a:spcBef>
              </a:pPr>
              <a:endParaRPr lang="en-GB" sz="1350" dirty="0">
                <a:latin typeface="Arial" charset="0"/>
                <a:ea typeface="ヒラギノ角ゴ Pro W3" pitchFamily="-64" charset="-128"/>
              </a:endParaRPr>
            </a:p>
          </p:txBody>
        </p:sp>
        <p:pic>
          <p:nvPicPr>
            <p:cNvPr id="10" name="Graphic 9" descr="Fire with solid fill">
              <a:extLst>
                <a:ext uri="{FF2B5EF4-FFF2-40B4-BE49-F238E27FC236}">
                  <a16:creationId xmlns:a16="http://schemas.microsoft.com/office/drawing/2014/main" id="{B7D0F08D-CC5A-07A0-C298-9F52066F559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419863" y="2271075"/>
              <a:ext cx="468000" cy="468000"/>
            </a:xfrm>
            <a:prstGeom prst="rect">
              <a:avLst/>
            </a:prstGeom>
          </p:spPr>
        </p:pic>
        <p:pic>
          <p:nvPicPr>
            <p:cNvPr id="17" name="Graphic 16" descr="Withering Tree with solid fill">
              <a:extLst>
                <a:ext uri="{FF2B5EF4-FFF2-40B4-BE49-F238E27FC236}">
                  <a16:creationId xmlns:a16="http://schemas.microsoft.com/office/drawing/2014/main" id="{76672232-F5B2-F82D-E357-4C1BD66974B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67193" y="2729550"/>
              <a:ext cx="468000" cy="468000"/>
            </a:xfrm>
            <a:prstGeom prst="rect">
              <a:avLst/>
            </a:prstGeom>
          </p:spPr>
        </p:pic>
        <p:pic>
          <p:nvPicPr>
            <p:cNvPr id="18" name="Graphic 17" descr="Thermometer with solid fill">
              <a:extLst>
                <a:ext uri="{FF2B5EF4-FFF2-40B4-BE49-F238E27FC236}">
                  <a16:creationId xmlns:a16="http://schemas.microsoft.com/office/drawing/2014/main" id="{2C612F70-CFA1-00D9-7D11-20F9D79EDF57}"/>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18525" y="2271075"/>
              <a:ext cx="468000" cy="468000"/>
            </a:xfrm>
            <a:prstGeom prst="rect">
              <a:avLst/>
            </a:prstGeom>
          </p:spPr>
        </p:pic>
      </p:grpSp>
      <p:grpSp>
        <p:nvGrpSpPr>
          <p:cNvPr id="19" name="Group 18">
            <a:extLst>
              <a:ext uri="{FF2B5EF4-FFF2-40B4-BE49-F238E27FC236}">
                <a16:creationId xmlns:a16="http://schemas.microsoft.com/office/drawing/2014/main" id="{4145ABD8-08F4-B57B-6D63-B1388716806D}"/>
              </a:ext>
            </a:extLst>
          </p:cNvPr>
          <p:cNvGrpSpPr/>
          <p:nvPr/>
        </p:nvGrpSpPr>
        <p:grpSpPr>
          <a:xfrm>
            <a:off x="217886" y="2940797"/>
            <a:ext cx="900498" cy="900498"/>
            <a:chOff x="757997" y="3744127"/>
            <a:chExt cx="1200664" cy="1200664"/>
          </a:xfrm>
        </p:grpSpPr>
        <p:sp>
          <p:nvSpPr>
            <p:cNvPr id="20" name="Oval 19">
              <a:extLst>
                <a:ext uri="{FF2B5EF4-FFF2-40B4-BE49-F238E27FC236}">
                  <a16:creationId xmlns:a16="http://schemas.microsoft.com/office/drawing/2014/main" id="{22650F1D-7623-B17B-7387-A43FC566C289}"/>
                </a:ext>
              </a:extLst>
            </p:cNvPr>
            <p:cNvSpPr/>
            <p:nvPr/>
          </p:nvSpPr>
          <p:spPr bwMode="auto">
            <a:xfrm>
              <a:off x="757997" y="3744127"/>
              <a:ext cx="1200664" cy="1200664"/>
            </a:xfrm>
            <a:prstGeom prst="ellipse">
              <a:avLst/>
            </a:prstGeom>
            <a:solidFill>
              <a:srgbClr val="004F8A"/>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defTabSz="685800" eaLnBrk="0" hangingPunct="0">
                <a:spcBef>
                  <a:spcPct val="50000"/>
                </a:spcBef>
              </a:pPr>
              <a:endParaRPr lang="en-GB" sz="1350" dirty="0">
                <a:latin typeface="Arial" charset="0"/>
                <a:ea typeface="ヒラギノ角ゴ Pro W3" pitchFamily="-64" charset="-128"/>
              </a:endParaRPr>
            </a:p>
          </p:txBody>
        </p:sp>
        <p:pic>
          <p:nvPicPr>
            <p:cNvPr id="21" name="Graphic 20" descr="Tornado with solid fill">
              <a:extLst>
                <a:ext uri="{FF2B5EF4-FFF2-40B4-BE49-F238E27FC236}">
                  <a16:creationId xmlns:a16="http://schemas.microsoft.com/office/drawing/2014/main" id="{ECAB8DFE-FF15-DB66-CDD4-391EE4110CFE}"/>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28559" y="3904306"/>
              <a:ext cx="468000" cy="468000"/>
            </a:xfrm>
            <a:prstGeom prst="rect">
              <a:avLst/>
            </a:prstGeom>
          </p:spPr>
        </p:pic>
        <p:pic>
          <p:nvPicPr>
            <p:cNvPr id="22" name="Graphic 21" descr="Rain with solid fill">
              <a:extLst>
                <a:ext uri="{FF2B5EF4-FFF2-40B4-BE49-F238E27FC236}">
                  <a16:creationId xmlns:a16="http://schemas.microsoft.com/office/drawing/2014/main" id="{96D47735-F95B-5636-2ECF-602F2FB5CA93}"/>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386525" y="3932152"/>
              <a:ext cx="468000" cy="468000"/>
            </a:xfrm>
            <a:prstGeom prst="rect">
              <a:avLst/>
            </a:prstGeom>
          </p:spPr>
        </p:pic>
        <p:pic>
          <p:nvPicPr>
            <p:cNvPr id="23" name="Graphic 22" descr="Wave with solid fill">
              <a:extLst>
                <a:ext uri="{FF2B5EF4-FFF2-40B4-BE49-F238E27FC236}">
                  <a16:creationId xmlns:a16="http://schemas.microsoft.com/office/drawing/2014/main" id="{61D52FBF-B19A-06E9-C015-5B44754E96F8}"/>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99121" y="4332061"/>
              <a:ext cx="468000" cy="468000"/>
            </a:xfrm>
            <a:prstGeom prst="rect">
              <a:avLst/>
            </a:prstGeom>
          </p:spPr>
        </p:pic>
      </p:grpSp>
      <p:sp>
        <p:nvSpPr>
          <p:cNvPr id="24" name="Rectangle 23">
            <a:extLst>
              <a:ext uri="{FF2B5EF4-FFF2-40B4-BE49-F238E27FC236}">
                <a16:creationId xmlns:a16="http://schemas.microsoft.com/office/drawing/2014/main" id="{A45E1555-6A43-AC6A-96A6-6A89D390AAC3}"/>
              </a:ext>
            </a:extLst>
          </p:cNvPr>
          <p:cNvSpPr/>
          <p:nvPr/>
        </p:nvSpPr>
        <p:spPr bwMode="auto">
          <a:xfrm>
            <a:off x="239033" y="1112138"/>
            <a:ext cx="900498" cy="309573"/>
          </a:xfrm>
          <a:prstGeom prst="rect">
            <a:avLst/>
          </a:prstGeom>
          <a:no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algn="ctr" defTabSz="685800" eaLnBrk="0" hangingPunct="0">
              <a:spcBef>
                <a:spcPct val="50000"/>
              </a:spcBef>
            </a:pPr>
            <a:r>
              <a:rPr lang="en-GB" sz="1350" b="1" dirty="0">
                <a:solidFill>
                  <a:srgbClr val="C00000"/>
                </a:solidFill>
                <a:latin typeface="Arial" charset="0"/>
                <a:ea typeface="ヒラギノ角ゴ Pro W3" pitchFamily="-64" charset="-128"/>
              </a:rPr>
              <a:t>HDW</a:t>
            </a:r>
          </a:p>
        </p:txBody>
      </p:sp>
      <p:sp>
        <p:nvSpPr>
          <p:cNvPr id="25" name="Rectangle 24">
            <a:extLst>
              <a:ext uri="{FF2B5EF4-FFF2-40B4-BE49-F238E27FC236}">
                <a16:creationId xmlns:a16="http://schemas.microsoft.com/office/drawing/2014/main" id="{6EB2800E-FA93-EEEF-CD7E-8B63AF5ACA85}"/>
              </a:ext>
            </a:extLst>
          </p:cNvPr>
          <p:cNvSpPr/>
          <p:nvPr/>
        </p:nvSpPr>
        <p:spPr bwMode="auto">
          <a:xfrm>
            <a:off x="222323" y="2590888"/>
            <a:ext cx="900498" cy="309573"/>
          </a:xfrm>
          <a:prstGeom prst="rect">
            <a:avLst/>
          </a:prstGeom>
          <a:no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algn="ctr" defTabSz="685800" eaLnBrk="0" hangingPunct="0">
              <a:spcBef>
                <a:spcPct val="50000"/>
              </a:spcBef>
            </a:pPr>
            <a:r>
              <a:rPr lang="en-GB" sz="1350" b="1" dirty="0">
                <a:solidFill>
                  <a:srgbClr val="004F8A"/>
                </a:solidFill>
                <a:latin typeface="Arial" charset="0"/>
                <a:ea typeface="ヒラギノ角ゴ Pro W3" pitchFamily="-64" charset="-128"/>
              </a:rPr>
              <a:t>SF</a:t>
            </a:r>
          </a:p>
        </p:txBody>
      </p:sp>
      <p:sp>
        <p:nvSpPr>
          <p:cNvPr id="26" name="Rectangle 25">
            <a:extLst>
              <a:ext uri="{FF2B5EF4-FFF2-40B4-BE49-F238E27FC236}">
                <a16:creationId xmlns:a16="http://schemas.microsoft.com/office/drawing/2014/main" id="{D624C75F-E32D-D37C-C3DB-F86A76D1DA5D}"/>
              </a:ext>
            </a:extLst>
          </p:cNvPr>
          <p:cNvSpPr/>
          <p:nvPr/>
        </p:nvSpPr>
        <p:spPr bwMode="auto">
          <a:xfrm>
            <a:off x="1233615" y="1456532"/>
            <a:ext cx="3538411" cy="900499"/>
          </a:xfrm>
          <a:prstGeom prst="rect">
            <a:avLst/>
          </a:prstGeom>
          <a:no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defTabSz="685800" eaLnBrk="0" hangingPunct="0">
              <a:spcBef>
                <a:spcPct val="50000"/>
              </a:spcBef>
            </a:pPr>
            <a:r>
              <a:rPr lang="en-GB" sz="1350" dirty="0">
                <a:latin typeface="Arial" charset="0"/>
                <a:ea typeface="ヒラギノ角ゴ Pro W3" pitchFamily="-64" charset="-128"/>
              </a:rPr>
              <a:t>The first event type is a ‘Heatwave – Drought – Wildfire’ compound event</a:t>
            </a:r>
          </a:p>
        </p:txBody>
      </p:sp>
      <p:sp>
        <p:nvSpPr>
          <p:cNvPr id="27" name="Rectangle 26">
            <a:extLst>
              <a:ext uri="{FF2B5EF4-FFF2-40B4-BE49-F238E27FC236}">
                <a16:creationId xmlns:a16="http://schemas.microsoft.com/office/drawing/2014/main" id="{16AEB9D4-A6EC-BCC8-7066-F0662904AD7B}"/>
              </a:ext>
            </a:extLst>
          </p:cNvPr>
          <p:cNvSpPr/>
          <p:nvPr/>
        </p:nvSpPr>
        <p:spPr bwMode="auto">
          <a:xfrm>
            <a:off x="1233615" y="2927752"/>
            <a:ext cx="3538411" cy="900499"/>
          </a:xfrm>
          <a:prstGeom prst="rect">
            <a:avLst/>
          </a:prstGeom>
          <a:no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defTabSz="685800" eaLnBrk="0" hangingPunct="0">
              <a:spcBef>
                <a:spcPct val="50000"/>
              </a:spcBef>
            </a:pPr>
            <a:r>
              <a:rPr lang="en-GB" sz="1350" dirty="0">
                <a:latin typeface="Arial" charset="0"/>
                <a:ea typeface="ヒラギノ角ゴ Pro W3" pitchFamily="-64" charset="-128"/>
              </a:rPr>
              <a:t>The second event type is a ‘Storms – Floods’ compound event</a:t>
            </a:r>
          </a:p>
        </p:txBody>
      </p:sp>
      <p:cxnSp>
        <p:nvCxnSpPr>
          <p:cNvPr id="28" name="Straight Connector 27">
            <a:extLst>
              <a:ext uri="{FF2B5EF4-FFF2-40B4-BE49-F238E27FC236}">
                <a16:creationId xmlns:a16="http://schemas.microsoft.com/office/drawing/2014/main" id="{BC29A6C5-EA35-16EA-3F03-FF636FFFCF2B}"/>
              </a:ext>
            </a:extLst>
          </p:cNvPr>
          <p:cNvCxnSpPr/>
          <p:nvPr/>
        </p:nvCxnSpPr>
        <p:spPr bwMode="auto">
          <a:xfrm>
            <a:off x="4564857" y="1112138"/>
            <a:ext cx="0" cy="2878931"/>
          </a:xfrm>
          <a:prstGeom prst="line">
            <a:avLst/>
          </a:prstGeom>
          <a:solidFill>
            <a:schemeClr val="tx2"/>
          </a:solidFill>
          <a:ln w="19050"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9" name="Oval 28">
            <a:extLst>
              <a:ext uri="{FF2B5EF4-FFF2-40B4-BE49-F238E27FC236}">
                <a16:creationId xmlns:a16="http://schemas.microsoft.com/office/drawing/2014/main" id="{49CD3D4A-AAEA-F281-368E-CB41D313C21F}"/>
              </a:ext>
            </a:extLst>
          </p:cNvPr>
          <p:cNvSpPr/>
          <p:nvPr/>
        </p:nvSpPr>
        <p:spPr bwMode="auto">
          <a:xfrm>
            <a:off x="4412416" y="2353679"/>
            <a:ext cx="297000" cy="297000"/>
          </a:xfrm>
          <a:prstGeom prst="ellipse">
            <a:avLst/>
          </a:pr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68580" tIns="34290" rIns="68580" bIns="34290" numCol="1" rtlCol="0" anchor="ctr" anchorCtr="0" compatLnSpc="1">
            <a:prstTxWarp prst="textNoShape">
              <a:avLst/>
            </a:prstTxWarp>
            <a:noAutofit/>
          </a:bodyPr>
          <a:lstStyle/>
          <a:p>
            <a:pPr algn="ctr" defTabSz="685800" eaLnBrk="0" hangingPunct="0">
              <a:spcBef>
                <a:spcPct val="50000"/>
              </a:spcBef>
            </a:pPr>
            <a:r>
              <a:rPr lang="en-GB" sz="1500" b="1" dirty="0">
                <a:solidFill>
                  <a:schemeClr val="bg1"/>
                </a:solidFill>
                <a:latin typeface="Arial" charset="0"/>
                <a:ea typeface="ヒラギノ角ゴ Pro W3" pitchFamily="-64" charset="-128"/>
              </a:rPr>
              <a:t>&gt;</a:t>
            </a:r>
          </a:p>
        </p:txBody>
      </p:sp>
      <p:sp>
        <p:nvSpPr>
          <p:cNvPr id="30" name="Rectangle 29">
            <a:extLst>
              <a:ext uri="{FF2B5EF4-FFF2-40B4-BE49-F238E27FC236}">
                <a16:creationId xmlns:a16="http://schemas.microsoft.com/office/drawing/2014/main" id="{508DC952-74F9-F434-2C3D-311ABBE02AD2}"/>
              </a:ext>
            </a:extLst>
          </p:cNvPr>
          <p:cNvSpPr/>
          <p:nvPr/>
        </p:nvSpPr>
        <p:spPr bwMode="auto">
          <a:xfrm>
            <a:off x="4858036" y="1112138"/>
            <a:ext cx="3546871" cy="2878931"/>
          </a:xfrm>
          <a:prstGeom prst="rect">
            <a:avLst/>
          </a:prstGeom>
          <a:no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marL="214313" indent="-214313" defTabSz="685800" eaLnBrk="0" hangingPunct="0">
              <a:spcBef>
                <a:spcPts val="1350"/>
              </a:spcBef>
              <a:buFont typeface="Arial" panose="020B0604020202020204" pitchFamily="34" charset="0"/>
              <a:buChar char="•"/>
            </a:pPr>
            <a:r>
              <a:rPr lang="en-GB" sz="1200" dirty="0">
                <a:latin typeface="Arial" charset="0"/>
                <a:ea typeface="ヒラギノ角ゴ Pro W3" pitchFamily="-64" charset="-128"/>
              </a:rPr>
              <a:t>These compound events will be simulated to affect regions at the continent-level </a:t>
            </a:r>
          </a:p>
          <a:p>
            <a:pPr marL="214313" indent="-214313" defTabSz="685800" eaLnBrk="0" hangingPunct="0">
              <a:spcBef>
                <a:spcPts val="1350"/>
              </a:spcBef>
              <a:buFont typeface="Arial" panose="020B0604020202020204" pitchFamily="34" charset="0"/>
              <a:buChar char="•"/>
            </a:pPr>
            <a:r>
              <a:rPr lang="en-GB" sz="1200" dirty="0">
                <a:latin typeface="Arial" charset="0"/>
                <a:ea typeface="ヒラギノ角ゴ Pro W3" pitchFamily="-64" charset="-128"/>
              </a:rPr>
              <a:t>Each individual hazard will be calibrated at the 1-in-100-year event severity</a:t>
            </a:r>
          </a:p>
          <a:p>
            <a:pPr marL="214313" indent="-214313" defTabSz="685800" eaLnBrk="0" hangingPunct="0">
              <a:spcBef>
                <a:spcPts val="1350"/>
              </a:spcBef>
              <a:buFont typeface="Arial" panose="020B0604020202020204" pitchFamily="34" charset="0"/>
              <a:buChar char="•"/>
            </a:pPr>
            <a:r>
              <a:rPr lang="en-GB" sz="1200" dirty="0">
                <a:latin typeface="Arial" charset="0"/>
                <a:ea typeface="ヒラギノ角ゴ Pro W3" pitchFamily="-64" charset="-128"/>
              </a:rPr>
              <a:t>(At least) 6 versions of the scenario will exist: one for each continent</a:t>
            </a:r>
          </a:p>
          <a:p>
            <a:pPr marL="214313" indent="-214313" defTabSz="685800" eaLnBrk="0" hangingPunct="0">
              <a:spcBef>
                <a:spcPts val="1350"/>
              </a:spcBef>
              <a:buFont typeface="Arial" panose="020B0604020202020204" pitchFamily="34" charset="0"/>
              <a:buChar char="•"/>
            </a:pPr>
            <a:r>
              <a:rPr lang="en-GB" sz="1200" dirty="0">
                <a:latin typeface="Arial" charset="0"/>
                <a:ea typeface="ヒラギノ角ゴ Pro W3" pitchFamily="-64" charset="-128"/>
              </a:rPr>
              <a:t>Continents are North-America, South-America, Europe, Africa, Asia, and Oceania</a:t>
            </a:r>
          </a:p>
        </p:txBody>
      </p:sp>
    </p:spTree>
    <p:extLst>
      <p:ext uri="{BB962C8B-B14F-4D97-AF65-F5344CB8AC3E}">
        <p14:creationId xmlns:p14="http://schemas.microsoft.com/office/powerpoint/2010/main" val="1476785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A6966EA0-68C0-B701-6A8A-7E4B0CD0236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6" imgH="346" progId="TCLayout.ActiveDocument.1">
                  <p:embed/>
                </p:oleObj>
              </mc:Choice>
              <mc:Fallback>
                <p:oleObj name="think-cell Slide" r:id="rId4" imgW="346" imgH="346" progId="TCLayout.ActiveDocument.1">
                  <p:embed/>
                  <p:pic>
                    <p:nvPicPr>
                      <p:cNvPr id="6" name="think-cell data - do not delete" hidden="1">
                        <a:extLst>
                          <a:ext uri="{FF2B5EF4-FFF2-40B4-BE49-F238E27FC236}">
                            <a16:creationId xmlns:a16="http://schemas.microsoft.com/office/drawing/2014/main" id="{A6966EA0-68C0-B701-6A8A-7E4B0CD0236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Content Placeholder 1">
            <a:extLst>
              <a:ext uri="{FF2B5EF4-FFF2-40B4-BE49-F238E27FC236}">
                <a16:creationId xmlns:a16="http://schemas.microsoft.com/office/drawing/2014/main" id="{9660E6EF-BDC4-BDFF-4122-A52EE1FB5751}"/>
              </a:ext>
            </a:extLst>
          </p:cNvPr>
          <p:cNvSpPr>
            <a:spLocks noGrp="1"/>
          </p:cNvSpPr>
          <p:nvPr>
            <p:ph idx="4294967295"/>
          </p:nvPr>
        </p:nvSpPr>
        <p:spPr/>
        <p:txBody>
          <a:bodyPr/>
          <a:lstStyle/>
          <a:p>
            <a:r>
              <a:rPr lang="en-GB" sz="1600" b="1" dirty="0">
                <a:solidFill>
                  <a:schemeClr val="tx2"/>
                </a:solidFill>
                <a:latin typeface="Arial" panose="020B0604020202020204" pitchFamily="34" charset="0"/>
              </a:rPr>
              <a:t>NGFS scenarios serve different use cases across different types of institutions</a:t>
            </a:r>
          </a:p>
          <a:p>
            <a:endParaRPr lang="en-GB" dirty="0"/>
          </a:p>
        </p:txBody>
      </p:sp>
      <p:sp>
        <p:nvSpPr>
          <p:cNvPr id="3" name="Title 2">
            <a:extLst>
              <a:ext uri="{FF2B5EF4-FFF2-40B4-BE49-F238E27FC236}">
                <a16:creationId xmlns:a16="http://schemas.microsoft.com/office/drawing/2014/main" id="{632F7DB4-5BCB-66B2-C5C0-CF4118D46CB9}"/>
              </a:ext>
            </a:extLst>
          </p:cNvPr>
          <p:cNvSpPr>
            <a:spLocks noGrp="1"/>
          </p:cNvSpPr>
          <p:nvPr>
            <p:ph type="title"/>
          </p:nvPr>
        </p:nvSpPr>
        <p:spPr/>
        <p:txBody>
          <a:bodyPr vert="horz"/>
          <a:lstStyle/>
          <a:p>
            <a:r>
              <a:rPr lang="en-GB" b="1" dirty="0"/>
              <a:t>NGFS scenarios: applications</a:t>
            </a:r>
          </a:p>
        </p:txBody>
      </p:sp>
      <p:sp>
        <p:nvSpPr>
          <p:cNvPr id="4" name="Slide Number Placeholder 3">
            <a:extLst>
              <a:ext uri="{FF2B5EF4-FFF2-40B4-BE49-F238E27FC236}">
                <a16:creationId xmlns:a16="http://schemas.microsoft.com/office/drawing/2014/main" id="{12F22D79-D0A2-D1D3-E827-5F14D15F9BB0}"/>
              </a:ext>
            </a:extLst>
          </p:cNvPr>
          <p:cNvSpPr>
            <a:spLocks noGrp="1"/>
          </p:cNvSpPr>
          <p:nvPr>
            <p:ph type="sldNum" sz="quarter" idx="10"/>
          </p:nvPr>
        </p:nvSpPr>
        <p:spPr/>
        <p:txBody>
          <a:bodyPr/>
          <a:lstStyle/>
          <a:p>
            <a:pPr>
              <a:defRPr/>
            </a:pPr>
            <a:fld id="{44320B71-EC71-4A7E-8C8A-9C555B387A1C}" type="slidenum">
              <a:rPr lang="en-GB" smtClean="0"/>
              <a:pPr>
                <a:defRPr/>
              </a:pPr>
              <a:t>14</a:t>
            </a:fld>
            <a:endParaRPr lang="en-GB" dirty="0"/>
          </a:p>
        </p:txBody>
      </p:sp>
      <p:graphicFrame>
        <p:nvGraphicFramePr>
          <p:cNvPr id="8" name="Table 8">
            <a:extLst>
              <a:ext uri="{FF2B5EF4-FFF2-40B4-BE49-F238E27FC236}">
                <a16:creationId xmlns:a16="http://schemas.microsoft.com/office/drawing/2014/main" id="{3D82601B-252F-1263-61F4-FF1D980A5B11}"/>
              </a:ext>
            </a:extLst>
          </p:cNvPr>
          <p:cNvGraphicFramePr>
            <a:graphicFrameLocks noGrp="1"/>
          </p:cNvGraphicFramePr>
          <p:nvPr>
            <p:extLst>
              <p:ext uri="{D42A27DB-BD31-4B8C-83A1-F6EECF244321}">
                <p14:modId xmlns:p14="http://schemas.microsoft.com/office/powerpoint/2010/main" val="3975941248"/>
              </p:ext>
            </p:extLst>
          </p:nvPr>
        </p:nvGraphicFramePr>
        <p:xfrm>
          <a:off x="349901" y="839499"/>
          <a:ext cx="8313087" cy="3281680"/>
        </p:xfrm>
        <a:graphic>
          <a:graphicData uri="http://schemas.openxmlformats.org/drawingml/2006/table">
            <a:tbl>
              <a:tblPr firstRow="1" bandRow="1">
                <a:tableStyleId>{5C22544A-7EE6-4342-B048-85BDC9FD1C3A}</a:tableStyleId>
              </a:tblPr>
              <a:tblGrid>
                <a:gridCol w="2771029">
                  <a:extLst>
                    <a:ext uri="{9D8B030D-6E8A-4147-A177-3AD203B41FA5}">
                      <a16:colId xmlns:a16="http://schemas.microsoft.com/office/drawing/2014/main" val="584868819"/>
                    </a:ext>
                  </a:extLst>
                </a:gridCol>
                <a:gridCol w="2771029">
                  <a:extLst>
                    <a:ext uri="{9D8B030D-6E8A-4147-A177-3AD203B41FA5}">
                      <a16:colId xmlns:a16="http://schemas.microsoft.com/office/drawing/2014/main" val="408773680"/>
                    </a:ext>
                  </a:extLst>
                </a:gridCol>
                <a:gridCol w="2771029">
                  <a:extLst>
                    <a:ext uri="{9D8B030D-6E8A-4147-A177-3AD203B41FA5}">
                      <a16:colId xmlns:a16="http://schemas.microsoft.com/office/drawing/2014/main" val="3702437904"/>
                    </a:ext>
                  </a:extLst>
                </a:gridCol>
              </a:tblGrid>
              <a:tr h="571616">
                <a:tc>
                  <a:txBody>
                    <a:bodyPr/>
                    <a:lstStyle/>
                    <a:p>
                      <a:pPr algn="ctr"/>
                      <a:r>
                        <a:rPr lang="en-GB" sz="1600" b="1" dirty="0">
                          <a:solidFill>
                            <a:schemeClr val="bg1"/>
                          </a:solidFill>
                          <a:ea typeface="ヒラギノ角ゴ Pro W3" pitchFamily="-64" charset="-128"/>
                          <a:cs typeface="+mn-cs"/>
                        </a:rPr>
                        <a:t>Central banks and supervisors</a:t>
                      </a:r>
                      <a:endParaRPr lang="en-GB" sz="1600" dirty="0">
                        <a:solidFill>
                          <a:schemeClr val="bg1"/>
                        </a:solidFill>
                      </a:endParaRPr>
                    </a:p>
                  </a:txBody>
                  <a:tcPr/>
                </a:tc>
                <a:tc>
                  <a:txBody>
                    <a:bodyPr/>
                    <a:lstStyle/>
                    <a:p>
                      <a:pPr algn="ctr"/>
                      <a:r>
                        <a:rPr lang="en-GB" sz="1600" b="1" dirty="0">
                          <a:solidFill>
                            <a:schemeClr val="bg1"/>
                          </a:solidFill>
                          <a:ea typeface="ヒラギノ角ゴ Pro W3" pitchFamily="-64" charset="-128"/>
                          <a:cs typeface="+mn-cs"/>
                        </a:rPr>
                        <a:t>Private sector</a:t>
                      </a:r>
                      <a:endParaRPr lang="en-GB" sz="1600" dirty="0">
                        <a:solidFill>
                          <a:schemeClr val="bg1"/>
                        </a:solidFill>
                      </a:endParaRPr>
                    </a:p>
                  </a:txBody>
                  <a:tcPr/>
                </a:tc>
                <a:tc>
                  <a:txBody>
                    <a:bodyPr/>
                    <a:lstStyle/>
                    <a:p>
                      <a:pPr algn="ctr"/>
                      <a:r>
                        <a:rPr lang="en-GB" sz="1600" b="1" dirty="0">
                          <a:solidFill>
                            <a:schemeClr val="bg1"/>
                          </a:solidFill>
                          <a:ea typeface="ヒラギノ角ゴ Pro W3" pitchFamily="-64" charset="-128"/>
                          <a:cs typeface="+mn-cs"/>
                        </a:rPr>
                        <a:t>Policy makers and standard setting bodies </a:t>
                      </a:r>
                      <a:endParaRPr lang="en-GB" sz="1600" dirty="0">
                        <a:solidFill>
                          <a:schemeClr val="bg1"/>
                        </a:solidFill>
                      </a:endParaRPr>
                    </a:p>
                  </a:txBody>
                  <a:tcPr/>
                </a:tc>
                <a:extLst>
                  <a:ext uri="{0D108BD9-81ED-4DB2-BD59-A6C34878D82A}">
                    <a16:rowId xmlns:a16="http://schemas.microsoft.com/office/drawing/2014/main" val="3499273318"/>
                  </a:ext>
                </a:extLst>
              </a:tr>
              <a:tr h="2286462">
                <a:tc>
                  <a:txBody>
                    <a:bodyPr/>
                    <a:lstStyle/>
                    <a:p>
                      <a:r>
                        <a:rPr lang="en-GB" sz="1400" dirty="0"/>
                        <a:t>Climate Scenario Analysis/climate stress tests</a:t>
                      </a:r>
                    </a:p>
                    <a:p>
                      <a:endParaRPr lang="en-GB" sz="1600" dirty="0"/>
                    </a:p>
                    <a:p>
                      <a:endParaRPr lang="en-GB" sz="1600" dirty="0"/>
                    </a:p>
                    <a:p>
                      <a:endParaRPr lang="en-GB" sz="1600" dirty="0"/>
                    </a:p>
                    <a:p>
                      <a:endParaRPr lang="en-GB" sz="800" dirty="0"/>
                    </a:p>
                    <a:p>
                      <a:r>
                        <a:rPr lang="en-GB" sz="1400" dirty="0"/>
                        <a:t>Monetary policy applications (shed light on macroeconomic dynamics)</a:t>
                      </a:r>
                    </a:p>
                    <a:p>
                      <a:endParaRPr lang="en-GB" sz="800" dirty="0"/>
                    </a:p>
                  </a:txBody>
                  <a:tcPr/>
                </a:tc>
                <a:tc>
                  <a:txBody>
                    <a:bodyPr/>
                    <a:lstStyle/>
                    <a:p>
                      <a:pPr marL="0" marR="0" lvl="0" indent="0" algn="l" defTabSz="685800" rtl="0" eaLnBrk="0" fontAlgn="auto" latinLnBrk="0" hangingPunct="0">
                        <a:lnSpc>
                          <a:spcPct val="100000"/>
                        </a:lnSpc>
                        <a:spcBef>
                          <a:spcPts val="450"/>
                        </a:spcBef>
                        <a:spcAft>
                          <a:spcPts val="0"/>
                        </a:spcAft>
                        <a:buClrTx/>
                        <a:buSzTx/>
                        <a:buFontTx/>
                        <a:buNone/>
                        <a:tabLst/>
                        <a:defRPr/>
                      </a:pPr>
                      <a:r>
                        <a:rPr lang="en-GB" sz="1400" i="0" dirty="0">
                          <a:solidFill>
                            <a:srgbClr val="585858"/>
                          </a:solidFill>
                          <a:ea typeface="ヒラギノ角ゴ Pro W3" pitchFamily="-64" charset="-128"/>
                          <a:cs typeface="+mn-cs"/>
                        </a:rPr>
                        <a:t>For strategic, business operations, and portfolio resilience purposes*: </a:t>
                      </a:r>
                    </a:p>
                    <a:p>
                      <a:pPr marL="285750" lvl="0" indent="-285750" defTabSz="685800" eaLnBrk="0" hangingPunct="0">
                        <a:spcBef>
                          <a:spcPts val="450"/>
                        </a:spcBef>
                        <a:buFont typeface="Arial" panose="020B0604020202020204" pitchFamily="34" charset="0"/>
                        <a:buChar char="•"/>
                        <a:defRPr/>
                      </a:pPr>
                      <a:r>
                        <a:rPr lang="en-GB" sz="1400" dirty="0">
                          <a:solidFill>
                            <a:srgbClr val="585858"/>
                          </a:solidFill>
                          <a:ea typeface="ヒラギノ角ゴ Pro W3" pitchFamily="-64" charset="-128"/>
                          <a:cs typeface="+mn-cs"/>
                        </a:rPr>
                        <a:t>Risk management</a:t>
                      </a:r>
                    </a:p>
                    <a:p>
                      <a:pPr marL="285750" lvl="0" indent="-285750" defTabSz="685800" eaLnBrk="0" hangingPunct="0">
                        <a:spcBef>
                          <a:spcPts val="450"/>
                        </a:spcBef>
                        <a:buFont typeface="Arial" panose="020B0604020202020204" pitchFamily="34" charset="0"/>
                        <a:buChar char="•"/>
                        <a:defRPr/>
                      </a:pPr>
                      <a:r>
                        <a:rPr lang="en-GB" sz="1400" dirty="0">
                          <a:solidFill>
                            <a:srgbClr val="585858"/>
                          </a:solidFill>
                          <a:ea typeface="ヒラギノ角ゴ Pro W3" pitchFamily="-64" charset="-128"/>
                          <a:cs typeface="+mn-cs"/>
                        </a:rPr>
                        <a:t>Opportunity identification</a:t>
                      </a:r>
                    </a:p>
                    <a:p>
                      <a:pPr marL="285750" lvl="0" indent="-285750" defTabSz="685800" eaLnBrk="0" hangingPunct="0">
                        <a:spcBef>
                          <a:spcPts val="450"/>
                        </a:spcBef>
                        <a:buFont typeface="Arial" panose="020B0604020202020204" pitchFamily="34" charset="0"/>
                        <a:buChar char="•"/>
                        <a:defRPr/>
                      </a:pPr>
                      <a:r>
                        <a:rPr lang="en-GB" sz="1400" dirty="0">
                          <a:solidFill>
                            <a:srgbClr val="585858"/>
                          </a:solidFill>
                          <a:ea typeface="ヒラギノ角ゴ Pro W3" pitchFamily="-64" charset="-128"/>
                          <a:cs typeface="+mn-cs"/>
                        </a:rPr>
                        <a:t>Target setting</a:t>
                      </a:r>
                    </a:p>
                    <a:p>
                      <a:pPr marL="285750" lvl="0" indent="-285750" defTabSz="685800" eaLnBrk="0" hangingPunct="0">
                        <a:spcBef>
                          <a:spcPts val="450"/>
                        </a:spcBef>
                        <a:buFont typeface="Arial" panose="020B0604020202020204" pitchFamily="34" charset="0"/>
                        <a:buChar char="•"/>
                        <a:defRPr/>
                      </a:pPr>
                      <a:endParaRPr lang="en-GB" sz="1400" dirty="0">
                        <a:solidFill>
                          <a:srgbClr val="585858"/>
                        </a:solidFill>
                        <a:ea typeface="ヒラギノ角ゴ Pro W3" pitchFamily="-64" charset="-128"/>
                        <a:cs typeface="+mn-cs"/>
                      </a:endParaRPr>
                    </a:p>
                    <a:p>
                      <a:pPr marL="0" lvl="0" indent="0" defTabSz="685800" eaLnBrk="0" hangingPunct="0">
                        <a:spcBef>
                          <a:spcPts val="450"/>
                        </a:spcBef>
                        <a:buFont typeface="Arial" panose="020B0604020202020204" pitchFamily="34" charset="0"/>
                        <a:buNone/>
                        <a:defRPr/>
                      </a:pPr>
                      <a:r>
                        <a:rPr lang="en-GB" sz="1050" i="1" kern="1200" dirty="0">
                          <a:solidFill>
                            <a:schemeClr val="dk1"/>
                          </a:solidFill>
                          <a:effectLst/>
                          <a:latin typeface="+mn-lt"/>
                          <a:ea typeface="+mn-ea"/>
                          <a:cs typeface="+mn-cs"/>
                        </a:rPr>
                        <a:t>*The heterogeneity of scope, features, objectives and approaches of CSA exercises across jurisdictions limit the harmonisation of supervisory expectations and the comparability of results.</a:t>
                      </a:r>
                      <a:endParaRPr lang="en-GB" sz="1050" i="1" dirty="0"/>
                    </a:p>
                  </a:txBody>
                  <a:tcPr/>
                </a:tc>
                <a:tc>
                  <a:txBody>
                    <a:bodyPr/>
                    <a:lstStyle/>
                    <a:p>
                      <a:pPr marL="0" indent="0" defTabSz="685800" eaLnBrk="0" hangingPunct="0">
                        <a:spcBef>
                          <a:spcPts val="450"/>
                        </a:spcBef>
                        <a:buFontTx/>
                        <a:buNone/>
                        <a:defRPr/>
                      </a:pPr>
                      <a:r>
                        <a:rPr lang="en-GB" sz="1400" dirty="0">
                          <a:solidFill>
                            <a:srgbClr val="585858"/>
                          </a:solidFill>
                          <a:ea typeface="ヒラギノ角ゴ Pro W3" pitchFamily="-64" charset="-128"/>
                          <a:cs typeface="+mn-cs"/>
                        </a:rPr>
                        <a:t>Cost-benefit analysis (transition vs non-transition; speed of transition; type of transition)</a:t>
                      </a:r>
                    </a:p>
                    <a:p>
                      <a:pPr marL="0" indent="0" defTabSz="685800" eaLnBrk="0" hangingPunct="0">
                        <a:spcBef>
                          <a:spcPts val="450"/>
                        </a:spcBef>
                        <a:buFontTx/>
                        <a:buNone/>
                        <a:defRPr/>
                      </a:pPr>
                      <a:r>
                        <a:rPr lang="en-GB" sz="1400" dirty="0">
                          <a:solidFill>
                            <a:srgbClr val="585858"/>
                          </a:solidFill>
                          <a:ea typeface="ヒラギノ角ゴ Pro W3" pitchFamily="-64" charset="-128"/>
                          <a:cs typeface="+mn-cs"/>
                        </a:rPr>
                        <a:t>Policy design analysis (choice of policy instrument) </a:t>
                      </a:r>
                    </a:p>
                    <a:p>
                      <a:pPr marL="0" indent="0" defTabSz="685800" eaLnBrk="0" hangingPunct="0">
                        <a:spcBef>
                          <a:spcPts val="450"/>
                        </a:spcBef>
                        <a:buFontTx/>
                        <a:buNone/>
                        <a:defRPr/>
                      </a:pPr>
                      <a:r>
                        <a:rPr lang="en-GB" sz="1400" dirty="0">
                          <a:solidFill>
                            <a:srgbClr val="585858"/>
                          </a:solidFill>
                          <a:ea typeface="ヒラギノ角ゴ Pro W3" pitchFamily="-64" charset="-128"/>
                          <a:cs typeface="+mn-cs"/>
                        </a:rPr>
                        <a:t>Policy targeting (geographical area; sector)</a:t>
                      </a:r>
                    </a:p>
                    <a:p>
                      <a:endParaRPr lang="en-GB" sz="1600" dirty="0"/>
                    </a:p>
                    <a:p>
                      <a:r>
                        <a:rPr lang="en-GB" sz="1050" i="1" dirty="0"/>
                        <a:t>e.g., work in international fora (G20, G7 etc.)</a:t>
                      </a:r>
                    </a:p>
                  </a:txBody>
                  <a:tcPr/>
                </a:tc>
                <a:extLst>
                  <a:ext uri="{0D108BD9-81ED-4DB2-BD59-A6C34878D82A}">
                    <a16:rowId xmlns:a16="http://schemas.microsoft.com/office/drawing/2014/main" val="2306882366"/>
                  </a:ext>
                </a:extLst>
              </a:tr>
            </a:tbl>
          </a:graphicData>
        </a:graphic>
      </p:graphicFrame>
      <p:pic>
        <p:nvPicPr>
          <p:cNvPr id="10" name="Graphic 9" descr="Touchscreen outline">
            <a:extLst>
              <a:ext uri="{FF2B5EF4-FFF2-40B4-BE49-F238E27FC236}">
                <a16:creationId xmlns:a16="http://schemas.microsoft.com/office/drawing/2014/main" id="{1F687EF4-CA2C-CD79-B012-BEC5F982A33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8919" y="1993064"/>
            <a:ext cx="637886" cy="637886"/>
          </a:xfrm>
          <a:prstGeom prst="rect">
            <a:avLst/>
          </a:prstGeom>
        </p:spPr>
      </p:pic>
      <p:sp>
        <p:nvSpPr>
          <p:cNvPr id="11" name="TextBox 10">
            <a:extLst>
              <a:ext uri="{FF2B5EF4-FFF2-40B4-BE49-F238E27FC236}">
                <a16:creationId xmlns:a16="http://schemas.microsoft.com/office/drawing/2014/main" id="{961CA76F-AE3D-9D8C-2F24-D4874439E880}"/>
              </a:ext>
            </a:extLst>
          </p:cNvPr>
          <p:cNvSpPr txBox="1"/>
          <p:nvPr/>
        </p:nvSpPr>
        <p:spPr>
          <a:xfrm>
            <a:off x="1216805" y="1976248"/>
            <a:ext cx="1798781" cy="646331"/>
          </a:xfrm>
          <a:prstGeom prst="rect">
            <a:avLst/>
          </a:prstGeom>
          <a:noFill/>
        </p:spPr>
        <p:txBody>
          <a:bodyPr wrap="square" rtlCol="0">
            <a:spAutoFit/>
          </a:bodyPr>
          <a:lstStyle/>
          <a:p>
            <a:r>
              <a:rPr lang="en-US" sz="1200" kern="0" dirty="0">
                <a:solidFill>
                  <a:srgbClr val="585858"/>
                </a:solidFill>
              </a:rPr>
              <a:t>S</a:t>
            </a:r>
            <a:r>
              <a:rPr kumimoji="0" lang="en-US" sz="1200" b="0" i="0" u="none" strike="noStrike" kern="0" cap="none" spc="0" normalizeH="0" baseline="0" noProof="0" dirty="0">
                <a:ln>
                  <a:noFill/>
                </a:ln>
                <a:solidFill>
                  <a:srgbClr val="585858"/>
                </a:solidFill>
                <a:effectLst/>
                <a:uLnTx/>
                <a:uFillTx/>
              </a:rPr>
              <a:t>tress testing is a </a:t>
            </a:r>
            <a:r>
              <a:rPr kumimoji="0" lang="en-US" sz="1200" b="1" i="0" u="none" strike="noStrike" kern="0" cap="none" spc="0" normalizeH="0" baseline="0" noProof="0" dirty="0">
                <a:ln>
                  <a:noFill/>
                </a:ln>
                <a:solidFill>
                  <a:srgbClr val="585858"/>
                </a:solidFill>
                <a:effectLst/>
                <a:uLnTx/>
                <a:uFillTx/>
              </a:rPr>
              <a:t>primary application</a:t>
            </a:r>
            <a:r>
              <a:rPr kumimoji="0" lang="en-US" sz="1200" b="0" i="0" u="none" strike="noStrike" kern="0" cap="none" spc="0" normalizeH="0" baseline="0" noProof="0" dirty="0">
                <a:ln>
                  <a:noFill/>
                </a:ln>
                <a:solidFill>
                  <a:srgbClr val="585858"/>
                </a:solidFill>
                <a:effectLst/>
                <a:uLnTx/>
                <a:uFillTx/>
              </a:rPr>
              <a:t> of short-term scenarios</a:t>
            </a:r>
            <a:endParaRPr lang="en-GB" sz="1200" dirty="0"/>
          </a:p>
        </p:txBody>
      </p:sp>
    </p:spTree>
    <p:extLst>
      <p:ext uri="{BB962C8B-B14F-4D97-AF65-F5344CB8AC3E}">
        <p14:creationId xmlns:p14="http://schemas.microsoft.com/office/powerpoint/2010/main" val="2599770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1A25511-450D-4224-B12F-1BB726F43BA0}"/>
              </a:ext>
            </a:extLst>
          </p:cNvPr>
          <p:cNvSpPr>
            <a:spLocks noGrp="1"/>
          </p:cNvSpPr>
          <p:nvPr>
            <p:ph type="sldNum" sz="quarter" idx="10"/>
          </p:nvPr>
        </p:nvSpPr>
        <p:spPr/>
        <p:txBody>
          <a:bodyPr/>
          <a:lstStyle/>
          <a:p>
            <a:pPr>
              <a:defRPr/>
            </a:pPr>
            <a:fld id="{44320B71-EC71-4A7E-8C8A-9C555B387A1C}" type="slidenum">
              <a:rPr lang="en-GB" smtClean="0"/>
              <a:pPr>
                <a:defRPr/>
              </a:pPr>
              <a:t>2</a:t>
            </a:fld>
            <a:endParaRPr lang="en-GB" dirty="0"/>
          </a:p>
        </p:txBody>
      </p:sp>
      <p:sp>
        <p:nvSpPr>
          <p:cNvPr id="9" name="Title 1">
            <a:extLst>
              <a:ext uri="{FF2B5EF4-FFF2-40B4-BE49-F238E27FC236}">
                <a16:creationId xmlns:a16="http://schemas.microsoft.com/office/drawing/2014/main" id="{266B7482-BBCD-4FE9-A98D-896CC465CE9C}"/>
              </a:ext>
            </a:extLst>
          </p:cNvPr>
          <p:cNvSpPr>
            <a:spLocks noGrp="1"/>
          </p:cNvSpPr>
          <p:nvPr>
            <p:ph type="title"/>
          </p:nvPr>
        </p:nvSpPr>
        <p:spPr>
          <a:xfrm>
            <a:off x="463549" y="102885"/>
            <a:ext cx="8404225" cy="407441"/>
          </a:xfrm>
        </p:spPr>
        <p:txBody>
          <a:bodyPr/>
          <a:lstStyle/>
          <a:p>
            <a:r>
              <a:rPr lang="en-US" b="1" dirty="0"/>
              <a:t>Outline</a:t>
            </a:r>
            <a:endParaRPr lang="en-GB" b="1" dirty="0"/>
          </a:p>
        </p:txBody>
      </p:sp>
      <p:sp>
        <p:nvSpPr>
          <p:cNvPr id="2" name="TextBox 1">
            <a:extLst>
              <a:ext uri="{FF2B5EF4-FFF2-40B4-BE49-F238E27FC236}">
                <a16:creationId xmlns:a16="http://schemas.microsoft.com/office/drawing/2014/main" id="{2AA76418-E82F-6665-E771-2BD6AF61736C}"/>
              </a:ext>
            </a:extLst>
          </p:cNvPr>
          <p:cNvSpPr txBox="1"/>
          <p:nvPr/>
        </p:nvSpPr>
        <p:spPr>
          <a:xfrm>
            <a:off x="341629" y="3786812"/>
            <a:ext cx="8473440" cy="646331"/>
          </a:xfrm>
          <a:prstGeom prst="rect">
            <a:avLst/>
          </a:prstGeom>
          <a:noFill/>
        </p:spPr>
        <p:txBody>
          <a:bodyPr wrap="square" rtlCol="0">
            <a:spAutoFit/>
          </a:bodyPr>
          <a:lstStyle/>
          <a:p>
            <a:r>
              <a:rPr lang="en-GB" sz="1200" b="1" i="1" dirty="0">
                <a:solidFill>
                  <a:schemeClr val="tx2"/>
                </a:solidFill>
              </a:rPr>
              <a:t>Disclaimer</a:t>
            </a:r>
          </a:p>
          <a:p>
            <a:r>
              <a:rPr lang="en-GB" sz="1200" i="1" dirty="0"/>
              <a:t>This presentation should not be reported as representing the views of the European Central Bank (ECB). </a:t>
            </a:r>
          </a:p>
          <a:p>
            <a:r>
              <a:rPr lang="en-GB" sz="1200" i="1" dirty="0"/>
              <a:t>The views expressed are those of the authors and do not necessarily reflect those of the ECB.</a:t>
            </a:r>
          </a:p>
        </p:txBody>
      </p:sp>
      <p:grpSp>
        <p:nvGrpSpPr>
          <p:cNvPr id="25" name="Group 24">
            <a:extLst>
              <a:ext uri="{FF2B5EF4-FFF2-40B4-BE49-F238E27FC236}">
                <a16:creationId xmlns:a16="http://schemas.microsoft.com/office/drawing/2014/main" id="{C715E78D-09A9-1BE8-9CDA-2E2E0C82AD4E}"/>
              </a:ext>
            </a:extLst>
          </p:cNvPr>
          <p:cNvGrpSpPr/>
          <p:nvPr/>
        </p:nvGrpSpPr>
        <p:grpSpPr>
          <a:xfrm>
            <a:off x="543037" y="1269463"/>
            <a:ext cx="8026325" cy="1020137"/>
            <a:chOff x="543037" y="1697888"/>
            <a:chExt cx="8026325" cy="1020137"/>
          </a:xfrm>
        </p:grpSpPr>
        <p:grpSp>
          <p:nvGrpSpPr>
            <p:cNvPr id="12" name="Group 11">
              <a:extLst>
                <a:ext uri="{FF2B5EF4-FFF2-40B4-BE49-F238E27FC236}">
                  <a16:creationId xmlns:a16="http://schemas.microsoft.com/office/drawing/2014/main" id="{3A7E6504-CB2D-EFBA-EC2C-2A1825723258}"/>
                </a:ext>
              </a:extLst>
            </p:cNvPr>
            <p:cNvGrpSpPr/>
            <p:nvPr/>
          </p:nvGrpSpPr>
          <p:grpSpPr>
            <a:xfrm>
              <a:off x="543037" y="1697888"/>
              <a:ext cx="8026325" cy="1020137"/>
              <a:chOff x="496963" y="1148422"/>
              <a:chExt cx="8026325" cy="975799"/>
            </a:xfrm>
          </p:grpSpPr>
          <p:grpSp>
            <p:nvGrpSpPr>
              <p:cNvPr id="13" name="Group 10">
                <a:extLst>
                  <a:ext uri="{FF2B5EF4-FFF2-40B4-BE49-F238E27FC236}">
                    <a16:creationId xmlns:a16="http://schemas.microsoft.com/office/drawing/2014/main" id="{B79298CE-3F3A-DB81-6B87-BDB7C01559C7}"/>
                  </a:ext>
                </a:extLst>
              </p:cNvPr>
              <p:cNvGrpSpPr>
                <a:grpSpLocks/>
              </p:cNvGrpSpPr>
              <p:nvPr/>
            </p:nvGrpSpPr>
            <p:grpSpPr bwMode="auto">
              <a:xfrm>
                <a:off x="496963" y="1148422"/>
                <a:ext cx="8020051" cy="640232"/>
                <a:chOff x="288770" y="1456680"/>
                <a:chExt cx="8548667" cy="853642"/>
              </a:xfrm>
            </p:grpSpPr>
            <p:sp>
              <p:nvSpPr>
                <p:cNvPr id="19" name="Rectangle 5">
                  <a:extLst>
                    <a:ext uri="{FF2B5EF4-FFF2-40B4-BE49-F238E27FC236}">
                      <a16:creationId xmlns:a16="http://schemas.microsoft.com/office/drawing/2014/main" id="{134D6133-B43D-6DE4-D577-75F8812C1663}"/>
                    </a:ext>
                  </a:extLst>
                </p:cNvPr>
                <p:cNvSpPr>
                  <a:spLocks noChangeArrowheads="1"/>
                </p:cNvSpPr>
                <p:nvPr>
                  <p:custDataLst>
                    <p:tags r:id="rId4"/>
                  </p:custDataLst>
                </p:nvPr>
              </p:nvSpPr>
              <p:spPr bwMode="auto">
                <a:xfrm>
                  <a:off x="288771" y="1456680"/>
                  <a:ext cx="381001" cy="381001"/>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defRPr sz="2200">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buFont typeface="Times" pitchFamily="18" charset="0"/>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9pPr>
                </a:lstStyle>
                <a:p>
                  <a:pPr algn="ctr" eaLnBrk="1" hangingPunct="1">
                    <a:spcBef>
                      <a:spcPct val="0"/>
                    </a:spcBef>
                    <a:buClrTx/>
                  </a:pPr>
                  <a:r>
                    <a:rPr lang="en-GB" altLang="en-US" sz="1800" b="1" dirty="0">
                      <a:solidFill>
                        <a:srgbClr val="FFFFFF"/>
                      </a:solidFill>
                    </a:rPr>
                    <a:t>1</a:t>
                  </a:r>
                </a:p>
              </p:txBody>
            </p:sp>
            <p:sp>
              <p:nvSpPr>
                <p:cNvPr id="20" name="Rectangle 6">
                  <a:extLst>
                    <a:ext uri="{FF2B5EF4-FFF2-40B4-BE49-F238E27FC236}">
                      <a16:creationId xmlns:a16="http://schemas.microsoft.com/office/drawing/2014/main" id="{26306C87-346E-C5DA-1A98-07D28AB694A7}"/>
                    </a:ext>
                  </a:extLst>
                </p:cNvPr>
                <p:cNvSpPr>
                  <a:spLocks noChangeArrowheads="1"/>
                </p:cNvSpPr>
                <p:nvPr>
                  <p:custDataLst>
                    <p:tags r:id="rId5"/>
                  </p:custDataLst>
                </p:nvPr>
              </p:nvSpPr>
              <p:spPr bwMode="auto">
                <a:xfrm>
                  <a:off x="288770" y="1929321"/>
                  <a:ext cx="381001" cy="381001"/>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defRPr sz="2200">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buFont typeface="Times" pitchFamily="18" charset="0"/>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9pPr>
                </a:lstStyle>
                <a:p>
                  <a:pPr algn="ctr" eaLnBrk="1" hangingPunct="1">
                    <a:spcBef>
                      <a:spcPct val="0"/>
                    </a:spcBef>
                    <a:buClrTx/>
                  </a:pPr>
                  <a:r>
                    <a:rPr lang="en-GB" altLang="en-US" sz="1800" b="1" dirty="0">
                      <a:solidFill>
                        <a:srgbClr val="FFFFFF"/>
                      </a:solidFill>
                    </a:rPr>
                    <a:t>2</a:t>
                  </a:r>
                </a:p>
              </p:txBody>
            </p:sp>
            <p:sp>
              <p:nvSpPr>
                <p:cNvPr id="21" name="Rectangle 10">
                  <a:extLst>
                    <a:ext uri="{FF2B5EF4-FFF2-40B4-BE49-F238E27FC236}">
                      <a16:creationId xmlns:a16="http://schemas.microsoft.com/office/drawing/2014/main" id="{2BF5FC83-3FA5-3519-FA8A-1BFAF3E8C27B}"/>
                    </a:ext>
                  </a:extLst>
                </p:cNvPr>
                <p:cNvSpPr>
                  <a:spLocks noChangeArrowheads="1"/>
                </p:cNvSpPr>
                <p:nvPr>
                  <p:custDataLst>
                    <p:tags r:id="rId6"/>
                  </p:custDataLst>
                </p:nvPr>
              </p:nvSpPr>
              <p:spPr bwMode="auto">
                <a:xfrm>
                  <a:off x="815025" y="1456680"/>
                  <a:ext cx="8022412" cy="381000"/>
                </a:xfrm>
                <a:prstGeom prst="rect">
                  <a:avLst/>
                </a:prstGeom>
                <a:solidFill>
                  <a:schemeClr val="bg1">
                    <a:lumMod val="95000"/>
                  </a:schemeClr>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None/>
                    <a:defRPr/>
                  </a:pPr>
                  <a:r>
                    <a:rPr lang="en-GB" altLang="en-US" sz="1800" dirty="0"/>
                    <a:t>Measuring climate risk: climate stress tests</a:t>
                  </a:r>
                </a:p>
              </p:txBody>
            </p:sp>
          </p:grpSp>
          <p:sp>
            <p:nvSpPr>
              <p:cNvPr id="17" name="Rectangle 7">
                <a:extLst>
                  <a:ext uri="{FF2B5EF4-FFF2-40B4-BE49-F238E27FC236}">
                    <a16:creationId xmlns:a16="http://schemas.microsoft.com/office/drawing/2014/main" id="{0DF50436-DF50-C6BA-FF7F-3D1B6DF682D6}"/>
                  </a:ext>
                </a:extLst>
              </p:cNvPr>
              <p:cNvSpPr>
                <a:spLocks noChangeArrowheads="1"/>
              </p:cNvSpPr>
              <p:nvPr>
                <p:custDataLst>
                  <p:tags r:id="rId2"/>
                </p:custDataLst>
              </p:nvPr>
            </p:nvSpPr>
            <p:spPr bwMode="auto">
              <a:xfrm>
                <a:off x="496963" y="1838471"/>
                <a:ext cx="357441" cy="285750"/>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defRPr sz="2200">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buFont typeface="Times" pitchFamily="18" charset="0"/>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9pPr>
              </a:lstStyle>
              <a:p>
                <a:pPr algn="ctr" eaLnBrk="1" hangingPunct="1">
                  <a:spcBef>
                    <a:spcPct val="0"/>
                  </a:spcBef>
                  <a:buClrTx/>
                </a:pPr>
                <a:r>
                  <a:rPr lang="en-US" altLang="en-US" sz="1800" b="1" dirty="0">
                    <a:solidFill>
                      <a:srgbClr val="FFFFFF"/>
                    </a:solidFill>
                  </a:rPr>
                  <a:t>3</a:t>
                </a:r>
                <a:endParaRPr lang="en-GB" altLang="en-US" sz="1800" b="1" dirty="0">
                  <a:solidFill>
                    <a:srgbClr val="FFFFFF"/>
                  </a:solidFill>
                </a:endParaRPr>
              </a:p>
            </p:txBody>
          </p:sp>
          <p:sp>
            <p:nvSpPr>
              <p:cNvPr id="18" name="Rectangle 9">
                <a:extLst>
                  <a:ext uri="{FF2B5EF4-FFF2-40B4-BE49-F238E27FC236}">
                    <a16:creationId xmlns:a16="http://schemas.microsoft.com/office/drawing/2014/main" id="{BF656486-EDAC-FAA5-E6C3-8AC9956CF941}"/>
                  </a:ext>
                </a:extLst>
              </p:cNvPr>
              <p:cNvSpPr>
                <a:spLocks noChangeArrowheads="1"/>
              </p:cNvSpPr>
              <p:nvPr>
                <p:custDataLst>
                  <p:tags r:id="rId3"/>
                </p:custDataLst>
              </p:nvPr>
            </p:nvSpPr>
            <p:spPr bwMode="auto">
              <a:xfrm>
                <a:off x="996950" y="1838471"/>
                <a:ext cx="7526338" cy="285750"/>
              </a:xfrm>
              <a:prstGeom prst="rect">
                <a:avLst/>
              </a:prstGeom>
              <a:solidFill>
                <a:schemeClr val="bg1">
                  <a:lumMod val="95000"/>
                </a:schemeClr>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None/>
                  <a:defRPr/>
                </a:pPr>
                <a:r>
                  <a:rPr lang="en-GB" altLang="en-US" sz="1800" dirty="0"/>
                  <a:t>NGFS short-term scenarios</a:t>
                </a:r>
              </a:p>
            </p:txBody>
          </p:sp>
        </p:grpSp>
        <p:sp>
          <p:nvSpPr>
            <p:cNvPr id="22" name="Rectangle 10">
              <a:extLst>
                <a:ext uri="{FF2B5EF4-FFF2-40B4-BE49-F238E27FC236}">
                  <a16:creationId xmlns:a16="http://schemas.microsoft.com/office/drawing/2014/main" id="{E638B8E4-9992-03EB-9655-E063C1658CFE}"/>
                </a:ext>
              </a:extLst>
            </p:cNvPr>
            <p:cNvSpPr>
              <a:spLocks noChangeArrowheads="1"/>
            </p:cNvSpPr>
            <p:nvPr>
              <p:custDataLst>
                <p:tags r:id="rId1"/>
              </p:custDataLst>
            </p:nvPr>
          </p:nvSpPr>
          <p:spPr bwMode="auto">
            <a:xfrm>
              <a:off x="1043024" y="2068473"/>
              <a:ext cx="7526338" cy="285750"/>
            </a:xfrm>
            <a:prstGeom prst="rect">
              <a:avLst/>
            </a:prstGeom>
            <a:solidFill>
              <a:schemeClr val="bg1">
                <a:lumMod val="95000"/>
              </a:schemeClr>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lvl1pPr eaLnBrk="0" hangingPunct="0">
                <a:spcBef>
                  <a:spcPct val="30000"/>
                </a:spcBef>
                <a:buClr>
                  <a:schemeClr val="tx2"/>
                </a:buClr>
                <a:buChar char="•"/>
                <a:defRPr sz="2200">
                  <a:solidFill>
                    <a:schemeClr val="tx1"/>
                  </a:solidFill>
                  <a:latin typeface="Arial" pitchFamily="34" charset="0"/>
                  <a:cs typeface="Arial" pitchFamily="34" charset="0"/>
                </a:defRPr>
              </a:lvl1pPr>
              <a:lvl2pPr marL="742950" indent="-285750" eaLnBrk="0" hangingPunct="0">
                <a:buChar char="–"/>
                <a:defRPr>
                  <a:solidFill>
                    <a:schemeClr val="tx1"/>
                  </a:solidFill>
                  <a:latin typeface="Arial" pitchFamily="34" charset="0"/>
                  <a:cs typeface="Arial" pitchFamily="34" charset="0"/>
                </a:defRPr>
              </a:lvl2pPr>
              <a:lvl3pPr marL="1143000" indent="-228600" eaLnBrk="0" hangingPunct="0">
                <a:buChar char="•"/>
                <a:defRPr sz="1600">
                  <a:solidFill>
                    <a:schemeClr val="tx1"/>
                  </a:solidFill>
                  <a:latin typeface="Arial" pitchFamily="34" charset="0"/>
                  <a:cs typeface="Arial" pitchFamily="34" charset="0"/>
                </a:defRPr>
              </a:lvl3pPr>
              <a:lvl4pPr marL="1600200" indent="-228600" eaLnBrk="0" hangingPunct="0">
                <a:buChar char="–"/>
                <a:defRPr sz="1600">
                  <a:solidFill>
                    <a:schemeClr val="tx1"/>
                  </a:solidFill>
                  <a:latin typeface="Arial" pitchFamily="34" charset="0"/>
                  <a:cs typeface="Arial" pitchFamily="34" charset="0"/>
                </a:defRPr>
              </a:lvl4pPr>
              <a:lvl5pPr marL="2057400" indent="-228600" eaLnBrk="0" hangingPunct="0">
                <a:buFont typeface="Times" pitchFamily="18" charset="0"/>
                <a:buChar char="•"/>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buChar char="•"/>
                <a:defRPr sz="1600" i="1">
                  <a:solidFill>
                    <a:schemeClr val="tx1"/>
                  </a:solidFill>
                  <a:latin typeface="Arial" pitchFamily="34" charset="0"/>
                  <a:cs typeface="Arial" pitchFamily="34" charset="0"/>
                </a:defRPr>
              </a:lvl9pPr>
            </a:lstStyle>
            <a:p>
              <a:pPr eaLnBrk="1" hangingPunct="1">
                <a:spcBef>
                  <a:spcPct val="0"/>
                </a:spcBef>
                <a:buClrTx/>
                <a:buNone/>
                <a:defRPr/>
              </a:pPr>
              <a:r>
                <a:rPr lang="en-US" altLang="en-US" sz="1800" dirty="0"/>
                <a:t>NGFS long-term scenarios</a:t>
              </a:r>
              <a:endParaRPr lang="en-GB" altLang="en-US" sz="1800" dirty="0"/>
            </a:p>
          </p:txBody>
        </p:sp>
      </p:grpSp>
    </p:spTree>
    <p:extLst>
      <p:ext uri="{BB962C8B-B14F-4D97-AF65-F5344CB8AC3E}">
        <p14:creationId xmlns:p14="http://schemas.microsoft.com/office/powerpoint/2010/main" val="480175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8260431C-9712-69AC-8D5B-2429B7C9A4CC}"/>
              </a:ext>
            </a:extLst>
          </p:cNvPr>
          <p:cNvGraphicFramePr>
            <a:graphicFrameLocks noChangeAspect="1"/>
          </p:cNvGraphicFramePr>
          <p:nvPr>
            <p:custDataLst>
              <p:tags r:id="rId1"/>
            </p:custDataLst>
            <p:extLst>
              <p:ext uri="{D42A27DB-BD31-4B8C-83A1-F6EECF244321}">
                <p14:modId xmlns:p14="http://schemas.microsoft.com/office/powerpoint/2010/main" val="22102933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4" name="think-cell data - do not delete" hidden="1">
                        <a:extLst>
                          <a:ext uri="{FF2B5EF4-FFF2-40B4-BE49-F238E27FC236}">
                            <a16:creationId xmlns:a16="http://schemas.microsoft.com/office/drawing/2014/main" id="{8260431C-9712-69AC-8D5B-2429B7C9A4C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4" name="Title 1">
            <a:extLst>
              <a:ext uri="{FF2B5EF4-FFF2-40B4-BE49-F238E27FC236}">
                <a16:creationId xmlns:a16="http://schemas.microsoft.com/office/drawing/2014/main" id="{5D5283D5-AF47-0B78-D0F7-254A63D49BC3}"/>
              </a:ext>
            </a:extLst>
          </p:cNvPr>
          <p:cNvSpPr>
            <a:spLocks noGrp="1"/>
          </p:cNvSpPr>
          <p:nvPr>
            <p:ph type="title"/>
          </p:nvPr>
        </p:nvSpPr>
        <p:spPr/>
        <p:txBody>
          <a:bodyPr vert="horz"/>
          <a:lstStyle/>
          <a:p>
            <a:pPr>
              <a:lnSpc>
                <a:spcPct val="100000"/>
              </a:lnSpc>
            </a:pPr>
            <a:r>
              <a:rPr lang="en-GB" altLang="en-US" sz="2000" dirty="0"/>
              <a:t>Measuring climate risk: </a:t>
            </a:r>
            <a:r>
              <a:rPr lang="en-US" altLang="en-US" dirty="0"/>
              <a:t>climate stress tests</a:t>
            </a:r>
          </a:p>
        </p:txBody>
      </p:sp>
      <p:sp>
        <p:nvSpPr>
          <p:cNvPr id="3" name="Slide Number Placeholder 2"/>
          <p:cNvSpPr>
            <a:spLocks noGrp="1"/>
          </p:cNvSpPr>
          <p:nvPr>
            <p:ph type="sldNum" sz="quarter" idx="10"/>
          </p:nvPr>
        </p:nvSpPr>
        <p:spPr/>
        <p:txBody>
          <a:bodyPr/>
          <a:lstStyle/>
          <a:p>
            <a:pPr>
              <a:defRPr/>
            </a:pPr>
            <a:fld id="{A7670C87-9343-44C0-863A-9D62BE79B3B8}" type="slidenum">
              <a:rPr lang="en-GB" smtClean="0"/>
              <a:pPr>
                <a:defRPr/>
              </a:pPr>
              <a:t>3</a:t>
            </a:fld>
            <a:endParaRPr lang="en-GB" dirty="0"/>
          </a:p>
        </p:txBody>
      </p:sp>
      <p:graphicFrame>
        <p:nvGraphicFramePr>
          <p:cNvPr id="5" name="Diagram 4">
            <a:extLst>
              <a:ext uri="{FF2B5EF4-FFF2-40B4-BE49-F238E27FC236}">
                <a16:creationId xmlns:a16="http://schemas.microsoft.com/office/drawing/2014/main" id="{6CE4017F-F843-E654-DFEC-B446B6BB88DC}"/>
              </a:ext>
            </a:extLst>
          </p:cNvPr>
          <p:cNvGraphicFramePr/>
          <p:nvPr>
            <p:extLst>
              <p:ext uri="{D42A27DB-BD31-4B8C-83A1-F6EECF244321}">
                <p14:modId xmlns:p14="http://schemas.microsoft.com/office/powerpoint/2010/main" val="1933590548"/>
              </p:ext>
            </p:extLst>
          </p:nvPr>
        </p:nvGraphicFramePr>
        <p:xfrm>
          <a:off x="1024645" y="728662"/>
          <a:ext cx="6653720" cy="378662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Right Brace 5">
            <a:extLst>
              <a:ext uri="{FF2B5EF4-FFF2-40B4-BE49-F238E27FC236}">
                <a16:creationId xmlns:a16="http://schemas.microsoft.com/office/drawing/2014/main" id="{3A03A15E-0845-3A50-63B4-9B4819A7E40E}"/>
              </a:ext>
            </a:extLst>
          </p:cNvPr>
          <p:cNvSpPr/>
          <p:nvPr/>
        </p:nvSpPr>
        <p:spPr>
          <a:xfrm rot="5400000">
            <a:off x="5152786" y="2002931"/>
            <a:ext cx="267370" cy="3370035"/>
          </a:xfrm>
          <a:prstGeom prst="rightBrace">
            <a:avLst/>
          </a:prstGeom>
          <a:ln w="12700">
            <a:solidFill>
              <a:schemeClr val="accent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9" name="Rectangle 8">
            <a:extLst>
              <a:ext uri="{FF2B5EF4-FFF2-40B4-BE49-F238E27FC236}">
                <a16:creationId xmlns:a16="http://schemas.microsoft.com/office/drawing/2014/main" id="{041D5B01-76F9-AB3D-9BE8-BECB37D21D74}"/>
              </a:ext>
            </a:extLst>
          </p:cNvPr>
          <p:cNvSpPr/>
          <p:nvPr/>
        </p:nvSpPr>
        <p:spPr>
          <a:xfrm>
            <a:off x="2975811" y="3938337"/>
            <a:ext cx="4524149" cy="679058"/>
          </a:xfrm>
          <a:prstGeom prst="rect">
            <a:avLst/>
          </a:prstGeom>
          <a:solidFill>
            <a:srgbClr val="003299"/>
          </a:solidFill>
          <a:ln w="38497" cap="flat">
            <a:noFill/>
            <a:prstDash val="solid"/>
            <a:miter/>
          </a:ln>
        </p:spPr>
        <p:txBody>
          <a:bodyPr rtlCol="0" anchor="ctr"/>
          <a:lstStyle/>
          <a:p>
            <a:pPr algn="ctr"/>
            <a:r>
              <a:rPr lang="en-US" sz="1200" b="1" dirty="0">
                <a:solidFill>
                  <a:schemeClr val="bg1"/>
                </a:solidFill>
              </a:rPr>
              <a:t>The ECB experience:</a:t>
            </a:r>
          </a:p>
          <a:p>
            <a:pPr marL="171450" indent="-171450" algn="ctr">
              <a:buFont typeface="Arial" panose="020B0604020202020204" pitchFamily="34" charset="0"/>
              <a:buChar char="•"/>
            </a:pPr>
            <a:r>
              <a:rPr lang="en-GB" sz="1050" dirty="0">
                <a:solidFill>
                  <a:schemeClr val="bg1"/>
                </a:solidFill>
              </a:rPr>
              <a:t>2021 ECB economy-wide climate stress test</a:t>
            </a:r>
          </a:p>
          <a:p>
            <a:pPr marL="171450" indent="-171450" algn="ctr">
              <a:buFont typeface="Arial" panose="020B0604020202020204" pitchFamily="34" charset="0"/>
              <a:buChar char="•"/>
            </a:pPr>
            <a:r>
              <a:rPr lang="en-GB" sz="1050" dirty="0">
                <a:solidFill>
                  <a:schemeClr val="bg1"/>
                </a:solidFill>
              </a:rPr>
              <a:t>2023 ECB economy-wide climate stress test</a:t>
            </a:r>
          </a:p>
          <a:p>
            <a:pPr marL="171450" indent="-171450" algn="ctr">
              <a:buFont typeface="Arial" panose="020B0604020202020204" pitchFamily="34" charset="0"/>
              <a:buChar char="•"/>
            </a:pPr>
            <a:r>
              <a:rPr lang="en-GB" sz="1050" dirty="0">
                <a:solidFill>
                  <a:schemeClr val="bg1"/>
                </a:solidFill>
              </a:rPr>
              <a:t>2024 Fit-for-55</a:t>
            </a:r>
            <a:endParaRPr lang="en-GB" sz="1200" dirty="0">
              <a:solidFill>
                <a:schemeClr val="bg1"/>
              </a:solidFill>
            </a:endParaRPr>
          </a:p>
        </p:txBody>
      </p:sp>
      <p:sp>
        <p:nvSpPr>
          <p:cNvPr id="12" name="Rectangle 5">
            <a:extLst>
              <a:ext uri="{FF2B5EF4-FFF2-40B4-BE49-F238E27FC236}">
                <a16:creationId xmlns:a16="http://schemas.microsoft.com/office/drawing/2014/main" id="{BD2B1359-796D-6C2C-1A51-BACCD136C112}"/>
              </a:ext>
            </a:extLst>
          </p:cNvPr>
          <p:cNvSpPr>
            <a:spLocks noChangeArrowheads="1"/>
          </p:cNvSpPr>
          <p:nvPr>
            <p:custDataLst>
              <p:tags r:id="rId2"/>
            </p:custDataLst>
          </p:nvPr>
        </p:nvSpPr>
        <p:spPr bwMode="auto">
          <a:xfrm>
            <a:off x="0" y="126932"/>
            <a:ext cx="357441" cy="298735"/>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defRPr sz="2200">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buFont typeface="Times" pitchFamily="18" charset="0"/>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9pPr>
          </a:lstStyle>
          <a:p>
            <a:pPr algn="ctr" eaLnBrk="1" hangingPunct="1">
              <a:spcBef>
                <a:spcPct val="0"/>
              </a:spcBef>
              <a:buClrTx/>
            </a:pPr>
            <a:r>
              <a:rPr lang="en-GB" altLang="en-US" sz="1800" b="1" dirty="0">
                <a:solidFill>
                  <a:srgbClr val="FFFFFF"/>
                </a:solidFill>
              </a:rPr>
              <a:t>1</a:t>
            </a:r>
          </a:p>
        </p:txBody>
      </p:sp>
    </p:spTree>
    <p:extLst>
      <p:ext uri="{BB962C8B-B14F-4D97-AF65-F5344CB8AC3E}">
        <p14:creationId xmlns:p14="http://schemas.microsoft.com/office/powerpoint/2010/main" val="2207349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8260431C-9712-69AC-8D5B-2429B7C9A4C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4" name="think-cell data - do not delete" hidden="1">
                        <a:extLst>
                          <a:ext uri="{FF2B5EF4-FFF2-40B4-BE49-F238E27FC236}">
                            <a16:creationId xmlns:a16="http://schemas.microsoft.com/office/drawing/2014/main" id="{8260431C-9712-69AC-8D5B-2429B7C9A4C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4" name="Title 1">
            <a:extLst>
              <a:ext uri="{FF2B5EF4-FFF2-40B4-BE49-F238E27FC236}">
                <a16:creationId xmlns:a16="http://schemas.microsoft.com/office/drawing/2014/main" id="{5D5283D5-AF47-0B78-D0F7-254A63D49BC3}"/>
              </a:ext>
            </a:extLst>
          </p:cNvPr>
          <p:cNvSpPr>
            <a:spLocks noGrp="1"/>
          </p:cNvSpPr>
          <p:nvPr>
            <p:ph type="title"/>
          </p:nvPr>
        </p:nvSpPr>
        <p:spPr/>
        <p:txBody>
          <a:bodyPr vert="horz"/>
          <a:lstStyle/>
          <a:p>
            <a:pPr>
              <a:lnSpc>
                <a:spcPct val="100000"/>
              </a:lnSpc>
            </a:pPr>
            <a:r>
              <a:rPr lang="en-GB" altLang="en-US" sz="2000" dirty="0"/>
              <a:t>Measuring climate risk: NGFS scenarios</a:t>
            </a:r>
            <a:endParaRPr lang="en-US" altLang="en-US" dirty="0"/>
          </a:p>
        </p:txBody>
      </p:sp>
      <p:sp>
        <p:nvSpPr>
          <p:cNvPr id="3" name="Slide Number Placeholder 2"/>
          <p:cNvSpPr>
            <a:spLocks noGrp="1"/>
          </p:cNvSpPr>
          <p:nvPr>
            <p:ph type="sldNum" sz="quarter" idx="10"/>
          </p:nvPr>
        </p:nvSpPr>
        <p:spPr/>
        <p:txBody>
          <a:bodyPr/>
          <a:lstStyle/>
          <a:p>
            <a:pPr>
              <a:defRPr/>
            </a:pPr>
            <a:fld id="{A7670C87-9343-44C0-863A-9D62BE79B3B8}" type="slidenum">
              <a:rPr lang="en-GB" smtClean="0"/>
              <a:pPr>
                <a:defRPr/>
              </a:pPr>
              <a:t>4</a:t>
            </a:fld>
            <a:endParaRPr lang="en-GB" dirty="0"/>
          </a:p>
        </p:txBody>
      </p:sp>
      <p:sp>
        <p:nvSpPr>
          <p:cNvPr id="12" name="Rectangle 5">
            <a:extLst>
              <a:ext uri="{FF2B5EF4-FFF2-40B4-BE49-F238E27FC236}">
                <a16:creationId xmlns:a16="http://schemas.microsoft.com/office/drawing/2014/main" id="{BD2B1359-796D-6C2C-1A51-BACCD136C112}"/>
              </a:ext>
            </a:extLst>
          </p:cNvPr>
          <p:cNvSpPr>
            <a:spLocks noChangeArrowheads="1"/>
          </p:cNvSpPr>
          <p:nvPr>
            <p:custDataLst>
              <p:tags r:id="rId2"/>
            </p:custDataLst>
          </p:nvPr>
        </p:nvSpPr>
        <p:spPr bwMode="auto">
          <a:xfrm>
            <a:off x="0" y="126932"/>
            <a:ext cx="357441" cy="298735"/>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defRPr sz="2200">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buFont typeface="Times" pitchFamily="18" charset="0"/>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9pPr>
          </a:lstStyle>
          <a:p>
            <a:pPr algn="ctr" eaLnBrk="1" hangingPunct="1">
              <a:spcBef>
                <a:spcPct val="0"/>
              </a:spcBef>
              <a:buClrTx/>
            </a:pPr>
            <a:r>
              <a:rPr lang="en-GB" altLang="en-US" sz="1800" b="1" dirty="0">
                <a:solidFill>
                  <a:srgbClr val="FFFFFF"/>
                </a:solidFill>
              </a:rPr>
              <a:t>1</a:t>
            </a:r>
          </a:p>
        </p:txBody>
      </p:sp>
      <p:sp>
        <p:nvSpPr>
          <p:cNvPr id="2" name="Slide Number Placeholder 2">
            <a:extLst>
              <a:ext uri="{FF2B5EF4-FFF2-40B4-BE49-F238E27FC236}">
                <a16:creationId xmlns:a16="http://schemas.microsoft.com/office/drawing/2014/main" id="{5EB1E63C-5D7A-1393-3EBD-2145E3C09516}"/>
              </a:ext>
            </a:extLst>
          </p:cNvPr>
          <p:cNvSpPr txBox="1">
            <a:spLocks/>
          </p:cNvSpPr>
          <p:nvPr/>
        </p:nvSpPr>
        <p:spPr>
          <a:xfrm>
            <a:off x="6457950" y="4731545"/>
            <a:ext cx="2057400" cy="309573"/>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685793" fontAlgn="auto">
              <a:spcBef>
                <a:spcPts val="0"/>
              </a:spcBef>
              <a:spcAft>
                <a:spcPts val="0"/>
              </a:spcAft>
              <a:defRPr/>
            </a:pPr>
            <a:fld id="{6D0EB961-DA56-4C0B-85C0-9B8247FC8DA7}" type="slidenum">
              <a:rPr lang="fr-FR" smtClean="0">
                <a:solidFill>
                  <a:srgbClr val="585858">
                    <a:tint val="75000"/>
                  </a:srgbClr>
                </a:solidFill>
                <a:latin typeface="Arial"/>
                <a:cs typeface="Arial"/>
              </a:rPr>
              <a:pPr defTabSz="685793" fontAlgn="auto">
                <a:spcBef>
                  <a:spcPts val="0"/>
                </a:spcBef>
                <a:spcAft>
                  <a:spcPts val="0"/>
                </a:spcAft>
                <a:defRPr/>
              </a:pPr>
              <a:t>4</a:t>
            </a:fld>
            <a:endParaRPr lang="fr-FR">
              <a:solidFill>
                <a:srgbClr val="585858">
                  <a:tint val="75000"/>
                </a:srgbClr>
              </a:solidFill>
              <a:latin typeface="Arial"/>
              <a:cs typeface="Arial"/>
            </a:endParaRPr>
          </a:p>
        </p:txBody>
      </p:sp>
      <p:sp>
        <p:nvSpPr>
          <p:cNvPr id="7" name="Text Placeholder 4">
            <a:extLst>
              <a:ext uri="{FF2B5EF4-FFF2-40B4-BE49-F238E27FC236}">
                <a16:creationId xmlns:a16="http://schemas.microsoft.com/office/drawing/2014/main" id="{BECB8F97-CD0E-DE20-023D-DACED1B06FFE}"/>
              </a:ext>
            </a:extLst>
          </p:cNvPr>
          <p:cNvSpPr txBox="1">
            <a:spLocks/>
          </p:cNvSpPr>
          <p:nvPr/>
        </p:nvSpPr>
        <p:spPr>
          <a:xfrm>
            <a:off x="467912" y="591003"/>
            <a:ext cx="8208169" cy="518301"/>
          </a:xfrm>
          <a:prstGeom prst="rect">
            <a:avLst/>
          </a:prstGeom>
        </p:spPr>
        <p:txBody>
          <a:bodyPr/>
          <a:lstStyle>
            <a:lvl1pPr algn="l" rtl="0" eaLnBrk="1" fontAlgn="base" hangingPunct="1">
              <a:spcBef>
                <a:spcPct val="30000"/>
              </a:spcBef>
              <a:spcAft>
                <a:spcPct val="0"/>
              </a:spcAft>
              <a:buClr>
                <a:schemeClr val="tx2"/>
              </a:buClr>
              <a:defRPr sz="2200">
                <a:solidFill>
                  <a:schemeClr val="tx1"/>
                </a:solidFill>
                <a:latin typeface="+mn-lt"/>
                <a:ea typeface="+mn-ea"/>
                <a:cs typeface="+mn-cs"/>
              </a:defRPr>
            </a:lvl1pPr>
            <a:lvl2pPr marL="298450" algn="l" rtl="0" eaLnBrk="1" fontAlgn="base" hangingPunct="1">
              <a:spcBef>
                <a:spcPct val="0"/>
              </a:spcBef>
              <a:spcAft>
                <a:spcPct val="0"/>
              </a:spcAft>
              <a:defRPr>
                <a:solidFill>
                  <a:schemeClr val="tx1"/>
                </a:solidFill>
                <a:latin typeface="+mn-lt"/>
                <a:cs typeface="+mn-cs"/>
              </a:defRPr>
            </a:lvl2pPr>
            <a:lvl3pPr marL="596900" algn="l" rtl="0" eaLnBrk="1" fontAlgn="base" hangingPunct="1">
              <a:spcBef>
                <a:spcPct val="0"/>
              </a:spcBef>
              <a:spcAft>
                <a:spcPct val="0"/>
              </a:spcAft>
              <a:defRPr sz="1600">
                <a:solidFill>
                  <a:schemeClr val="tx1"/>
                </a:solidFill>
                <a:latin typeface="+mn-lt"/>
                <a:cs typeface="+mn-cs"/>
              </a:defRPr>
            </a:lvl3pPr>
            <a:lvl4pPr marL="914400" algn="l" rtl="0" eaLnBrk="1" fontAlgn="base" hangingPunct="1">
              <a:spcBef>
                <a:spcPct val="0"/>
              </a:spcBef>
              <a:spcAft>
                <a:spcPct val="0"/>
              </a:spcAft>
              <a:defRPr sz="1600">
                <a:solidFill>
                  <a:schemeClr val="tx1"/>
                </a:solidFill>
                <a:latin typeface="+mn-lt"/>
                <a:cs typeface="+mn-cs"/>
              </a:defRPr>
            </a:lvl4pPr>
            <a:lvl5pPr marL="1219200" algn="l" rtl="0" eaLnBrk="1" fontAlgn="base" hangingPunct="1">
              <a:spcBef>
                <a:spcPct val="0"/>
              </a:spcBef>
              <a:spcAft>
                <a:spcPct val="0"/>
              </a:spcAft>
              <a:buFont typeface="Times" pitchFamily="18" charset="0"/>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a:lstStyle>
          <a:p>
            <a:r>
              <a:rPr lang="en-GB" sz="1800" b="1" kern="0" dirty="0">
                <a:solidFill>
                  <a:srgbClr val="003299"/>
                </a:solidFill>
              </a:rPr>
              <a:t>NGFS scenarios have been developed to provide a common starting point for analysing climate risks to the economy and financial system</a:t>
            </a:r>
          </a:p>
          <a:p>
            <a:endParaRPr lang="en-GB" kern="0" dirty="0"/>
          </a:p>
        </p:txBody>
      </p:sp>
      <p:sp>
        <p:nvSpPr>
          <p:cNvPr id="8" name="Content Placeholder 8">
            <a:extLst>
              <a:ext uri="{FF2B5EF4-FFF2-40B4-BE49-F238E27FC236}">
                <a16:creationId xmlns:a16="http://schemas.microsoft.com/office/drawing/2014/main" id="{A2C7ADC9-52FE-59D7-0E28-27C600BDF8C2}"/>
              </a:ext>
            </a:extLst>
          </p:cNvPr>
          <p:cNvSpPr txBox="1">
            <a:spLocks/>
          </p:cNvSpPr>
          <p:nvPr/>
        </p:nvSpPr>
        <p:spPr bwMode="auto">
          <a:xfrm>
            <a:off x="467912" y="1361633"/>
            <a:ext cx="8208169" cy="784215"/>
          </a:xfrm>
          <a:prstGeom prst="rect">
            <a:avLst/>
          </a:prstGeom>
          <a:solidFill>
            <a:srgbClr val="9EC9EA">
              <a:alpha val="16000"/>
            </a:srgbClr>
          </a:solidFill>
          <a:ln>
            <a:noFill/>
          </a:ln>
        </p:spPr>
        <p:txBody>
          <a:bodyPr vert="horz" wrap="square" lIns="27000" tIns="54000" rIns="27000" bIns="54000" numCol="1" anchor="t" anchorCtr="0" compatLnSpc="1">
            <a:prstTxWarp prst="textNoShape">
              <a:avLst/>
            </a:prstTxWarp>
            <a:noAutofit/>
          </a:bodyPr>
          <a:lstStyle>
            <a:lvl1pPr algn="l" rtl="0" eaLnBrk="1" fontAlgn="base" hangingPunct="1">
              <a:spcBef>
                <a:spcPct val="30000"/>
              </a:spcBef>
              <a:spcAft>
                <a:spcPct val="0"/>
              </a:spcAft>
              <a:buClr>
                <a:schemeClr val="tx2"/>
              </a:buClr>
              <a:defRPr sz="2200">
                <a:solidFill>
                  <a:schemeClr val="tx1"/>
                </a:solidFill>
                <a:latin typeface="+mn-lt"/>
                <a:ea typeface="+mn-ea"/>
                <a:cs typeface="+mn-cs"/>
              </a:defRPr>
            </a:lvl1pPr>
            <a:lvl2pPr marL="298450" algn="l" rtl="0" eaLnBrk="1" fontAlgn="base" hangingPunct="1">
              <a:spcBef>
                <a:spcPct val="0"/>
              </a:spcBef>
              <a:spcAft>
                <a:spcPct val="0"/>
              </a:spcAft>
              <a:defRPr>
                <a:solidFill>
                  <a:schemeClr val="tx1"/>
                </a:solidFill>
                <a:latin typeface="+mn-lt"/>
                <a:cs typeface="+mn-cs"/>
              </a:defRPr>
            </a:lvl2pPr>
            <a:lvl3pPr marL="596900" algn="l" rtl="0" eaLnBrk="1" fontAlgn="base" hangingPunct="1">
              <a:spcBef>
                <a:spcPct val="0"/>
              </a:spcBef>
              <a:spcAft>
                <a:spcPct val="0"/>
              </a:spcAft>
              <a:defRPr sz="1600">
                <a:solidFill>
                  <a:schemeClr val="tx1"/>
                </a:solidFill>
                <a:latin typeface="+mn-lt"/>
                <a:cs typeface="+mn-cs"/>
              </a:defRPr>
            </a:lvl3pPr>
            <a:lvl4pPr marL="914400" algn="l" rtl="0" eaLnBrk="1" fontAlgn="base" hangingPunct="1">
              <a:spcBef>
                <a:spcPct val="0"/>
              </a:spcBef>
              <a:spcAft>
                <a:spcPct val="0"/>
              </a:spcAft>
              <a:defRPr sz="1600">
                <a:solidFill>
                  <a:schemeClr val="tx1"/>
                </a:solidFill>
                <a:latin typeface="+mn-lt"/>
                <a:cs typeface="+mn-cs"/>
              </a:defRPr>
            </a:lvl4pPr>
            <a:lvl5pPr marL="1219200" algn="l" rtl="0" eaLnBrk="1" fontAlgn="base" hangingPunct="1">
              <a:spcBef>
                <a:spcPct val="0"/>
              </a:spcBef>
              <a:spcAft>
                <a:spcPct val="0"/>
              </a:spcAft>
              <a:buFont typeface="Times" pitchFamily="18" charset="0"/>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a:lstStyle>
          <a:p>
            <a:pPr defTabSz="685793">
              <a:spcBef>
                <a:spcPts val="450"/>
              </a:spcBef>
              <a:spcAft>
                <a:spcPts val="450"/>
              </a:spcAft>
              <a:buClr>
                <a:srgbClr val="0AA0A9"/>
              </a:buClr>
              <a:defRPr/>
            </a:pPr>
            <a:r>
              <a:rPr lang="en-GB" sz="1050" dirty="0">
                <a:solidFill>
                  <a:srgbClr val="585858"/>
                </a:solidFill>
                <a:latin typeface="Arial" panose="020B0604020202020204" pitchFamily="34" charset="0"/>
                <a:cs typeface="Arial" panose="020B0604020202020204" pitchFamily="34" charset="0"/>
              </a:rPr>
              <a:t>They help answering the questions:</a:t>
            </a:r>
          </a:p>
          <a:p>
            <a:pPr marL="176213" lvl="1" defTabSz="685793">
              <a:spcBef>
                <a:spcPts val="0"/>
              </a:spcBef>
              <a:spcAft>
                <a:spcPts val="450"/>
              </a:spcAft>
              <a:defRPr/>
            </a:pPr>
            <a:r>
              <a:rPr lang="en-GB" sz="1050" b="1" i="1" dirty="0">
                <a:solidFill>
                  <a:srgbClr val="003299"/>
                </a:solidFill>
                <a:latin typeface="Arial" panose="020B0604020202020204" pitchFamily="34" charset="0"/>
                <a:cs typeface="Arial" panose="020B0604020202020204" pitchFamily="34" charset="0"/>
              </a:rPr>
              <a:t>What can happen? </a:t>
            </a:r>
            <a:r>
              <a:rPr lang="en-GB" sz="1050" dirty="0">
                <a:solidFill>
                  <a:srgbClr val="585858"/>
                </a:solidFill>
                <a:latin typeface="Arial" panose="020B0604020202020204" pitchFamily="34" charset="0"/>
                <a:cs typeface="Arial" panose="020B0604020202020204" pitchFamily="34" charset="0"/>
              </a:rPr>
              <a:t>If climate change is not mitigated</a:t>
            </a:r>
          </a:p>
          <a:p>
            <a:pPr marL="176213" lvl="1" defTabSz="685793">
              <a:spcBef>
                <a:spcPts val="0"/>
              </a:spcBef>
              <a:spcAft>
                <a:spcPts val="900"/>
              </a:spcAft>
              <a:defRPr/>
            </a:pPr>
            <a:r>
              <a:rPr lang="en-GB" sz="1050" b="1" i="1" dirty="0">
                <a:solidFill>
                  <a:srgbClr val="003299"/>
                </a:solidFill>
                <a:latin typeface="Arial" panose="020B0604020202020204" pitchFamily="34" charset="0"/>
                <a:cs typeface="Arial" panose="020B0604020202020204" pitchFamily="34" charset="0"/>
              </a:rPr>
              <a:t>What should happen? </a:t>
            </a:r>
            <a:r>
              <a:rPr lang="en-GB" sz="1050" dirty="0">
                <a:solidFill>
                  <a:srgbClr val="585858"/>
                </a:solidFill>
                <a:latin typeface="Arial" panose="020B0604020202020204" pitchFamily="34" charset="0"/>
                <a:cs typeface="Arial" panose="020B0604020202020204" pitchFamily="34" charset="0"/>
              </a:rPr>
              <a:t>To shed light on long-term benefits from green transition</a:t>
            </a:r>
          </a:p>
        </p:txBody>
      </p:sp>
      <p:sp>
        <p:nvSpPr>
          <p:cNvPr id="10" name="Textfeld 2">
            <a:extLst>
              <a:ext uri="{FF2B5EF4-FFF2-40B4-BE49-F238E27FC236}">
                <a16:creationId xmlns:a16="http://schemas.microsoft.com/office/drawing/2014/main" id="{07E1F42D-45F9-454E-D172-803E1936346F}"/>
              </a:ext>
            </a:extLst>
          </p:cNvPr>
          <p:cNvSpPr txBox="1"/>
          <p:nvPr/>
        </p:nvSpPr>
        <p:spPr>
          <a:xfrm flipH="1">
            <a:off x="933450" y="2757055"/>
            <a:ext cx="7742632" cy="1536291"/>
          </a:xfrm>
          <a:prstGeom prst="rect">
            <a:avLst/>
          </a:prstGeom>
          <a:noFill/>
        </p:spPr>
        <p:txBody>
          <a:bodyPr wrap="square" rtlCol="0">
            <a:noAutofit/>
          </a:bodyPr>
          <a:lstStyle/>
          <a:p>
            <a:pPr defTabSz="685793" fontAlgn="auto">
              <a:spcBef>
                <a:spcPts val="0"/>
              </a:spcBef>
              <a:spcAft>
                <a:spcPts val="900"/>
              </a:spcAft>
              <a:defRPr/>
            </a:pPr>
            <a:r>
              <a:rPr lang="en-GB" sz="1050" dirty="0">
                <a:solidFill>
                  <a:srgbClr val="585858"/>
                </a:solidFill>
              </a:rPr>
              <a:t>…</a:t>
            </a:r>
            <a:r>
              <a:rPr lang="en-GB" sz="1050" b="1" dirty="0">
                <a:solidFill>
                  <a:srgbClr val="585858"/>
                </a:solidFill>
              </a:rPr>
              <a:t>have been created as a tool to shed light on potential future risks</a:t>
            </a:r>
            <a:r>
              <a:rPr lang="en-GB" sz="1050" dirty="0">
                <a:solidFill>
                  <a:srgbClr val="585858"/>
                </a:solidFill>
              </a:rPr>
              <a:t>, and to prepare the financial system for the shocks that may arise</a:t>
            </a:r>
            <a:endParaRPr lang="en-US" sz="1050" dirty="0">
              <a:solidFill>
                <a:srgbClr val="585858"/>
              </a:solidFill>
            </a:endParaRPr>
          </a:p>
          <a:p>
            <a:pPr defTabSz="685793" fontAlgn="auto">
              <a:spcBef>
                <a:spcPts val="0"/>
              </a:spcBef>
              <a:spcAft>
                <a:spcPts val="900"/>
              </a:spcAft>
              <a:defRPr/>
            </a:pPr>
            <a:r>
              <a:rPr lang="en-US" sz="1200" dirty="0">
                <a:solidFill>
                  <a:srgbClr val="585858"/>
                </a:solidFill>
              </a:rPr>
              <a:t>…</a:t>
            </a:r>
            <a:r>
              <a:rPr lang="en-US" sz="1050" b="1" dirty="0">
                <a:solidFill>
                  <a:srgbClr val="585858"/>
                </a:solidFill>
              </a:rPr>
              <a:t>explore a range of plausible outcomes</a:t>
            </a:r>
            <a:r>
              <a:rPr lang="en-US" sz="1050" dirty="0">
                <a:solidFill>
                  <a:srgbClr val="585858"/>
                </a:solidFill>
              </a:rPr>
              <a:t> by employing different models and examining a wide range of scenarios across regions and sectors</a:t>
            </a:r>
          </a:p>
          <a:p>
            <a:pPr defTabSz="685793" fontAlgn="auto">
              <a:spcBef>
                <a:spcPts val="0"/>
              </a:spcBef>
              <a:spcAft>
                <a:spcPts val="900"/>
              </a:spcAft>
              <a:defRPr/>
            </a:pPr>
            <a:r>
              <a:rPr lang="en-US" sz="1050" dirty="0">
                <a:solidFill>
                  <a:srgbClr val="585858"/>
                </a:solidFill>
              </a:rPr>
              <a:t>…</a:t>
            </a:r>
            <a:r>
              <a:rPr lang="en-US" sz="1050" b="1" dirty="0">
                <a:solidFill>
                  <a:srgbClr val="585858"/>
                </a:solidFill>
              </a:rPr>
              <a:t>present unique features that make them suitable for a wide range of applications</a:t>
            </a:r>
            <a:r>
              <a:rPr lang="en-US" sz="1050" dirty="0">
                <a:solidFill>
                  <a:srgbClr val="585858"/>
                </a:solidFill>
              </a:rPr>
              <a:t>, with results freely accessible through an online platform</a:t>
            </a:r>
          </a:p>
          <a:p>
            <a:pPr defTabSz="685793" fontAlgn="auto">
              <a:spcBef>
                <a:spcPts val="0"/>
              </a:spcBef>
              <a:spcAft>
                <a:spcPts val="900"/>
              </a:spcAft>
              <a:defRPr/>
            </a:pPr>
            <a:r>
              <a:rPr lang="en-GB" sz="1050" dirty="0">
                <a:solidFill>
                  <a:srgbClr val="585858"/>
                </a:solidFill>
              </a:rPr>
              <a:t>…</a:t>
            </a:r>
            <a:r>
              <a:rPr lang="en-GB" sz="1050" b="1" dirty="0">
                <a:solidFill>
                  <a:srgbClr val="585858"/>
                </a:solidFill>
              </a:rPr>
              <a:t>are not forecasts </a:t>
            </a:r>
            <a:r>
              <a:rPr lang="en-GB" sz="1050" dirty="0">
                <a:solidFill>
                  <a:srgbClr val="585858"/>
                </a:solidFill>
              </a:rPr>
              <a:t>as they are intended to explore the bookends of plausible futures (neither the most probable nor the most desirable)</a:t>
            </a:r>
          </a:p>
        </p:txBody>
      </p:sp>
      <p:sp>
        <p:nvSpPr>
          <p:cNvPr id="11" name="Textfeld 2">
            <a:extLst>
              <a:ext uri="{FF2B5EF4-FFF2-40B4-BE49-F238E27FC236}">
                <a16:creationId xmlns:a16="http://schemas.microsoft.com/office/drawing/2014/main" id="{CB28BA2D-0CC3-8DD8-C18B-008DEBDAAE10}"/>
              </a:ext>
            </a:extLst>
          </p:cNvPr>
          <p:cNvSpPr txBox="1"/>
          <p:nvPr/>
        </p:nvSpPr>
        <p:spPr>
          <a:xfrm flipH="1">
            <a:off x="467913" y="2430537"/>
            <a:ext cx="8208169" cy="282427"/>
          </a:xfrm>
          <a:prstGeom prst="rect">
            <a:avLst/>
          </a:prstGeom>
          <a:noFill/>
        </p:spPr>
        <p:txBody>
          <a:bodyPr wrap="square" rtlCol="0">
            <a:noAutofit/>
          </a:bodyPr>
          <a:lstStyle/>
          <a:p>
            <a:pPr defTabSz="685793" fontAlgn="auto">
              <a:spcBef>
                <a:spcPts val="0"/>
              </a:spcBef>
              <a:spcAft>
                <a:spcPts val="450"/>
              </a:spcAft>
              <a:defRPr/>
            </a:pPr>
            <a:r>
              <a:rPr lang="en-GB" sz="1050" b="1" dirty="0">
                <a:solidFill>
                  <a:srgbClr val="585858"/>
                </a:solidFill>
              </a:rPr>
              <a:t>The NGFS Scenarios…</a:t>
            </a:r>
            <a:endParaRPr lang="en-US" sz="1050" b="1" dirty="0">
              <a:solidFill>
                <a:srgbClr val="585858"/>
              </a:solidFill>
            </a:endParaRPr>
          </a:p>
        </p:txBody>
      </p:sp>
      <p:pic>
        <p:nvPicPr>
          <p:cNvPr id="13" name="Picture 12">
            <a:extLst>
              <a:ext uri="{FF2B5EF4-FFF2-40B4-BE49-F238E27FC236}">
                <a16:creationId xmlns:a16="http://schemas.microsoft.com/office/drawing/2014/main" id="{54392BEA-7B52-DB31-5FA1-6C050AC911E6}"/>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7773" y="2866971"/>
            <a:ext cx="239554" cy="240506"/>
          </a:xfrm>
          <a:prstGeom prst="rect">
            <a:avLst/>
          </a:prstGeom>
          <a:noFill/>
          <a:ln>
            <a:noFill/>
          </a:ln>
        </p:spPr>
      </p:pic>
      <p:pic>
        <p:nvPicPr>
          <p:cNvPr id="15" name="Picture 14">
            <a:extLst>
              <a:ext uri="{FF2B5EF4-FFF2-40B4-BE49-F238E27FC236}">
                <a16:creationId xmlns:a16="http://schemas.microsoft.com/office/drawing/2014/main" id="{922D37D6-B8C6-214D-FEA1-82966A4E328D}"/>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8128" y="3288158"/>
            <a:ext cx="287655" cy="288131"/>
          </a:xfrm>
          <a:prstGeom prst="rect">
            <a:avLst/>
          </a:prstGeom>
          <a:noFill/>
          <a:ln>
            <a:noFill/>
          </a:ln>
        </p:spPr>
      </p:pic>
      <p:pic>
        <p:nvPicPr>
          <p:cNvPr id="16" name="Picture 15">
            <a:extLst>
              <a:ext uri="{FF2B5EF4-FFF2-40B4-BE49-F238E27FC236}">
                <a16:creationId xmlns:a16="http://schemas.microsoft.com/office/drawing/2014/main" id="{DEBEBE37-177F-93A3-7E37-8494C893AA5F}"/>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3046" y="3724171"/>
            <a:ext cx="230505" cy="230505"/>
          </a:xfrm>
          <a:prstGeom prst="rect">
            <a:avLst/>
          </a:prstGeom>
          <a:noFill/>
          <a:ln>
            <a:noFill/>
          </a:ln>
        </p:spPr>
      </p:pic>
      <p:pic>
        <p:nvPicPr>
          <p:cNvPr id="17" name="Picture 16">
            <a:extLst>
              <a:ext uri="{FF2B5EF4-FFF2-40B4-BE49-F238E27FC236}">
                <a16:creationId xmlns:a16="http://schemas.microsoft.com/office/drawing/2014/main" id="{9B26C0C3-6984-20EB-C0CD-40776E74B375}"/>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28095" y="4142457"/>
            <a:ext cx="170021" cy="296228"/>
          </a:xfrm>
          <a:prstGeom prst="rect">
            <a:avLst/>
          </a:prstGeom>
          <a:noFill/>
          <a:ln>
            <a:noFill/>
          </a:ln>
        </p:spPr>
      </p:pic>
    </p:spTree>
    <p:extLst>
      <p:ext uri="{BB962C8B-B14F-4D97-AF65-F5344CB8AC3E}">
        <p14:creationId xmlns:p14="http://schemas.microsoft.com/office/powerpoint/2010/main" val="3430567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18561239-0F88-47E3-B13D-BDFF24341BCA}"/>
              </a:ext>
            </a:extLst>
          </p:cNvPr>
          <p:cNvGraphicFramePr>
            <a:graphicFrameLocks noChangeAspect="1"/>
          </p:cNvGraphicFramePr>
          <p:nvPr>
            <p:custDataLst>
              <p:tags r:id="rId1"/>
            </p:custDataLst>
            <p:extLst>
              <p:ext uri="{D42A27DB-BD31-4B8C-83A1-F6EECF244321}">
                <p14:modId xmlns:p14="http://schemas.microsoft.com/office/powerpoint/2010/main" val="35843912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6" imgH="346" progId="TCLayout.ActiveDocument.1">
                  <p:embed/>
                </p:oleObj>
              </mc:Choice>
              <mc:Fallback>
                <p:oleObj name="think-cell Slide" r:id="rId4" imgW="346" imgH="346"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Slide Number Placeholder 3">
            <a:extLst>
              <a:ext uri="{FF2B5EF4-FFF2-40B4-BE49-F238E27FC236}">
                <a16:creationId xmlns:a16="http://schemas.microsoft.com/office/drawing/2014/main" id="{2031D11E-E633-F58A-3141-8304DDE8CC20}"/>
              </a:ext>
            </a:extLst>
          </p:cNvPr>
          <p:cNvSpPr>
            <a:spLocks noGrp="1"/>
          </p:cNvSpPr>
          <p:nvPr>
            <p:ph type="sldNum" sz="quarter" idx="10"/>
          </p:nvPr>
        </p:nvSpPr>
        <p:spPr/>
        <p:txBody>
          <a:bodyPr/>
          <a:lstStyle/>
          <a:p>
            <a:pPr>
              <a:defRPr/>
            </a:pPr>
            <a:fld id="{44320B71-EC71-4A7E-8C8A-9C555B387A1C}" type="slidenum">
              <a:rPr lang="en-GB" smtClean="0"/>
              <a:pPr>
                <a:defRPr/>
              </a:pPr>
              <a:t>5</a:t>
            </a:fld>
            <a:endParaRPr lang="en-GB" dirty="0"/>
          </a:p>
        </p:txBody>
      </p:sp>
      <p:cxnSp>
        <p:nvCxnSpPr>
          <p:cNvPr id="7" name="Straight Connector 6">
            <a:extLst>
              <a:ext uri="{FF2B5EF4-FFF2-40B4-BE49-F238E27FC236}">
                <a16:creationId xmlns:a16="http://schemas.microsoft.com/office/drawing/2014/main" id="{DC032053-BD3B-BBAC-E460-7756CC029CF4}"/>
              </a:ext>
            </a:extLst>
          </p:cNvPr>
          <p:cNvCxnSpPr>
            <a:cxnSpLocks/>
          </p:cNvCxnSpPr>
          <p:nvPr/>
        </p:nvCxnSpPr>
        <p:spPr bwMode="auto">
          <a:xfrm>
            <a:off x="854665" y="1408875"/>
            <a:ext cx="7398804"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8" name="Isosceles Triangle 7">
            <a:extLst>
              <a:ext uri="{FF2B5EF4-FFF2-40B4-BE49-F238E27FC236}">
                <a16:creationId xmlns:a16="http://schemas.microsoft.com/office/drawing/2014/main" id="{74738837-D7FB-301E-F466-BF8F88CDAF56}"/>
              </a:ext>
            </a:extLst>
          </p:cNvPr>
          <p:cNvSpPr/>
          <p:nvPr/>
        </p:nvSpPr>
        <p:spPr bwMode="auto">
          <a:xfrm>
            <a:off x="4237229" y="1050556"/>
            <a:ext cx="641372" cy="582509"/>
          </a:xfrm>
          <a:prstGeom prst="triangle">
            <a:avLst/>
          </a:prstGeom>
          <a:solidFill>
            <a:schemeClr val="bg1">
              <a:lumMod val="85000"/>
            </a:schemeClr>
          </a:solidFill>
          <a:ln w="9525" cap="flat" cmpd="sng" algn="ctr">
            <a:solidFill>
              <a:schemeClr val="bg1">
                <a:lumMod val="85000"/>
              </a:schemeClr>
            </a:solid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defTabSz="685800" eaLnBrk="0" hangingPunct="0">
              <a:spcBef>
                <a:spcPct val="50000"/>
              </a:spcBef>
            </a:pPr>
            <a:endParaRPr lang="en-GB" sz="2100">
              <a:latin typeface="Arial" charset="0"/>
              <a:ea typeface="ヒラギノ角ゴ Pro W3" pitchFamily="-64" charset="-128"/>
            </a:endParaRPr>
          </a:p>
        </p:txBody>
      </p:sp>
      <p:sp>
        <p:nvSpPr>
          <p:cNvPr id="9" name="TextBox 8">
            <a:extLst>
              <a:ext uri="{FF2B5EF4-FFF2-40B4-BE49-F238E27FC236}">
                <a16:creationId xmlns:a16="http://schemas.microsoft.com/office/drawing/2014/main" id="{09B4BE55-B88B-8DA4-B64B-AA26E826ABC1}"/>
              </a:ext>
            </a:extLst>
          </p:cNvPr>
          <p:cNvSpPr txBox="1"/>
          <p:nvPr/>
        </p:nvSpPr>
        <p:spPr>
          <a:xfrm>
            <a:off x="1455338" y="1041729"/>
            <a:ext cx="2466161" cy="323165"/>
          </a:xfrm>
          <a:prstGeom prst="rect">
            <a:avLst/>
          </a:prstGeom>
          <a:noFill/>
        </p:spPr>
        <p:txBody>
          <a:bodyPr wrap="square" rtlCol="0">
            <a:spAutoFit/>
          </a:bodyPr>
          <a:lstStyle/>
          <a:p>
            <a:r>
              <a:rPr lang="en-US" sz="1500" b="1" dirty="0"/>
              <a:t>Short (e.g. 3-5 years)</a:t>
            </a:r>
            <a:endParaRPr lang="en-GB" sz="1500" b="1" dirty="0"/>
          </a:p>
        </p:txBody>
      </p:sp>
      <p:sp>
        <p:nvSpPr>
          <p:cNvPr id="10" name="TextBox 9">
            <a:extLst>
              <a:ext uri="{FF2B5EF4-FFF2-40B4-BE49-F238E27FC236}">
                <a16:creationId xmlns:a16="http://schemas.microsoft.com/office/drawing/2014/main" id="{F2167A4A-7DEA-D42C-4E6A-ED31D136330E}"/>
              </a:ext>
            </a:extLst>
          </p:cNvPr>
          <p:cNvSpPr txBox="1"/>
          <p:nvPr/>
        </p:nvSpPr>
        <p:spPr>
          <a:xfrm>
            <a:off x="5787308" y="1041728"/>
            <a:ext cx="2466161" cy="323165"/>
          </a:xfrm>
          <a:prstGeom prst="rect">
            <a:avLst/>
          </a:prstGeom>
          <a:noFill/>
        </p:spPr>
        <p:txBody>
          <a:bodyPr wrap="square" rtlCol="0">
            <a:spAutoFit/>
          </a:bodyPr>
          <a:lstStyle/>
          <a:p>
            <a:r>
              <a:rPr lang="en-US" sz="1500" b="1" dirty="0"/>
              <a:t>Long (e.g. 30 years)</a:t>
            </a:r>
            <a:endParaRPr lang="en-GB" sz="1500" b="1" dirty="0"/>
          </a:p>
        </p:txBody>
      </p:sp>
      <p:sp>
        <p:nvSpPr>
          <p:cNvPr id="11" name="TextBox 10">
            <a:extLst>
              <a:ext uri="{FF2B5EF4-FFF2-40B4-BE49-F238E27FC236}">
                <a16:creationId xmlns:a16="http://schemas.microsoft.com/office/drawing/2014/main" id="{DC84504E-C234-592D-4A81-77D4A2B47F47}"/>
              </a:ext>
            </a:extLst>
          </p:cNvPr>
          <p:cNvSpPr txBox="1"/>
          <p:nvPr/>
        </p:nvSpPr>
        <p:spPr>
          <a:xfrm>
            <a:off x="699655" y="1633065"/>
            <a:ext cx="3446258" cy="2190343"/>
          </a:xfrm>
          <a:prstGeom prst="rect">
            <a:avLst/>
          </a:prstGeom>
          <a:noFill/>
        </p:spPr>
        <p:txBody>
          <a:bodyPr wrap="square" rtlCol="0">
            <a:spAutoFit/>
          </a:bodyPr>
          <a:lstStyle/>
          <a:p>
            <a:pPr marL="214313" indent="-214313">
              <a:spcBef>
                <a:spcPts val="225"/>
              </a:spcBef>
              <a:spcAft>
                <a:spcPts val="225"/>
              </a:spcAft>
              <a:buClr>
                <a:schemeClr val="accent6">
                  <a:lumMod val="75000"/>
                </a:schemeClr>
              </a:buClr>
              <a:buSzPct val="162000"/>
              <a:buFont typeface="Wingdings" panose="05000000000000000000" pitchFamily="2" charset="2"/>
              <a:buChar char="ü"/>
            </a:pPr>
            <a:r>
              <a:rPr lang="en-US" sz="1400" dirty="0"/>
              <a:t>Lower </a:t>
            </a:r>
            <a:r>
              <a:rPr lang="en-US" sz="1400" b="1" dirty="0"/>
              <a:t>uncertainty</a:t>
            </a:r>
          </a:p>
          <a:p>
            <a:pPr marL="214313" indent="-214313">
              <a:spcBef>
                <a:spcPts val="225"/>
              </a:spcBef>
              <a:spcAft>
                <a:spcPts val="225"/>
              </a:spcAft>
              <a:buClr>
                <a:schemeClr val="accent6">
                  <a:lumMod val="75000"/>
                </a:schemeClr>
              </a:buClr>
              <a:buSzPct val="162000"/>
              <a:buFont typeface="Wingdings" panose="05000000000000000000" pitchFamily="2" charset="2"/>
              <a:buChar char="ü"/>
            </a:pPr>
            <a:r>
              <a:rPr lang="en-US" sz="1400" dirty="0"/>
              <a:t>Can assess </a:t>
            </a:r>
            <a:r>
              <a:rPr lang="en-US" sz="1400" b="1" dirty="0"/>
              <a:t>transition </a:t>
            </a:r>
            <a:r>
              <a:rPr lang="en-US" sz="1400" dirty="0"/>
              <a:t>and</a:t>
            </a:r>
            <a:r>
              <a:rPr lang="en-US" sz="1400" b="1" dirty="0"/>
              <a:t> </a:t>
            </a:r>
            <a:r>
              <a:rPr lang="en-US" sz="1400" dirty="0"/>
              <a:t>(very severe) </a:t>
            </a:r>
            <a:r>
              <a:rPr lang="en-US" sz="1400" b="1" dirty="0"/>
              <a:t>physical</a:t>
            </a:r>
            <a:r>
              <a:rPr lang="en-US" sz="1400" dirty="0"/>
              <a:t> risk</a:t>
            </a:r>
          </a:p>
          <a:p>
            <a:pPr marL="214313" indent="-214313">
              <a:spcBef>
                <a:spcPts val="225"/>
              </a:spcBef>
              <a:spcAft>
                <a:spcPts val="225"/>
              </a:spcAft>
              <a:buClr>
                <a:schemeClr val="accent6">
                  <a:lumMod val="75000"/>
                </a:schemeClr>
              </a:buClr>
              <a:buSzPct val="162000"/>
              <a:buFont typeface="Wingdings" panose="05000000000000000000" pitchFamily="2" charset="2"/>
              <a:buChar char="ü"/>
            </a:pPr>
            <a:r>
              <a:rPr lang="en-US" sz="1400" dirty="0"/>
              <a:t>Can inform </a:t>
            </a:r>
            <a:r>
              <a:rPr lang="en-US" sz="1400" b="1" dirty="0"/>
              <a:t>prudential decisions </a:t>
            </a:r>
            <a:r>
              <a:rPr lang="en-US" sz="1400" dirty="0"/>
              <a:t>and </a:t>
            </a:r>
            <a:r>
              <a:rPr lang="en-US" sz="1400" b="1" dirty="0"/>
              <a:t>internal governance</a:t>
            </a:r>
          </a:p>
          <a:p>
            <a:pPr marL="214313" indent="-214313">
              <a:spcBef>
                <a:spcPts val="225"/>
              </a:spcBef>
              <a:spcAft>
                <a:spcPts val="225"/>
              </a:spcAft>
              <a:buClr>
                <a:schemeClr val="accent6">
                  <a:lumMod val="75000"/>
                </a:schemeClr>
              </a:buClr>
              <a:buFont typeface="Wingdings" panose="05000000000000000000" pitchFamily="2" charset="2"/>
              <a:buChar char="ü"/>
            </a:pPr>
            <a:endParaRPr lang="en-US" sz="1100" b="1" dirty="0"/>
          </a:p>
          <a:p>
            <a:pPr marL="214313" indent="-214313">
              <a:spcBef>
                <a:spcPts val="225"/>
              </a:spcBef>
              <a:spcAft>
                <a:spcPts val="225"/>
              </a:spcAft>
              <a:buClr>
                <a:srgbClr val="FF0000"/>
              </a:buClr>
              <a:buSzPct val="162000"/>
              <a:buFont typeface="Arial" panose="020B0604020202020204" pitchFamily="34" charset="0"/>
              <a:buChar char="×"/>
            </a:pPr>
            <a:r>
              <a:rPr lang="en-US" sz="1400" dirty="0"/>
              <a:t>Not able to capture long-term impacts of a changing climate, i.e. chronic physical risk</a:t>
            </a:r>
            <a:endParaRPr lang="en-GB" sz="1400" dirty="0"/>
          </a:p>
        </p:txBody>
      </p:sp>
      <p:sp>
        <p:nvSpPr>
          <p:cNvPr id="12" name="TextBox 11">
            <a:extLst>
              <a:ext uri="{FF2B5EF4-FFF2-40B4-BE49-F238E27FC236}">
                <a16:creationId xmlns:a16="http://schemas.microsoft.com/office/drawing/2014/main" id="{6EAE4E92-F9CD-7309-2EEB-C12262C00E98}"/>
              </a:ext>
            </a:extLst>
          </p:cNvPr>
          <p:cNvSpPr txBox="1"/>
          <p:nvPr/>
        </p:nvSpPr>
        <p:spPr>
          <a:xfrm>
            <a:off x="4998089" y="1633065"/>
            <a:ext cx="3255380" cy="2236510"/>
          </a:xfrm>
          <a:prstGeom prst="rect">
            <a:avLst/>
          </a:prstGeom>
          <a:noFill/>
        </p:spPr>
        <p:txBody>
          <a:bodyPr wrap="square" rtlCol="0">
            <a:spAutoFit/>
          </a:bodyPr>
          <a:lstStyle/>
          <a:p>
            <a:pPr marL="214313" indent="-214313">
              <a:spcBef>
                <a:spcPts val="225"/>
              </a:spcBef>
              <a:spcAft>
                <a:spcPts val="225"/>
              </a:spcAft>
              <a:buClr>
                <a:schemeClr val="accent6">
                  <a:lumMod val="75000"/>
                </a:schemeClr>
              </a:buClr>
              <a:buSzPct val="162000"/>
              <a:buFont typeface="Wingdings" panose="05000000000000000000" pitchFamily="2" charset="2"/>
              <a:buChar char="ü"/>
            </a:pPr>
            <a:r>
              <a:rPr lang="en-US" sz="1400" dirty="0"/>
              <a:t>Can assess </a:t>
            </a:r>
            <a:r>
              <a:rPr lang="en-US" sz="1400" b="1" dirty="0"/>
              <a:t>transition </a:t>
            </a:r>
            <a:r>
              <a:rPr lang="en-US" sz="1400" dirty="0"/>
              <a:t>and</a:t>
            </a:r>
            <a:r>
              <a:rPr lang="en-US" sz="1400" b="1" dirty="0"/>
              <a:t> physical</a:t>
            </a:r>
            <a:r>
              <a:rPr lang="en-US" sz="1400" dirty="0"/>
              <a:t> risk</a:t>
            </a:r>
          </a:p>
          <a:p>
            <a:pPr marL="214313" indent="-214313">
              <a:spcBef>
                <a:spcPts val="225"/>
              </a:spcBef>
              <a:spcAft>
                <a:spcPts val="225"/>
              </a:spcAft>
              <a:buClr>
                <a:schemeClr val="accent6">
                  <a:lumMod val="75000"/>
                </a:schemeClr>
              </a:buClr>
              <a:buSzPct val="162000"/>
              <a:buFont typeface="Wingdings" panose="05000000000000000000" pitchFamily="2" charset="2"/>
              <a:buChar char="ü"/>
            </a:pPr>
            <a:r>
              <a:rPr lang="en-US" sz="1400" dirty="0"/>
              <a:t>Can assess broader </a:t>
            </a:r>
            <a:r>
              <a:rPr lang="en-US" sz="1400" b="1" dirty="0"/>
              <a:t>alignment</a:t>
            </a:r>
            <a:r>
              <a:rPr lang="en-US" sz="1400" dirty="0"/>
              <a:t> with Paris targets</a:t>
            </a:r>
          </a:p>
          <a:p>
            <a:pPr marL="214313" indent="-214313">
              <a:spcBef>
                <a:spcPts val="225"/>
              </a:spcBef>
              <a:spcAft>
                <a:spcPts val="225"/>
              </a:spcAft>
              <a:buClr>
                <a:schemeClr val="accent6">
                  <a:lumMod val="75000"/>
                </a:schemeClr>
              </a:buClr>
              <a:buSzPct val="162000"/>
              <a:buFont typeface="Wingdings" panose="05000000000000000000" pitchFamily="2" charset="2"/>
              <a:buChar char="ü"/>
            </a:pPr>
            <a:r>
              <a:rPr lang="en-US" sz="1400" dirty="0"/>
              <a:t>Can guide government actions/</a:t>
            </a:r>
            <a:r>
              <a:rPr lang="en-US" sz="1400" b="1" dirty="0"/>
              <a:t>policy proposals </a:t>
            </a:r>
            <a:r>
              <a:rPr lang="en-US" sz="1400" dirty="0"/>
              <a:t>and </a:t>
            </a:r>
            <a:r>
              <a:rPr lang="en-US" sz="1400" b="1" dirty="0"/>
              <a:t>strategic</a:t>
            </a:r>
            <a:r>
              <a:rPr lang="en-US" sz="1400" dirty="0"/>
              <a:t> decisions</a:t>
            </a:r>
          </a:p>
          <a:p>
            <a:pPr marL="214313" indent="-214313">
              <a:spcBef>
                <a:spcPts val="225"/>
              </a:spcBef>
              <a:spcAft>
                <a:spcPts val="225"/>
              </a:spcAft>
              <a:buClr>
                <a:schemeClr val="accent6">
                  <a:lumMod val="75000"/>
                </a:schemeClr>
              </a:buClr>
              <a:buFont typeface="Wingdings" panose="05000000000000000000" pitchFamily="2" charset="2"/>
              <a:buChar char="ü"/>
            </a:pPr>
            <a:endParaRPr lang="en-US" sz="1100" b="1" dirty="0"/>
          </a:p>
          <a:p>
            <a:pPr marL="214313" indent="-214313">
              <a:spcBef>
                <a:spcPts val="225"/>
              </a:spcBef>
              <a:spcAft>
                <a:spcPts val="225"/>
              </a:spcAft>
              <a:buClr>
                <a:srgbClr val="FF0000"/>
              </a:buClr>
              <a:buSzPct val="162000"/>
              <a:buFont typeface="Arial" panose="020B0604020202020204" pitchFamily="34" charset="0"/>
              <a:buChar char="×"/>
            </a:pPr>
            <a:r>
              <a:rPr lang="en-US" sz="1400" dirty="0"/>
              <a:t>Higher uncertainty</a:t>
            </a:r>
            <a:endParaRPr lang="en-GB" sz="1400" dirty="0"/>
          </a:p>
        </p:txBody>
      </p:sp>
      <p:sp>
        <p:nvSpPr>
          <p:cNvPr id="13" name="Rectangle 12">
            <a:extLst>
              <a:ext uri="{FF2B5EF4-FFF2-40B4-BE49-F238E27FC236}">
                <a16:creationId xmlns:a16="http://schemas.microsoft.com/office/drawing/2014/main" id="{54800E71-5BAA-D9CE-8055-187535DE441C}"/>
              </a:ext>
            </a:extLst>
          </p:cNvPr>
          <p:cNvSpPr/>
          <p:nvPr/>
        </p:nvSpPr>
        <p:spPr bwMode="auto">
          <a:xfrm>
            <a:off x="4964927" y="1024581"/>
            <a:ext cx="3562546" cy="3467983"/>
          </a:xfrm>
          <a:prstGeom prst="rect">
            <a:avLst/>
          </a:prstGeom>
          <a:noFill/>
          <a:ln w="19050" cap="flat" cmpd="sng" algn="ctr">
            <a:solidFill>
              <a:srgbClr val="C00000"/>
            </a:solid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noAutofit/>
          </a:bodyPr>
          <a:lstStyle/>
          <a:p>
            <a:pPr defTabSz="685800" eaLnBrk="0" hangingPunct="0">
              <a:spcBef>
                <a:spcPct val="50000"/>
              </a:spcBef>
            </a:pPr>
            <a:endParaRPr lang="en-GB" sz="1350">
              <a:latin typeface="Arial" charset="0"/>
              <a:ea typeface="ヒラギノ角ゴ Pro W3" pitchFamily="-64" charset="-128"/>
            </a:endParaRPr>
          </a:p>
        </p:txBody>
      </p:sp>
      <p:sp>
        <p:nvSpPr>
          <p:cNvPr id="14" name="TextBox 13">
            <a:extLst>
              <a:ext uri="{FF2B5EF4-FFF2-40B4-BE49-F238E27FC236}">
                <a16:creationId xmlns:a16="http://schemas.microsoft.com/office/drawing/2014/main" id="{9BD149CA-0E8D-0F5C-A9B2-49E8C40EF534}"/>
              </a:ext>
            </a:extLst>
          </p:cNvPr>
          <p:cNvSpPr txBox="1"/>
          <p:nvPr/>
        </p:nvSpPr>
        <p:spPr>
          <a:xfrm>
            <a:off x="4960863" y="4018257"/>
            <a:ext cx="3562546" cy="461665"/>
          </a:xfrm>
          <a:prstGeom prst="rect">
            <a:avLst/>
          </a:prstGeom>
          <a:noFill/>
        </p:spPr>
        <p:txBody>
          <a:bodyPr wrap="square" rtlCol="0">
            <a:spAutoFit/>
          </a:bodyPr>
          <a:lstStyle/>
          <a:p>
            <a:r>
              <a:rPr lang="en-US" sz="1200" b="1" dirty="0">
                <a:solidFill>
                  <a:srgbClr val="C00000"/>
                </a:solidFill>
              </a:rPr>
              <a:t>2021 ECB exercise</a:t>
            </a:r>
            <a:r>
              <a:rPr lang="en-US" sz="1200" dirty="0">
                <a:solidFill>
                  <a:srgbClr val="C00000"/>
                </a:solidFill>
              </a:rPr>
              <a:t>: </a:t>
            </a:r>
            <a:r>
              <a:rPr lang="en-US" sz="1200" b="1" dirty="0">
                <a:solidFill>
                  <a:srgbClr val="C00000"/>
                </a:solidFill>
              </a:rPr>
              <a:t>cost-benefit analysis </a:t>
            </a:r>
            <a:r>
              <a:rPr lang="en-US" sz="1200" dirty="0">
                <a:solidFill>
                  <a:srgbClr val="C00000"/>
                </a:solidFill>
              </a:rPr>
              <a:t>of a green transition vs a no-policy action scenario</a:t>
            </a:r>
            <a:endParaRPr lang="en-GB" sz="1200" dirty="0">
              <a:solidFill>
                <a:srgbClr val="C00000"/>
              </a:solidFill>
            </a:endParaRPr>
          </a:p>
        </p:txBody>
      </p:sp>
      <p:sp>
        <p:nvSpPr>
          <p:cNvPr id="15" name="Rectangle 14">
            <a:extLst>
              <a:ext uri="{FF2B5EF4-FFF2-40B4-BE49-F238E27FC236}">
                <a16:creationId xmlns:a16="http://schemas.microsoft.com/office/drawing/2014/main" id="{108F2D5D-B083-8E32-978D-41BE8F61B72A}"/>
              </a:ext>
            </a:extLst>
          </p:cNvPr>
          <p:cNvSpPr/>
          <p:nvPr/>
        </p:nvSpPr>
        <p:spPr bwMode="auto">
          <a:xfrm>
            <a:off x="699655" y="1037554"/>
            <a:ext cx="3451248" cy="3455012"/>
          </a:xfrm>
          <a:prstGeom prst="rect">
            <a:avLst/>
          </a:prstGeom>
          <a:noFill/>
          <a:ln w="19050" cap="flat" cmpd="sng" algn="ctr">
            <a:solidFill>
              <a:srgbClr val="C00000"/>
            </a:solid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noAutofit/>
          </a:bodyPr>
          <a:lstStyle/>
          <a:p>
            <a:pPr defTabSz="685800" eaLnBrk="0" hangingPunct="0">
              <a:spcBef>
                <a:spcPct val="50000"/>
              </a:spcBef>
            </a:pPr>
            <a:endParaRPr lang="en-GB" sz="1350">
              <a:latin typeface="Arial" charset="0"/>
              <a:ea typeface="ヒラギノ角ゴ Pro W3" pitchFamily="-64" charset="-128"/>
            </a:endParaRPr>
          </a:p>
        </p:txBody>
      </p:sp>
      <p:sp>
        <p:nvSpPr>
          <p:cNvPr id="16" name="TextBox 15">
            <a:extLst>
              <a:ext uri="{FF2B5EF4-FFF2-40B4-BE49-F238E27FC236}">
                <a16:creationId xmlns:a16="http://schemas.microsoft.com/office/drawing/2014/main" id="{AA1F0133-4BAE-9C5A-FAF7-F9D7114BBA3B}"/>
              </a:ext>
            </a:extLst>
          </p:cNvPr>
          <p:cNvSpPr txBox="1"/>
          <p:nvPr/>
        </p:nvSpPr>
        <p:spPr>
          <a:xfrm>
            <a:off x="792934" y="4010639"/>
            <a:ext cx="3357969" cy="461665"/>
          </a:xfrm>
          <a:prstGeom prst="rect">
            <a:avLst/>
          </a:prstGeom>
          <a:noFill/>
        </p:spPr>
        <p:txBody>
          <a:bodyPr wrap="square" rtlCol="0">
            <a:spAutoFit/>
          </a:bodyPr>
          <a:lstStyle/>
          <a:p>
            <a:r>
              <a:rPr lang="en-US" sz="1200" b="1" dirty="0">
                <a:solidFill>
                  <a:srgbClr val="C00000"/>
                </a:solidFill>
              </a:rPr>
              <a:t>2023 ECB exercise</a:t>
            </a:r>
            <a:r>
              <a:rPr lang="en-US" sz="1200" dirty="0">
                <a:solidFill>
                  <a:srgbClr val="C00000"/>
                </a:solidFill>
              </a:rPr>
              <a:t>: </a:t>
            </a:r>
            <a:r>
              <a:rPr lang="en-US" sz="1200" b="1" dirty="0">
                <a:solidFill>
                  <a:srgbClr val="C00000"/>
                </a:solidFill>
              </a:rPr>
              <a:t>impact assessment </a:t>
            </a:r>
            <a:r>
              <a:rPr lang="en-US" sz="1200" dirty="0">
                <a:solidFill>
                  <a:srgbClr val="C00000"/>
                </a:solidFill>
              </a:rPr>
              <a:t>of different green transition paths</a:t>
            </a:r>
            <a:endParaRPr lang="en-GB" sz="1200" dirty="0">
              <a:solidFill>
                <a:srgbClr val="C00000"/>
              </a:solidFill>
            </a:endParaRPr>
          </a:p>
        </p:txBody>
      </p:sp>
      <p:sp>
        <p:nvSpPr>
          <p:cNvPr id="2" name="Title 1">
            <a:extLst>
              <a:ext uri="{FF2B5EF4-FFF2-40B4-BE49-F238E27FC236}">
                <a16:creationId xmlns:a16="http://schemas.microsoft.com/office/drawing/2014/main" id="{CC5A6D5B-3AD9-3D10-62DB-3CCCBC30A339}"/>
              </a:ext>
            </a:extLst>
          </p:cNvPr>
          <p:cNvSpPr>
            <a:spLocks noGrp="1"/>
          </p:cNvSpPr>
          <p:nvPr>
            <p:ph type="title"/>
          </p:nvPr>
        </p:nvSpPr>
        <p:spPr/>
        <p:txBody>
          <a:bodyPr/>
          <a:lstStyle/>
          <a:p>
            <a:r>
              <a:rPr lang="en-GB" dirty="0"/>
              <a:t>Measuring climate risk: time horizon</a:t>
            </a:r>
          </a:p>
        </p:txBody>
      </p:sp>
      <p:sp>
        <p:nvSpPr>
          <p:cNvPr id="17" name="Rectangle 5">
            <a:extLst>
              <a:ext uri="{FF2B5EF4-FFF2-40B4-BE49-F238E27FC236}">
                <a16:creationId xmlns:a16="http://schemas.microsoft.com/office/drawing/2014/main" id="{20E5F3D0-3447-F7BD-7D0C-1BEDAFF503E3}"/>
              </a:ext>
            </a:extLst>
          </p:cNvPr>
          <p:cNvSpPr>
            <a:spLocks noChangeArrowheads="1"/>
          </p:cNvSpPr>
          <p:nvPr>
            <p:custDataLst>
              <p:tags r:id="rId2"/>
            </p:custDataLst>
          </p:nvPr>
        </p:nvSpPr>
        <p:spPr bwMode="auto">
          <a:xfrm>
            <a:off x="0" y="126932"/>
            <a:ext cx="357441" cy="298735"/>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defRPr sz="2200">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buFont typeface="Times" pitchFamily="18" charset="0"/>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9pPr>
          </a:lstStyle>
          <a:p>
            <a:pPr algn="ctr" eaLnBrk="1" hangingPunct="1">
              <a:spcBef>
                <a:spcPct val="0"/>
              </a:spcBef>
              <a:buClrTx/>
            </a:pPr>
            <a:r>
              <a:rPr lang="en-GB" altLang="en-US" sz="1800" b="1" dirty="0">
                <a:solidFill>
                  <a:srgbClr val="FFFFFF"/>
                </a:solidFill>
              </a:rPr>
              <a:t>1</a:t>
            </a:r>
          </a:p>
        </p:txBody>
      </p:sp>
    </p:spTree>
    <p:extLst>
      <p:ext uri="{BB962C8B-B14F-4D97-AF65-F5344CB8AC3E}">
        <p14:creationId xmlns:p14="http://schemas.microsoft.com/office/powerpoint/2010/main" val="2224846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593BA035-7004-CC71-DA41-5EDB5BFAD760}"/>
              </a:ext>
            </a:extLst>
          </p:cNvPr>
          <p:cNvGraphicFramePr>
            <a:graphicFrameLocks noChangeAspect="1"/>
          </p:cNvGraphicFramePr>
          <p:nvPr>
            <p:custDataLst>
              <p:tags r:id="rId1"/>
            </p:custDataLst>
            <p:extLst>
              <p:ext uri="{D42A27DB-BD31-4B8C-83A1-F6EECF244321}">
                <p14:modId xmlns:p14="http://schemas.microsoft.com/office/powerpoint/2010/main" val="39430157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6" imgH="346" progId="TCLayout.ActiveDocument.1">
                  <p:embed/>
                </p:oleObj>
              </mc:Choice>
              <mc:Fallback>
                <p:oleObj name="think-cell Slide" r:id="rId5" imgW="346" imgH="346"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EDD02415-4915-442A-7DA2-49D2048A9800}"/>
              </a:ext>
            </a:extLst>
          </p:cNvPr>
          <p:cNvSpPr>
            <a:spLocks noGrp="1"/>
          </p:cNvSpPr>
          <p:nvPr>
            <p:ph type="title"/>
          </p:nvPr>
        </p:nvSpPr>
        <p:spPr/>
        <p:txBody>
          <a:bodyPr vert="horz"/>
          <a:lstStyle/>
          <a:p>
            <a:r>
              <a:rPr lang="en-GB" dirty="0"/>
              <a:t>NGFS long-term scenarios</a:t>
            </a:r>
          </a:p>
        </p:txBody>
      </p:sp>
      <p:sp>
        <p:nvSpPr>
          <p:cNvPr id="4" name="Slide Number Placeholder 3">
            <a:extLst>
              <a:ext uri="{FF2B5EF4-FFF2-40B4-BE49-F238E27FC236}">
                <a16:creationId xmlns:a16="http://schemas.microsoft.com/office/drawing/2014/main" id="{568949BD-475B-227E-F05E-0E0AA15B6C49}"/>
              </a:ext>
            </a:extLst>
          </p:cNvPr>
          <p:cNvSpPr>
            <a:spLocks noGrp="1"/>
          </p:cNvSpPr>
          <p:nvPr>
            <p:ph type="sldNum" sz="quarter" idx="10"/>
          </p:nvPr>
        </p:nvSpPr>
        <p:spPr/>
        <p:txBody>
          <a:bodyPr/>
          <a:lstStyle/>
          <a:p>
            <a:pPr>
              <a:defRPr/>
            </a:pPr>
            <a:fld id="{44320B71-EC71-4A7E-8C8A-9C555B387A1C}" type="slidenum">
              <a:rPr lang="en-GB" smtClean="0"/>
              <a:pPr>
                <a:defRPr/>
              </a:pPr>
              <a:t>6</a:t>
            </a:fld>
            <a:endParaRPr lang="en-GB" dirty="0"/>
          </a:p>
        </p:txBody>
      </p:sp>
      <p:sp>
        <p:nvSpPr>
          <p:cNvPr id="8" name="Rectangle 7">
            <a:extLst>
              <a:ext uri="{FF2B5EF4-FFF2-40B4-BE49-F238E27FC236}">
                <a16:creationId xmlns:a16="http://schemas.microsoft.com/office/drawing/2014/main" id="{97A5018E-FF99-E2BD-5B89-BEBDD5E957B1}"/>
              </a:ext>
            </a:extLst>
          </p:cNvPr>
          <p:cNvSpPr/>
          <p:nvPr/>
        </p:nvSpPr>
        <p:spPr bwMode="auto">
          <a:xfrm>
            <a:off x="528827" y="905661"/>
            <a:ext cx="7919681" cy="36933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algn="ctr" eaLnBrk="0" hangingPunct="0">
              <a:spcBef>
                <a:spcPct val="50000"/>
              </a:spcBef>
            </a:pPr>
            <a:r>
              <a:rPr kumimoji="0" lang="en-US" sz="1800" b="1" i="0" u="none" strike="noStrike" cap="none" normalizeH="0" baseline="0" dirty="0">
                <a:ln>
                  <a:noFill/>
                </a:ln>
                <a:solidFill>
                  <a:srgbClr val="003399"/>
                </a:solidFill>
                <a:effectLst/>
                <a:latin typeface="Arial" charset="0"/>
                <a:ea typeface="ヒラギノ角ゴ Pro W3" pitchFamily="-64" charset="-128"/>
              </a:rPr>
              <a:t>Long term scenarios: </a:t>
            </a:r>
            <a:r>
              <a:rPr lang="en-US" sz="1800" dirty="0"/>
              <a:t>5</a:t>
            </a:r>
            <a:r>
              <a:rPr lang="en-US" sz="1800" baseline="30000" dirty="0"/>
              <a:t>th</a:t>
            </a:r>
            <a:r>
              <a:rPr lang="en-US" sz="1800" dirty="0"/>
              <a:t> vintage to be published in Q3 2024</a:t>
            </a:r>
          </a:p>
        </p:txBody>
      </p:sp>
      <p:pic>
        <p:nvPicPr>
          <p:cNvPr id="16" name="Picture 15">
            <a:extLst>
              <a:ext uri="{FF2B5EF4-FFF2-40B4-BE49-F238E27FC236}">
                <a16:creationId xmlns:a16="http://schemas.microsoft.com/office/drawing/2014/main" id="{E889941F-79DD-932C-98B2-8E70D561A6E4}"/>
              </a:ext>
            </a:extLst>
          </p:cNvPr>
          <p:cNvPicPr>
            <a:picLocks noChangeAspect="1"/>
          </p:cNvPicPr>
          <p:nvPr/>
        </p:nvPicPr>
        <p:blipFill rotWithShape="1">
          <a:blip r:embed="rId7"/>
          <a:srcRect t="6452" b="9665"/>
          <a:stretch/>
        </p:blipFill>
        <p:spPr>
          <a:xfrm>
            <a:off x="463552" y="1646281"/>
            <a:ext cx="3234154" cy="2844530"/>
          </a:xfrm>
          <a:prstGeom prst="rect">
            <a:avLst/>
          </a:prstGeom>
        </p:spPr>
      </p:pic>
      <p:sp>
        <p:nvSpPr>
          <p:cNvPr id="18" name="Rectangle 5">
            <a:extLst>
              <a:ext uri="{FF2B5EF4-FFF2-40B4-BE49-F238E27FC236}">
                <a16:creationId xmlns:a16="http://schemas.microsoft.com/office/drawing/2014/main" id="{E24282CD-6400-0057-8803-7C291CCCC214}"/>
              </a:ext>
            </a:extLst>
          </p:cNvPr>
          <p:cNvSpPr>
            <a:spLocks noChangeArrowheads="1"/>
          </p:cNvSpPr>
          <p:nvPr>
            <p:custDataLst>
              <p:tags r:id="rId2"/>
            </p:custDataLst>
          </p:nvPr>
        </p:nvSpPr>
        <p:spPr bwMode="auto">
          <a:xfrm>
            <a:off x="0" y="126932"/>
            <a:ext cx="357441" cy="298735"/>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defRPr sz="2200">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buFont typeface="Times" pitchFamily="18" charset="0"/>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9pPr>
          </a:lstStyle>
          <a:p>
            <a:pPr algn="ctr" eaLnBrk="1" hangingPunct="1">
              <a:spcBef>
                <a:spcPct val="0"/>
              </a:spcBef>
              <a:buClrTx/>
            </a:pPr>
            <a:r>
              <a:rPr lang="en-GB" altLang="en-US" sz="1800" b="1" dirty="0">
                <a:solidFill>
                  <a:srgbClr val="FFFFFF"/>
                </a:solidFill>
              </a:rPr>
              <a:t>2</a:t>
            </a:r>
          </a:p>
        </p:txBody>
      </p:sp>
      <p:graphicFrame>
        <p:nvGraphicFramePr>
          <p:cNvPr id="2" name="Diagram 1">
            <a:extLst>
              <a:ext uri="{FF2B5EF4-FFF2-40B4-BE49-F238E27FC236}">
                <a16:creationId xmlns:a16="http://schemas.microsoft.com/office/drawing/2014/main" id="{DA3B47F2-AC29-B145-7F5B-97EC0A722AFD}"/>
              </a:ext>
            </a:extLst>
          </p:cNvPr>
          <p:cNvGraphicFramePr/>
          <p:nvPr>
            <p:extLst>
              <p:ext uri="{D42A27DB-BD31-4B8C-83A1-F6EECF244321}">
                <p14:modId xmlns:p14="http://schemas.microsoft.com/office/powerpoint/2010/main" val="306064716"/>
              </p:ext>
            </p:extLst>
          </p:nvPr>
        </p:nvGraphicFramePr>
        <p:xfrm>
          <a:off x="4204764" y="1646281"/>
          <a:ext cx="4051238" cy="278913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267203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593BA035-7004-CC71-DA41-5EDB5BFAD76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6" imgH="346" progId="TCLayout.ActiveDocument.1">
                  <p:embed/>
                </p:oleObj>
              </mc:Choice>
              <mc:Fallback>
                <p:oleObj name="think-cell Slide" r:id="rId4" imgW="346" imgH="346" progId="TCLayout.ActiveDocument.1">
                  <p:embed/>
                  <p:pic>
                    <p:nvPicPr>
                      <p:cNvPr id="6" name="think-cell data - do not delete" hidden="1">
                        <a:extLst>
                          <a:ext uri="{FF2B5EF4-FFF2-40B4-BE49-F238E27FC236}">
                            <a16:creationId xmlns:a16="http://schemas.microsoft.com/office/drawing/2014/main" id="{593BA035-7004-CC71-DA41-5EDB5BFAD76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EDD02415-4915-442A-7DA2-49D2048A9800}"/>
              </a:ext>
            </a:extLst>
          </p:cNvPr>
          <p:cNvSpPr>
            <a:spLocks noGrp="1"/>
          </p:cNvSpPr>
          <p:nvPr>
            <p:ph type="title"/>
          </p:nvPr>
        </p:nvSpPr>
        <p:spPr/>
        <p:txBody>
          <a:bodyPr vert="horz"/>
          <a:lstStyle/>
          <a:p>
            <a:r>
              <a:rPr lang="en-GB" dirty="0"/>
              <a:t>NGFS short-term scenarios</a:t>
            </a:r>
          </a:p>
        </p:txBody>
      </p:sp>
      <p:sp>
        <p:nvSpPr>
          <p:cNvPr id="4" name="Slide Number Placeholder 3">
            <a:extLst>
              <a:ext uri="{FF2B5EF4-FFF2-40B4-BE49-F238E27FC236}">
                <a16:creationId xmlns:a16="http://schemas.microsoft.com/office/drawing/2014/main" id="{568949BD-475B-227E-F05E-0E0AA15B6C49}"/>
              </a:ext>
            </a:extLst>
          </p:cNvPr>
          <p:cNvSpPr>
            <a:spLocks noGrp="1"/>
          </p:cNvSpPr>
          <p:nvPr>
            <p:ph type="sldNum" sz="quarter" idx="10"/>
          </p:nvPr>
        </p:nvSpPr>
        <p:spPr/>
        <p:txBody>
          <a:bodyPr/>
          <a:lstStyle/>
          <a:p>
            <a:pPr>
              <a:defRPr/>
            </a:pPr>
            <a:fld id="{44320B71-EC71-4A7E-8C8A-9C555B387A1C}" type="slidenum">
              <a:rPr lang="en-GB" smtClean="0"/>
              <a:pPr>
                <a:defRPr/>
              </a:pPr>
              <a:t>7</a:t>
            </a:fld>
            <a:endParaRPr lang="en-GB" dirty="0"/>
          </a:p>
        </p:txBody>
      </p:sp>
      <p:sp>
        <p:nvSpPr>
          <p:cNvPr id="18" name="Rectangle 5">
            <a:extLst>
              <a:ext uri="{FF2B5EF4-FFF2-40B4-BE49-F238E27FC236}">
                <a16:creationId xmlns:a16="http://schemas.microsoft.com/office/drawing/2014/main" id="{E24282CD-6400-0057-8803-7C291CCCC214}"/>
              </a:ext>
            </a:extLst>
          </p:cNvPr>
          <p:cNvSpPr>
            <a:spLocks noChangeArrowheads="1"/>
          </p:cNvSpPr>
          <p:nvPr>
            <p:custDataLst>
              <p:tags r:id="rId2"/>
            </p:custDataLst>
          </p:nvPr>
        </p:nvSpPr>
        <p:spPr bwMode="auto">
          <a:xfrm>
            <a:off x="0" y="126932"/>
            <a:ext cx="357441" cy="298735"/>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defRPr sz="2200">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buFont typeface="Times" pitchFamily="18" charset="0"/>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9pPr>
          </a:lstStyle>
          <a:p>
            <a:pPr algn="ctr" eaLnBrk="1" hangingPunct="1">
              <a:spcBef>
                <a:spcPct val="0"/>
              </a:spcBef>
              <a:buClrTx/>
            </a:pPr>
            <a:r>
              <a:rPr lang="en-GB" altLang="en-US" sz="1800" b="1" dirty="0">
                <a:solidFill>
                  <a:srgbClr val="FFFFFF"/>
                </a:solidFill>
              </a:rPr>
              <a:t>3</a:t>
            </a:r>
          </a:p>
        </p:txBody>
      </p:sp>
      <p:grpSp>
        <p:nvGrpSpPr>
          <p:cNvPr id="29" name="Group 28">
            <a:extLst>
              <a:ext uri="{FF2B5EF4-FFF2-40B4-BE49-F238E27FC236}">
                <a16:creationId xmlns:a16="http://schemas.microsoft.com/office/drawing/2014/main" id="{107095F0-5AD8-CC46-C298-B705BDE5357A}"/>
              </a:ext>
            </a:extLst>
          </p:cNvPr>
          <p:cNvGrpSpPr/>
          <p:nvPr/>
        </p:nvGrpSpPr>
        <p:grpSpPr>
          <a:xfrm>
            <a:off x="4079697" y="846600"/>
            <a:ext cx="4243457" cy="3697335"/>
            <a:chOff x="5150644" y="1052739"/>
            <a:chExt cx="6344367" cy="4921039"/>
          </a:xfrm>
        </p:grpSpPr>
        <p:sp>
          <p:nvSpPr>
            <p:cNvPr id="30" name="Rectangle 29">
              <a:extLst>
                <a:ext uri="{FF2B5EF4-FFF2-40B4-BE49-F238E27FC236}">
                  <a16:creationId xmlns:a16="http://schemas.microsoft.com/office/drawing/2014/main" id="{2DDD4421-D1C3-2AE7-C55E-21EF9AE79416}"/>
                </a:ext>
              </a:extLst>
            </p:cNvPr>
            <p:cNvSpPr/>
            <p:nvPr/>
          </p:nvSpPr>
          <p:spPr>
            <a:xfrm>
              <a:off x="6130416" y="1681990"/>
              <a:ext cx="5364594" cy="1224138"/>
            </a:xfrm>
            <a:prstGeom prst="rect">
              <a:avLst/>
            </a:prstGeom>
            <a:noFill/>
            <a:ln w="38100">
              <a:solidFill>
                <a:srgbClr val="009C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554BC4C0-F84D-09FB-B975-9DB5D579733A}"/>
                </a:ext>
              </a:extLst>
            </p:cNvPr>
            <p:cNvSpPr/>
            <p:nvPr/>
          </p:nvSpPr>
          <p:spPr>
            <a:xfrm>
              <a:off x="5965121" y="2917334"/>
              <a:ext cx="5529890" cy="1224139"/>
            </a:xfrm>
            <a:prstGeom prst="rect">
              <a:avLst/>
            </a:prstGeom>
            <a:noFill/>
            <a:ln w="38100">
              <a:solidFill>
                <a:srgbClr val="009C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E67A0AE2-EDC8-AF37-4D62-13A60EE31F46}"/>
                </a:ext>
              </a:extLst>
            </p:cNvPr>
            <p:cNvSpPr/>
            <p:nvPr/>
          </p:nvSpPr>
          <p:spPr>
            <a:xfrm>
              <a:off x="6176997" y="4136533"/>
              <a:ext cx="5318012" cy="1224139"/>
            </a:xfrm>
            <a:prstGeom prst="rect">
              <a:avLst/>
            </a:prstGeom>
            <a:noFill/>
            <a:ln w="38100">
              <a:solidFill>
                <a:srgbClr val="009C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3" name="Group 32">
              <a:extLst>
                <a:ext uri="{FF2B5EF4-FFF2-40B4-BE49-F238E27FC236}">
                  <a16:creationId xmlns:a16="http://schemas.microsoft.com/office/drawing/2014/main" id="{B96BF238-90C1-467B-E7F9-2B7AC6590C30}"/>
                </a:ext>
              </a:extLst>
            </p:cNvPr>
            <p:cNvGrpSpPr/>
            <p:nvPr/>
          </p:nvGrpSpPr>
          <p:grpSpPr>
            <a:xfrm>
              <a:off x="5150644" y="1052739"/>
              <a:ext cx="1887536" cy="4921039"/>
              <a:chOff x="4776788" y="0"/>
              <a:chExt cx="2630488" cy="6858001"/>
            </a:xfrm>
          </p:grpSpPr>
          <p:sp>
            <p:nvSpPr>
              <p:cNvPr id="34" name="Freeform 6">
                <a:extLst>
                  <a:ext uri="{FF2B5EF4-FFF2-40B4-BE49-F238E27FC236}">
                    <a16:creationId xmlns:a16="http://schemas.microsoft.com/office/drawing/2014/main" id="{37DA3BDA-88F6-3312-5EAB-1178CBDEA4AE}"/>
                  </a:ext>
                </a:extLst>
              </p:cNvPr>
              <p:cNvSpPr>
                <a:spLocks/>
              </p:cNvSpPr>
              <p:nvPr/>
            </p:nvSpPr>
            <p:spPr bwMode="auto">
              <a:xfrm>
                <a:off x="5422901" y="5072063"/>
                <a:ext cx="1350963" cy="1785938"/>
              </a:xfrm>
              <a:custGeom>
                <a:avLst/>
                <a:gdLst>
                  <a:gd name="T0" fmla="*/ 732 w 851"/>
                  <a:gd name="T1" fmla="*/ 40 h 1125"/>
                  <a:gd name="T2" fmla="*/ 796 w 851"/>
                  <a:gd name="T3" fmla="*/ 164 h 1125"/>
                  <a:gd name="T4" fmla="*/ 833 w 851"/>
                  <a:gd name="T5" fmla="*/ 281 h 1125"/>
                  <a:gd name="T6" fmla="*/ 850 w 851"/>
                  <a:gd name="T7" fmla="*/ 387 h 1125"/>
                  <a:gd name="T8" fmla="*/ 848 w 851"/>
                  <a:gd name="T9" fmla="*/ 482 h 1125"/>
                  <a:gd name="T10" fmla="*/ 835 w 851"/>
                  <a:gd name="T11" fmla="*/ 566 h 1125"/>
                  <a:gd name="T12" fmla="*/ 814 w 851"/>
                  <a:gd name="T13" fmla="*/ 637 h 1125"/>
                  <a:gd name="T14" fmla="*/ 791 w 851"/>
                  <a:gd name="T15" fmla="*/ 693 h 1125"/>
                  <a:gd name="T16" fmla="*/ 767 w 851"/>
                  <a:gd name="T17" fmla="*/ 735 h 1125"/>
                  <a:gd name="T18" fmla="*/ 750 w 851"/>
                  <a:gd name="T19" fmla="*/ 761 h 1125"/>
                  <a:gd name="T20" fmla="*/ 744 w 851"/>
                  <a:gd name="T21" fmla="*/ 769 h 1125"/>
                  <a:gd name="T22" fmla="*/ 756 w 851"/>
                  <a:gd name="T23" fmla="*/ 727 h 1125"/>
                  <a:gd name="T24" fmla="*/ 752 w 851"/>
                  <a:gd name="T25" fmla="*/ 681 h 1125"/>
                  <a:gd name="T26" fmla="*/ 739 w 851"/>
                  <a:gd name="T27" fmla="*/ 635 h 1125"/>
                  <a:gd name="T28" fmla="*/ 720 w 851"/>
                  <a:gd name="T29" fmla="*/ 595 h 1125"/>
                  <a:gd name="T30" fmla="*/ 706 w 851"/>
                  <a:gd name="T31" fmla="*/ 567 h 1125"/>
                  <a:gd name="T32" fmla="*/ 699 w 851"/>
                  <a:gd name="T33" fmla="*/ 557 h 1125"/>
                  <a:gd name="T34" fmla="*/ 689 w 851"/>
                  <a:gd name="T35" fmla="*/ 652 h 1125"/>
                  <a:gd name="T36" fmla="*/ 664 w 851"/>
                  <a:gd name="T37" fmla="*/ 744 h 1125"/>
                  <a:gd name="T38" fmla="*/ 627 w 851"/>
                  <a:gd name="T39" fmla="*/ 832 h 1125"/>
                  <a:gd name="T40" fmla="*/ 583 w 851"/>
                  <a:gd name="T41" fmla="*/ 912 h 1125"/>
                  <a:gd name="T42" fmla="*/ 537 w 851"/>
                  <a:gd name="T43" fmla="*/ 982 h 1125"/>
                  <a:gd name="T44" fmla="*/ 494 w 851"/>
                  <a:gd name="T45" fmla="*/ 1041 h 1125"/>
                  <a:gd name="T46" fmla="*/ 457 w 851"/>
                  <a:gd name="T47" fmla="*/ 1087 h 1125"/>
                  <a:gd name="T48" fmla="*/ 432 w 851"/>
                  <a:gd name="T49" fmla="*/ 1115 h 1125"/>
                  <a:gd name="T50" fmla="*/ 422 w 851"/>
                  <a:gd name="T51" fmla="*/ 1125 h 1125"/>
                  <a:gd name="T52" fmla="*/ 317 w 851"/>
                  <a:gd name="T53" fmla="*/ 1016 h 1125"/>
                  <a:gd name="T54" fmla="*/ 240 w 851"/>
                  <a:gd name="T55" fmla="*/ 908 h 1125"/>
                  <a:gd name="T56" fmla="*/ 187 w 851"/>
                  <a:gd name="T57" fmla="*/ 804 h 1125"/>
                  <a:gd name="T58" fmla="*/ 156 w 851"/>
                  <a:gd name="T59" fmla="*/ 713 h 1125"/>
                  <a:gd name="T60" fmla="*/ 138 w 851"/>
                  <a:gd name="T61" fmla="*/ 641 h 1125"/>
                  <a:gd name="T62" fmla="*/ 131 w 851"/>
                  <a:gd name="T63" fmla="*/ 592 h 1125"/>
                  <a:gd name="T64" fmla="*/ 130 w 851"/>
                  <a:gd name="T65" fmla="*/ 574 h 1125"/>
                  <a:gd name="T66" fmla="*/ 102 w 851"/>
                  <a:gd name="T67" fmla="*/ 629 h 1125"/>
                  <a:gd name="T68" fmla="*/ 90 w 851"/>
                  <a:gd name="T69" fmla="*/ 685 h 1125"/>
                  <a:gd name="T70" fmla="*/ 88 w 851"/>
                  <a:gd name="T71" fmla="*/ 736 h 1125"/>
                  <a:gd name="T72" fmla="*/ 90 w 851"/>
                  <a:gd name="T73" fmla="*/ 772 h 1125"/>
                  <a:gd name="T74" fmla="*/ 92 w 851"/>
                  <a:gd name="T75" fmla="*/ 786 h 1125"/>
                  <a:gd name="T76" fmla="*/ 39 w 851"/>
                  <a:gd name="T77" fmla="*/ 651 h 1125"/>
                  <a:gd name="T78" fmla="*/ 9 w 851"/>
                  <a:gd name="T79" fmla="*/ 529 h 1125"/>
                  <a:gd name="T80" fmla="*/ 0 w 851"/>
                  <a:gd name="T81" fmla="*/ 421 h 1125"/>
                  <a:gd name="T82" fmla="*/ 7 w 851"/>
                  <a:gd name="T83" fmla="*/ 325 h 1125"/>
                  <a:gd name="T84" fmla="*/ 25 w 851"/>
                  <a:gd name="T85" fmla="*/ 243 h 1125"/>
                  <a:gd name="T86" fmla="*/ 53 w 851"/>
                  <a:gd name="T87" fmla="*/ 172 h 1125"/>
                  <a:gd name="T88" fmla="*/ 84 w 851"/>
                  <a:gd name="T89" fmla="*/ 114 h 1125"/>
                  <a:gd name="T90" fmla="*/ 118 w 851"/>
                  <a:gd name="T91" fmla="*/ 69 h 1125"/>
                  <a:gd name="T92" fmla="*/ 148 w 851"/>
                  <a:gd name="T93" fmla="*/ 35 h 1125"/>
                  <a:gd name="T94" fmla="*/ 173 w 851"/>
                  <a:gd name="T95" fmla="*/ 12 h 1125"/>
                  <a:gd name="T96" fmla="*/ 186 w 851"/>
                  <a:gd name="T97" fmla="*/ 2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1" h="1125">
                    <a:moveTo>
                      <a:pt x="189" y="0"/>
                    </a:moveTo>
                    <a:lnTo>
                      <a:pt x="732" y="40"/>
                    </a:lnTo>
                    <a:lnTo>
                      <a:pt x="767" y="103"/>
                    </a:lnTo>
                    <a:lnTo>
                      <a:pt x="796" y="164"/>
                    </a:lnTo>
                    <a:lnTo>
                      <a:pt x="817" y="223"/>
                    </a:lnTo>
                    <a:lnTo>
                      <a:pt x="833" y="281"/>
                    </a:lnTo>
                    <a:lnTo>
                      <a:pt x="845" y="334"/>
                    </a:lnTo>
                    <a:lnTo>
                      <a:pt x="850" y="387"/>
                    </a:lnTo>
                    <a:lnTo>
                      <a:pt x="851" y="435"/>
                    </a:lnTo>
                    <a:lnTo>
                      <a:pt x="848" y="482"/>
                    </a:lnTo>
                    <a:lnTo>
                      <a:pt x="843" y="525"/>
                    </a:lnTo>
                    <a:lnTo>
                      <a:pt x="835" y="566"/>
                    </a:lnTo>
                    <a:lnTo>
                      <a:pt x="826" y="603"/>
                    </a:lnTo>
                    <a:lnTo>
                      <a:pt x="814" y="637"/>
                    </a:lnTo>
                    <a:lnTo>
                      <a:pt x="803" y="667"/>
                    </a:lnTo>
                    <a:lnTo>
                      <a:pt x="791" y="693"/>
                    </a:lnTo>
                    <a:lnTo>
                      <a:pt x="778" y="715"/>
                    </a:lnTo>
                    <a:lnTo>
                      <a:pt x="767" y="735"/>
                    </a:lnTo>
                    <a:lnTo>
                      <a:pt x="758" y="749"/>
                    </a:lnTo>
                    <a:lnTo>
                      <a:pt x="750" y="761"/>
                    </a:lnTo>
                    <a:lnTo>
                      <a:pt x="745" y="768"/>
                    </a:lnTo>
                    <a:lnTo>
                      <a:pt x="744" y="769"/>
                    </a:lnTo>
                    <a:lnTo>
                      <a:pt x="752" y="749"/>
                    </a:lnTo>
                    <a:lnTo>
                      <a:pt x="756" y="727"/>
                    </a:lnTo>
                    <a:lnTo>
                      <a:pt x="756" y="705"/>
                    </a:lnTo>
                    <a:lnTo>
                      <a:pt x="752" y="681"/>
                    </a:lnTo>
                    <a:lnTo>
                      <a:pt x="746" y="658"/>
                    </a:lnTo>
                    <a:lnTo>
                      <a:pt x="739" y="635"/>
                    </a:lnTo>
                    <a:lnTo>
                      <a:pt x="729" y="614"/>
                    </a:lnTo>
                    <a:lnTo>
                      <a:pt x="720" y="595"/>
                    </a:lnTo>
                    <a:lnTo>
                      <a:pt x="712" y="579"/>
                    </a:lnTo>
                    <a:lnTo>
                      <a:pt x="706" y="567"/>
                    </a:lnTo>
                    <a:lnTo>
                      <a:pt x="701" y="559"/>
                    </a:lnTo>
                    <a:lnTo>
                      <a:pt x="699" y="557"/>
                    </a:lnTo>
                    <a:lnTo>
                      <a:pt x="697" y="605"/>
                    </a:lnTo>
                    <a:lnTo>
                      <a:pt x="689" y="652"/>
                    </a:lnTo>
                    <a:lnTo>
                      <a:pt x="678" y="698"/>
                    </a:lnTo>
                    <a:lnTo>
                      <a:pt x="664" y="744"/>
                    </a:lnTo>
                    <a:lnTo>
                      <a:pt x="647" y="789"/>
                    </a:lnTo>
                    <a:lnTo>
                      <a:pt x="627" y="832"/>
                    </a:lnTo>
                    <a:lnTo>
                      <a:pt x="605" y="874"/>
                    </a:lnTo>
                    <a:lnTo>
                      <a:pt x="583" y="912"/>
                    </a:lnTo>
                    <a:lnTo>
                      <a:pt x="560" y="948"/>
                    </a:lnTo>
                    <a:lnTo>
                      <a:pt x="537" y="982"/>
                    </a:lnTo>
                    <a:lnTo>
                      <a:pt x="515" y="1014"/>
                    </a:lnTo>
                    <a:lnTo>
                      <a:pt x="494" y="1041"/>
                    </a:lnTo>
                    <a:lnTo>
                      <a:pt x="474" y="1066"/>
                    </a:lnTo>
                    <a:lnTo>
                      <a:pt x="457" y="1087"/>
                    </a:lnTo>
                    <a:lnTo>
                      <a:pt x="443" y="1103"/>
                    </a:lnTo>
                    <a:lnTo>
                      <a:pt x="432" y="1115"/>
                    </a:lnTo>
                    <a:lnTo>
                      <a:pt x="424" y="1122"/>
                    </a:lnTo>
                    <a:lnTo>
                      <a:pt x="422" y="1125"/>
                    </a:lnTo>
                    <a:lnTo>
                      <a:pt x="365" y="1071"/>
                    </a:lnTo>
                    <a:lnTo>
                      <a:pt x="317" y="1016"/>
                    </a:lnTo>
                    <a:lnTo>
                      <a:pt x="275" y="961"/>
                    </a:lnTo>
                    <a:lnTo>
                      <a:pt x="240" y="908"/>
                    </a:lnTo>
                    <a:lnTo>
                      <a:pt x="211" y="855"/>
                    </a:lnTo>
                    <a:lnTo>
                      <a:pt x="187" y="804"/>
                    </a:lnTo>
                    <a:lnTo>
                      <a:pt x="169" y="757"/>
                    </a:lnTo>
                    <a:lnTo>
                      <a:pt x="156" y="713"/>
                    </a:lnTo>
                    <a:lnTo>
                      <a:pt x="145" y="673"/>
                    </a:lnTo>
                    <a:lnTo>
                      <a:pt x="138" y="641"/>
                    </a:lnTo>
                    <a:lnTo>
                      <a:pt x="134" y="612"/>
                    </a:lnTo>
                    <a:lnTo>
                      <a:pt x="131" y="592"/>
                    </a:lnTo>
                    <a:lnTo>
                      <a:pt x="130" y="579"/>
                    </a:lnTo>
                    <a:lnTo>
                      <a:pt x="130" y="574"/>
                    </a:lnTo>
                    <a:lnTo>
                      <a:pt x="114" y="600"/>
                    </a:lnTo>
                    <a:lnTo>
                      <a:pt x="102" y="629"/>
                    </a:lnTo>
                    <a:lnTo>
                      <a:pt x="94" y="658"/>
                    </a:lnTo>
                    <a:lnTo>
                      <a:pt x="90" y="685"/>
                    </a:lnTo>
                    <a:lnTo>
                      <a:pt x="88" y="711"/>
                    </a:lnTo>
                    <a:lnTo>
                      <a:pt x="88" y="736"/>
                    </a:lnTo>
                    <a:lnTo>
                      <a:pt x="89" y="756"/>
                    </a:lnTo>
                    <a:lnTo>
                      <a:pt x="90" y="772"/>
                    </a:lnTo>
                    <a:lnTo>
                      <a:pt x="92" y="782"/>
                    </a:lnTo>
                    <a:lnTo>
                      <a:pt x="92" y="786"/>
                    </a:lnTo>
                    <a:lnTo>
                      <a:pt x="63" y="717"/>
                    </a:lnTo>
                    <a:lnTo>
                      <a:pt x="39" y="651"/>
                    </a:lnTo>
                    <a:lnTo>
                      <a:pt x="21" y="588"/>
                    </a:lnTo>
                    <a:lnTo>
                      <a:pt x="9" y="529"/>
                    </a:lnTo>
                    <a:lnTo>
                      <a:pt x="3" y="473"/>
                    </a:lnTo>
                    <a:lnTo>
                      <a:pt x="0" y="421"/>
                    </a:lnTo>
                    <a:lnTo>
                      <a:pt x="1" y="371"/>
                    </a:lnTo>
                    <a:lnTo>
                      <a:pt x="7" y="325"/>
                    </a:lnTo>
                    <a:lnTo>
                      <a:pt x="15" y="282"/>
                    </a:lnTo>
                    <a:lnTo>
                      <a:pt x="25" y="243"/>
                    </a:lnTo>
                    <a:lnTo>
                      <a:pt x="38" y="206"/>
                    </a:lnTo>
                    <a:lnTo>
                      <a:pt x="53" y="172"/>
                    </a:lnTo>
                    <a:lnTo>
                      <a:pt x="68" y="142"/>
                    </a:lnTo>
                    <a:lnTo>
                      <a:pt x="84" y="114"/>
                    </a:lnTo>
                    <a:lnTo>
                      <a:pt x="101" y="91"/>
                    </a:lnTo>
                    <a:lnTo>
                      <a:pt x="118" y="69"/>
                    </a:lnTo>
                    <a:lnTo>
                      <a:pt x="134" y="50"/>
                    </a:lnTo>
                    <a:lnTo>
                      <a:pt x="148" y="35"/>
                    </a:lnTo>
                    <a:lnTo>
                      <a:pt x="161" y="23"/>
                    </a:lnTo>
                    <a:lnTo>
                      <a:pt x="173" y="12"/>
                    </a:lnTo>
                    <a:lnTo>
                      <a:pt x="181" y="6"/>
                    </a:lnTo>
                    <a:lnTo>
                      <a:pt x="186" y="2"/>
                    </a:lnTo>
                    <a:lnTo>
                      <a:pt x="189" y="0"/>
                    </a:lnTo>
                    <a:close/>
                  </a:path>
                </a:pathLst>
              </a:custGeom>
              <a:solidFill>
                <a:srgbClr val="F4C76D"/>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dirty="0"/>
              </a:p>
            </p:txBody>
          </p:sp>
          <p:sp>
            <p:nvSpPr>
              <p:cNvPr id="35" name="Freeform 7">
                <a:extLst>
                  <a:ext uri="{FF2B5EF4-FFF2-40B4-BE49-F238E27FC236}">
                    <a16:creationId xmlns:a16="http://schemas.microsoft.com/office/drawing/2014/main" id="{9EBC19DB-D50C-9A0D-326B-5498F1D60E9E}"/>
                  </a:ext>
                </a:extLst>
              </p:cNvPr>
              <p:cNvSpPr>
                <a:spLocks/>
              </p:cNvSpPr>
              <p:nvPr/>
            </p:nvSpPr>
            <p:spPr bwMode="auto">
              <a:xfrm>
                <a:off x="5670551" y="5083175"/>
                <a:ext cx="854075" cy="1130300"/>
              </a:xfrm>
              <a:custGeom>
                <a:avLst/>
                <a:gdLst>
                  <a:gd name="T0" fmla="*/ 462 w 538"/>
                  <a:gd name="T1" fmla="*/ 25 h 712"/>
                  <a:gd name="T2" fmla="*/ 511 w 538"/>
                  <a:gd name="T3" fmla="*/ 123 h 712"/>
                  <a:gd name="T4" fmla="*/ 534 w 538"/>
                  <a:gd name="T5" fmla="*/ 212 h 712"/>
                  <a:gd name="T6" fmla="*/ 538 w 538"/>
                  <a:gd name="T7" fmla="*/ 291 h 712"/>
                  <a:gd name="T8" fmla="*/ 529 w 538"/>
                  <a:gd name="T9" fmla="*/ 359 h 712"/>
                  <a:gd name="T10" fmla="*/ 512 w 538"/>
                  <a:gd name="T11" fmla="*/ 412 h 712"/>
                  <a:gd name="T12" fmla="*/ 492 w 538"/>
                  <a:gd name="T13" fmla="*/ 453 h 712"/>
                  <a:gd name="T14" fmla="*/ 476 w 538"/>
                  <a:gd name="T15" fmla="*/ 478 h 712"/>
                  <a:gd name="T16" fmla="*/ 470 w 538"/>
                  <a:gd name="T17" fmla="*/ 487 h 712"/>
                  <a:gd name="T18" fmla="*/ 478 w 538"/>
                  <a:gd name="T19" fmla="*/ 454 h 712"/>
                  <a:gd name="T20" fmla="*/ 473 w 538"/>
                  <a:gd name="T21" fmla="*/ 419 h 712"/>
                  <a:gd name="T22" fmla="*/ 459 w 538"/>
                  <a:gd name="T23" fmla="*/ 386 h 712"/>
                  <a:gd name="T24" fmla="*/ 448 w 538"/>
                  <a:gd name="T25" fmla="*/ 363 h 712"/>
                  <a:gd name="T26" fmla="*/ 442 w 538"/>
                  <a:gd name="T27" fmla="*/ 352 h 712"/>
                  <a:gd name="T28" fmla="*/ 433 w 538"/>
                  <a:gd name="T29" fmla="*/ 424 h 712"/>
                  <a:gd name="T30" fmla="*/ 411 w 538"/>
                  <a:gd name="T31" fmla="*/ 494 h 712"/>
                  <a:gd name="T32" fmla="*/ 380 w 538"/>
                  <a:gd name="T33" fmla="*/ 558 h 712"/>
                  <a:gd name="T34" fmla="*/ 346 w 538"/>
                  <a:gd name="T35" fmla="*/ 614 h 712"/>
                  <a:gd name="T36" fmla="*/ 313 w 538"/>
                  <a:gd name="T37" fmla="*/ 660 h 712"/>
                  <a:gd name="T38" fmla="*/ 285 w 538"/>
                  <a:gd name="T39" fmla="*/ 693 h 712"/>
                  <a:gd name="T40" fmla="*/ 270 w 538"/>
                  <a:gd name="T41" fmla="*/ 710 h 712"/>
                  <a:gd name="T42" fmla="*/ 222 w 538"/>
                  <a:gd name="T43" fmla="*/ 669 h 712"/>
                  <a:gd name="T44" fmla="*/ 156 w 538"/>
                  <a:gd name="T45" fmla="*/ 581 h 712"/>
                  <a:gd name="T46" fmla="*/ 114 w 538"/>
                  <a:gd name="T47" fmla="*/ 497 h 712"/>
                  <a:gd name="T48" fmla="*/ 93 w 538"/>
                  <a:gd name="T49" fmla="*/ 429 h 712"/>
                  <a:gd name="T50" fmla="*/ 84 w 538"/>
                  <a:gd name="T51" fmla="*/ 381 h 712"/>
                  <a:gd name="T52" fmla="*/ 82 w 538"/>
                  <a:gd name="T53" fmla="*/ 364 h 712"/>
                  <a:gd name="T54" fmla="*/ 61 w 538"/>
                  <a:gd name="T55" fmla="*/ 407 h 712"/>
                  <a:gd name="T56" fmla="*/ 56 w 538"/>
                  <a:gd name="T57" fmla="*/ 450 h 712"/>
                  <a:gd name="T58" fmla="*/ 56 w 538"/>
                  <a:gd name="T59" fmla="*/ 484 h 712"/>
                  <a:gd name="T60" fmla="*/ 59 w 538"/>
                  <a:gd name="T61" fmla="*/ 497 h 712"/>
                  <a:gd name="T62" fmla="*/ 20 w 538"/>
                  <a:gd name="T63" fmla="*/ 395 h 712"/>
                  <a:gd name="T64" fmla="*/ 3 w 538"/>
                  <a:gd name="T65" fmla="*/ 305 h 712"/>
                  <a:gd name="T66" fmla="*/ 1 w 538"/>
                  <a:gd name="T67" fmla="*/ 228 h 712"/>
                  <a:gd name="T68" fmla="*/ 13 w 538"/>
                  <a:gd name="T69" fmla="*/ 161 h 712"/>
                  <a:gd name="T70" fmla="*/ 34 w 538"/>
                  <a:gd name="T71" fmla="*/ 107 h 712"/>
                  <a:gd name="T72" fmla="*/ 59 w 538"/>
                  <a:gd name="T73" fmla="*/ 64 h 712"/>
                  <a:gd name="T74" fmla="*/ 84 w 538"/>
                  <a:gd name="T75" fmla="*/ 33 h 712"/>
                  <a:gd name="T76" fmla="*/ 105 w 538"/>
                  <a:gd name="T77" fmla="*/ 12 h 712"/>
                  <a:gd name="T78" fmla="*/ 118 w 538"/>
                  <a:gd name="T79" fmla="*/ 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8" h="712">
                    <a:moveTo>
                      <a:pt x="119" y="0"/>
                    </a:moveTo>
                    <a:lnTo>
                      <a:pt x="462" y="25"/>
                    </a:lnTo>
                    <a:lnTo>
                      <a:pt x="490" y="75"/>
                    </a:lnTo>
                    <a:lnTo>
                      <a:pt x="511" y="123"/>
                    </a:lnTo>
                    <a:lnTo>
                      <a:pt x="525" y="169"/>
                    </a:lnTo>
                    <a:lnTo>
                      <a:pt x="534" y="212"/>
                    </a:lnTo>
                    <a:lnTo>
                      <a:pt x="538" y="253"/>
                    </a:lnTo>
                    <a:lnTo>
                      <a:pt x="538" y="291"/>
                    </a:lnTo>
                    <a:lnTo>
                      <a:pt x="534" y="326"/>
                    </a:lnTo>
                    <a:lnTo>
                      <a:pt x="529" y="359"/>
                    </a:lnTo>
                    <a:lnTo>
                      <a:pt x="521" y="388"/>
                    </a:lnTo>
                    <a:lnTo>
                      <a:pt x="512" y="412"/>
                    </a:lnTo>
                    <a:lnTo>
                      <a:pt x="501" y="435"/>
                    </a:lnTo>
                    <a:lnTo>
                      <a:pt x="492" y="453"/>
                    </a:lnTo>
                    <a:lnTo>
                      <a:pt x="483" y="467"/>
                    </a:lnTo>
                    <a:lnTo>
                      <a:pt x="476" y="478"/>
                    </a:lnTo>
                    <a:lnTo>
                      <a:pt x="471" y="484"/>
                    </a:lnTo>
                    <a:lnTo>
                      <a:pt x="470" y="487"/>
                    </a:lnTo>
                    <a:lnTo>
                      <a:pt x="476" y="471"/>
                    </a:lnTo>
                    <a:lnTo>
                      <a:pt x="478" y="454"/>
                    </a:lnTo>
                    <a:lnTo>
                      <a:pt x="476" y="437"/>
                    </a:lnTo>
                    <a:lnTo>
                      <a:pt x="473" y="419"/>
                    </a:lnTo>
                    <a:lnTo>
                      <a:pt x="467" y="402"/>
                    </a:lnTo>
                    <a:lnTo>
                      <a:pt x="459" y="386"/>
                    </a:lnTo>
                    <a:lnTo>
                      <a:pt x="453" y="373"/>
                    </a:lnTo>
                    <a:lnTo>
                      <a:pt x="448" y="363"/>
                    </a:lnTo>
                    <a:lnTo>
                      <a:pt x="444" y="355"/>
                    </a:lnTo>
                    <a:lnTo>
                      <a:pt x="442" y="352"/>
                    </a:lnTo>
                    <a:lnTo>
                      <a:pt x="440" y="389"/>
                    </a:lnTo>
                    <a:lnTo>
                      <a:pt x="433" y="424"/>
                    </a:lnTo>
                    <a:lnTo>
                      <a:pt x="424" y="460"/>
                    </a:lnTo>
                    <a:lnTo>
                      <a:pt x="411" y="494"/>
                    </a:lnTo>
                    <a:lnTo>
                      <a:pt x="397" y="526"/>
                    </a:lnTo>
                    <a:lnTo>
                      <a:pt x="380" y="558"/>
                    </a:lnTo>
                    <a:lnTo>
                      <a:pt x="363" y="587"/>
                    </a:lnTo>
                    <a:lnTo>
                      <a:pt x="346" y="614"/>
                    </a:lnTo>
                    <a:lnTo>
                      <a:pt x="329" y="638"/>
                    </a:lnTo>
                    <a:lnTo>
                      <a:pt x="313" y="660"/>
                    </a:lnTo>
                    <a:lnTo>
                      <a:pt x="297" y="677"/>
                    </a:lnTo>
                    <a:lnTo>
                      <a:pt x="285" y="693"/>
                    </a:lnTo>
                    <a:lnTo>
                      <a:pt x="275" y="703"/>
                    </a:lnTo>
                    <a:lnTo>
                      <a:pt x="270" y="710"/>
                    </a:lnTo>
                    <a:lnTo>
                      <a:pt x="266" y="712"/>
                    </a:lnTo>
                    <a:lnTo>
                      <a:pt x="222" y="669"/>
                    </a:lnTo>
                    <a:lnTo>
                      <a:pt x="186" y="624"/>
                    </a:lnTo>
                    <a:lnTo>
                      <a:pt x="156" y="581"/>
                    </a:lnTo>
                    <a:lnTo>
                      <a:pt x="132" y="538"/>
                    </a:lnTo>
                    <a:lnTo>
                      <a:pt x="114" y="497"/>
                    </a:lnTo>
                    <a:lnTo>
                      <a:pt x="101" y="461"/>
                    </a:lnTo>
                    <a:lnTo>
                      <a:pt x="93" y="429"/>
                    </a:lnTo>
                    <a:lnTo>
                      <a:pt x="86" y="402"/>
                    </a:lnTo>
                    <a:lnTo>
                      <a:pt x="84" y="381"/>
                    </a:lnTo>
                    <a:lnTo>
                      <a:pt x="82" y="368"/>
                    </a:lnTo>
                    <a:lnTo>
                      <a:pt x="82" y="364"/>
                    </a:lnTo>
                    <a:lnTo>
                      <a:pt x="69" y="385"/>
                    </a:lnTo>
                    <a:lnTo>
                      <a:pt x="61" y="407"/>
                    </a:lnTo>
                    <a:lnTo>
                      <a:pt x="58" y="429"/>
                    </a:lnTo>
                    <a:lnTo>
                      <a:pt x="56" y="450"/>
                    </a:lnTo>
                    <a:lnTo>
                      <a:pt x="56" y="469"/>
                    </a:lnTo>
                    <a:lnTo>
                      <a:pt x="56" y="484"/>
                    </a:lnTo>
                    <a:lnTo>
                      <a:pt x="58" y="494"/>
                    </a:lnTo>
                    <a:lnTo>
                      <a:pt x="59" y="497"/>
                    </a:lnTo>
                    <a:lnTo>
                      <a:pt x="37" y="445"/>
                    </a:lnTo>
                    <a:lnTo>
                      <a:pt x="20" y="395"/>
                    </a:lnTo>
                    <a:lnTo>
                      <a:pt x="8" y="348"/>
                    </a:lnTo>
                    <a:lnTo>
                      <a:pt x="3" y="305"/>
                    </a:lnTo>
                    <a:lnTo>
                      <a:pt x="0" y="264"/>
                    </a:lnTo>
                    <a:lnTo>
                      <a:pt x="1" y="228"/>
                    </a:lnTo>
                    <a:lnTo>
                      <a:pt x="6" y="192"/>
                    </a:lnTo>
                    <a:lnTo>
                      <a:pt x="13" y="161"/>
                    </a:lnTo>
                    <a:lnTo>
                      <a:pt x="23" y="134"/>
                    </a:lnTo>
                    <a:lnTo>
                      <a:pt x="34" y="107"/>
                    </a:lnTo>
                    <a:lnTo>
                      <a:pt x="46" y="85"/>
                    </a:lnTo>
                    <a:lnTo>
                      <a:pt x="59" y="64"/>
                    </a:lnTo>
                    <a:lnTo>
                      <a:pt x="72" y="47"/>
                    </a:lnTo>
                    <a:lnTo>
                      <a:pt x="84" y="33"/>
                    </a:lnTo>
                    <a:lnTo>
                      <a:pt x="96" y="21"/>
                    </a:lnTo>
                    <a:lnTo>
                      <a:pt x="105" y="12"/>
                    </a:lnTo>
                    <a:lnTo>
                      <a:pt x="113" y="5"/>
                    </a:lnTo>
                    <a:lnTo>
                      <a:pt x="118" y="1"/>
                    </a:lnTo>
                    <a:lnTo>
                      <a:pt x="119" y="0"/>
                    </a:lnTo>
                    <a:close/>
                  </a:path>
                </a:pathLst>
              </a:custGeom>
              <a:solidFill>
                <a:srgbClr val="C16A4B"/>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dirty="0">
                  <a:solidFill>
                    <a:srgbClr val="C26961"/>
                  </a:solidFill>
                  <a:highlight>
                    <a:srgbClr val="C26961"/>
                  </a:highlight>
                </a:endParaRPr>
              </a:p>
            </p:txBody>
          </p:sp>
          <p:sp>
            <p:nvSpPr>
              <p:cNvPr id="36" name="Freeform 8">
                <a:extLst>
                  <a:ext uri="{FF2B5EF4-FFF2-40B4-BE49-F238E27FC236}">
                    <a16:creationId xmlns:a16="http://schemas.microsoft.com/office/drawing/2014/main" id="{034BC653-386D-729E-B6D6-C7B4C56798D1}"/>
                  </a:ext>
                </a:extLst>
              </p:cNvPr>
              <p:cNvSpPr>
                <a:spLocks/>
              </p:cNvSpPr>
              <p:nvPr/>
            </p:nvSpPr>
            <p:spPr bwMode="auto">
              <a:xfrm>
                <a:off x="6383338" y="3975100"/>
                <a:ext cx="1023938" cy="1909763"/>
              </a:xfrm>
              <a:custGeom>
                <a:avLst/>
                <a:gdLst>
                  <a:gd name="T0" fmla="*/ 224 w 645"/>
                  <a:gd name="T1" fmla="*/ 0 h 1203"/>
                  <a:gd name="T2" fmla="*/ 645 w 645"/>
                  <a:gd name="T3" fmla="*/ 452 h 1203"/>
                  <a:gd name="T4" fmla="*/ 399 w 645"/>
                  <a:gd name="T5" fmla="*/ 1203 h 1203"/>
                  <a:gd name="T6" fmla="*/ 254 w 645"/>
                  <a:gd name="T7" fmla="*/ 943 h 1203"/>
                  <a:gd name="T8" fmla="*/ 270 w 645"/>
                  <a:gd name="T9" fmla="*/ 674 h 1203"/>
                  <a:gd name="T10" fmla="*/ 0 w 645"/>
                  <a:gd name="T11" fmla="*/ 261 h 1203"/>
                  <a:gd name="T12" fmla="*/ 224 w 645"/>
                  <a:gd name="T13" fmla="*/ 0 h 1203"/>
                </a:gdLst>
                <a:ahLst/>
                <a:cxnLst>
                  <a:cxn ang="0">
                    <a:pos x="T0" y="T1"/>
                  </a:cxn>
                  <a:cxn ang="0">
                    <a:pos x="T2" y="T3"/>
                  </a:cxn>
                  <a:cxn ang="0">
                    <a:pos x="T4" y="T5"/>
                  </a:cxn>
                  <a:cxn ang="0">
                    <a:pos x="T6" y="T7"/>
                  </a:cxn>
                  <a:cxn ang="0">
                    <a:pos x="T8" y="T9"/>
                  </a:cxn>
                  <a:cxn ang="0">
                    <a:pos x="T10" y="T11"/>
                  </a:cxn>
                  <a:cxn ang="0">
                    <a:pos x="T12" y="T13"/>
                  </a:cxn>
                </a:cxnLst>
                <a:rect l="0" t="0" r="r" b="b"/>
                <a:pathLst>
                  <a:path w="645" h="1203">
                    <a:moveTo>
                      <a:pt x="224" y="0"/>
                    </a:moveTo>
                    <a:lnTo>
                      <a:pt x="645" y="452"/>
                    </a:lnTo>
                    <a:lnTo>
                      <a:pt x="399" y="1203"/>
                    </a:lnTo>
                    <a:lnTo>
                      <a:pt x="254" y="943"/>
                    </a:lnTo>
                    <a:lnTo>
                      <a:pt x="270" y="674"/>
                    </a:lnTo>
                    <a:lnTo>
                      <a:pt x="0" y="261"/>
                    </a:lnTo>
                    <a:lnTo>
                      <a:pt x="224" y="0"/>
                    </a:lnTo>
                    <a:close/>
                  </a:path>
                </a:pathLst>
              </a:custGeom>
              <a:solidFill>
                <a:srgbClr val="53768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dirty="0"/>
              </a:p>
            </p:txBody>
          </p:sp>
          <p:sp>
            <p:nvSpPr>
              <p:cNvPr id="37" name="Freeform 9">
                <a:extLst>
                  <a:ext uri="{FF2B5EF4-FFF2-40B4-BE49-F238E27FC236}">
                    <a16:creationId xmlns:a16="http://schemas.microsoft.com/office/drawing/2014/main" id="{7D631F89-F82C-C0CF-DCBB-38C37AE74141}"/>
                  </a:ext>
                </a:extLst>
              </p:cNvPr>
              <p:cNvSpPr>
                <a:spLocks/>
              </p:cNvSpPr>
              <p:nvPr/>
            </p:nvSpPr>
            <p:spPr bwMode="auto">
              <a:xfrm>
                <a:off x="4776788" y="3975100"/>
                <a:ext cx="1022350" cy="1909763"/>
              </a:xfrm>
              <a:custGeom>
                <a:avLst/>
                <a:gdLst>
                  <a:gd name="T0" fmla="*/ 420 w 644"/>
                  <a:gd name="T1" fmla="*/ 0 h 1203"/>
                  <a:gd name="T2" fmla="*/ 644 w 644"/>
                  <a:gd name="T3" fmla="*/ 261 h 1203"/>
                  <a:gd name="T4" fmla="*/ 376 w 644"/>
                  <a:gd name="T5" fmla="*/ 674 h 1203"/>
                  <a:gd name="T6" fmla="*/ 390 w 644"/>
                  <a:gd name="T7" fmla="*/ 943 h 1203"/>
                  <a:gd name="T8" fmla="*/ 245 w 644"/>
                  <a:gd name="T9" fmla="*/ 1203 h 1203"/>
                  <a:gd name="T10" fmla="*/ 0 w 644"/>
                  <a:gd name="T11" fmla="*/ 452 h 1203"/>
                  <a:gd name="T12" fmla="*/ 420 w 644"/>
                  <a:gd name="T13" fmla="*/ 0 h 1203"/>
                </a:gdLst>
                <a:ahLst/>
                <a:cxnLst>
                  <a:cxn ang="0">
                    <a:pos x="T0" y="T1"/>
                  </a:cxn>
                  <a:cxn ang="0">
                    <a:pos x="T2" y="T3"/>
                  </a:cxn>
                  <a:cxn ang="0">
                    <a:pos x="T4" y="T5"/>
                  </a:cxn>
                  <a:cxn ang="0">
                    <a:pos x="T6" y="T7"/>
                  </a:cxn>
                  <a:cxn ang="0">
                    <a:pos x="T8" y="T9"/>
                  </a:cxn>
                  <a:cxn ang="0">
                    <a:pos x="T10" y="T11"/>
                  </a:cxn>
                  <a:cxn ang="0">
                    <a:pos x="T12" y="T13"/>
                  </a:cxn>
                </a:cxnLst>
                <a:rect l="0" t="0" r="r" b="b"/>
                <a:pathLst>
                  <a:path w="644" h="1203">
                    <a:moveTo>
                      <a:pt x="420" y="0"/>
                    </a:moveTo>
                    <a:lnTo>
                      <a:pt x="644" y="261"/>
                    </a:lnTo>
                    <a:lnTo>
                      <a:pt x="376" y="674"/>
                    </a:lnTo>
                    <a:lnTo>
                      <a:pt x="390" y="943"/>
                    </a:lnTo>
                    <a:lnTo>
                      <a:pt x="245" y="1203"/>
                    </a:lnTo>
                    <a:lnTo>
                      <a:pt x="0" y="452"/>
                    </a:lnTo>
                    <a:lnTo>
                      <a:pt x="420" y="0"/>
                    </a:lnTo>
                    <a:close/>
                  </a:path>
                </a:pathLst>
              </a:custGeom>
              <a:solidFill>
                <a:srgbClr val="53768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dirty="0"/>
              </a:p>
            </p:txBody>
          </p:sp>
          <p:sp>
            <p:nvSpPr>
              <p:cNvPr id="38" name="Freeform 10">
                <a:extLst>
                  <a:ext uri="{FF2B5EF4-FFF2-40B4-BE49-F238E27FC236}">
                    <a16:creationId xmlns:a16="http://schemas.microsoft.com/office/drawing/2014/main" id="{68F552BC-3D68-D773-8F27-CB2F22B69D7F}"/>
                  </a:ext>
                </a:extLst>
              </p:cNvPr>
              <p:cNvSpPr>
                <a:spLocks/>
              </p:cNvSpPr>
              <p:nvPr/>
            </p:nvSpPr>
            <p:spPr bwMode="auto">
              <a:xfrm>
                <a:off x="5581651" y="4995863"/>
                <a:ext cx="1058863" cy="220663"/>
              </a:xfrm>
              <a:custGeom>
                <a:avLst/>
                <a:gdLst>
                  <a:gd name="T0" fmla="*/ 667 w 667"/>
                  <a:gd name="T1" fmla="*/ 0 h 139"/>
                  <a:gd name="T2" fmla="*/ 639 w 667"/>
                  <a:gd name="T3" fmla="*/ 89 h 139"/>
                  <a:gd name="T4" fmla="*/ 635 w 667"/>
                  <a:gd name="T5" fmla="*/ 90 h 139"/>
                  <a:gd name="T6" fmla="*/ 624 w 667"/>
                  <a:gd name="T7" fmla="*/ 93 h 139"/>
                  <a:gd name="T8" fmla="*/ 608 w 667"/>
                  <a:gd name="T9" fmla="*/ 98 h 139"/>
                  <a:gd name="T10" fmla="*/ 586 w 667"/>
                  <a:gd name="T11" fmla="*/ 103 h 139"/>
                  <a:gd name="T12" fmla="*/ 560 w 667"/>
                  <a:gd name="T13" fmla="*/ 110 h 139"/>
                  <a:gd name="T14" fmla="*/ 529 w 667"/>
                  <a:gd name="T15" fmla="*/ 117 h 139"/>
                  <a:gd name="T16" fmla="*/ 492 w 667"/>
                  <a:gd name="T17" fmla="*/ 123 h 139"/>
                  <a:gd name="T18" fmla="*/ 454 w 667"/>
                  <a:gd name="T19" fmla="*/ 128 h 139"/>
                  <a:gd name="T20" fmla="*/ 412 w 667"/>
                  <a:gd name="T21" fmla="*/ 134 h 139"/>
                  <a:gd name="T22" fmla="*/ 368 w 667"/>
                  <a:gd name="T23" fmla="*/ 138 h 139"/>
                  <a:gd name="T24" fmla="*/ 322 w 667"/>
                  <a:gd name="T25" fmla="*/ 139 h 139"/>
                  <a:gd name="T26" fmla="*/ 275 w 667"/>
                  <a:gd name="T27" fmla="*/ 139 h 139"/>
                  <a:gd name="T28" fmla="*/ 227 w 667"/>
                  <a:gd name="T29" fmla="*/ 136 h 139"/>
                  <a:gd name="T30" fmla="*/ 179 w 667"/>
                  <a:gd name="T31" fmla="*/ 130 h 139"/>
                  <a:gd name="T32" fmla="*/ 132 w 667"/>
                  <a:gd name="T33" fmla="*/ 120 h 139"/>
                  <a:gd name="T34" fmla="*/ 85 w 667"/>
                  <a:gd name="T35" fmla="*/ 107 h 139"/>
                  <a:gd name="T36" fmla="*/ 39 w 667"/>
                  <a:gd name="T37" fmla="*/ 89 h 139"/>
                  <a:gd name="T38" fmla="*/ 38 w 667"/>
                  <a:gd name="T39" fmla="*/ 88 h 139"/>
                  <a:gd name="T40" fmla="*/ 34 w 667"/>
                  <a:gd name="T41" fmla="*/ 80 h 139"/>
                  <a:gd name="T42" fmla="*/ 28 w 667"/>
                  <a:gd name="T43" fmla="*/ 69 h 139"/>
                  <a:gd name="T44" fmla="*/ 21 w 667"/>
                  <a:gd name="T45" fmla="*/ 52 h 139"/>
                  <a:gd name="T46" fmla="*/ 10 w 667"/>
                  <a:gd name="T47" fmla="*/ 31 h 139"/>
                  <a:gd name="T48" fmla="*/ 0 w 667"/>
                  <a:gd name="T49" fmla="*/ 7 h 139"/>
                  <a:gd name="T50" fmla="*/ 23 w 667"/>
                  <a:gd name="T51" fmla="*/ 12 h 139"/>
                  <a:gd name="T52" fmla="*/ 55 w 667"/>
                  <a:gd name="T53" fmla="*/ 17 h 139"/>
                  <a:gd name="T54" fmla="*/ 95 w 667"/>
                  <a:gd name="T55" fmla="*/ 24 h 139"/>
                  <a:gd name="T56" fmla="*/ 141 w 667"/>
                  <a:gd name="T57" fmla="*/ 29 h 139"/>
                  <a:gd name="T58" fmla="*/ 193 w 667"/>
                  <a:gd name="T59" fmla="*/ 34 h 139"/>
                  <a:gd name="T60" fmla="*/ 251 w 667"/>
                  <a:gd name="T61" fmla="*/ 38 h 139"/>
                  <a:gd name="T62" fmla="*/ 313 w 667"/>
                  <a:gd name="T63" fmla="*/ 39 h 139"/>
                  <a:gd name="T64" fmla="*/ 379 w 667"/>
                  <a:gd name="T65" fmla="*/ 39 h 139"/>
                  <a:gd name="T66" fmla="*/ 449 w 667"/>
                  <a:gd name="T67" fmla="*/ 35 h 139"/>
                  <a:gd name="T68" fmla="*/ 521 w 667"/>
                  <a:gd name="T69" fmla="*/ 28 h 139"/>
                  <a:gd name="T70" fmla="*/ 594 w 667"/>
                  <a:gd name="T71" fmla="*/ 16 h 139"/>
                  <a:gd name="T72" fmla="*/ 667 w 667"/>
                  <a:gd name="T7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67" h="139">
                    <a:moveTo>
                      <a:pt x="667" y="0"/>
                    </a:moveTo>
                    <a:lnTo>
                      <a:pt x="639" y="89"/>
                    </a:lnTo>
                    <a:lnTo>
                      <a:pt x="635" y="90"/>
                    </a:lnTo>
                    <a:lnTo>
                      <a:pt x="624" y="93"/>
                    </a:lnTo>
                    <a:lnTo>
                      <a:pt x="608" y="98"/>
                    </a:lnTo>
                    <a:lnTo>
                      <a:pt x="586" y="103"/>
                    </a:lnTo>
                    <a:lnTo>
                      <a:pt x="560" y="110"/>
                    </a:lnTo>
                    <a:lnTo>
                      <a:pt x="529" y="117"/>
                    </a:lnTo>
                    <a:lnTo>
                      <a:pt x="492" y="123"/>
                    </a:lnTo>
                    <a:lnTo>
                      <a:pt x="454" y="128"/>
                    </a:lnTo>
                    <a:lnTo>
                      <a:pt x="412" y="134"/>
                    </a:lnTo>
                    <a:lnTo>
                      <a:pt x="368" y="138"/>
                    </a:lnTo>
                    <a:lnTo>
                      <a:pt x="322" y="139"/>
                    </a:lnTo>
                    <a:lnTo>
                      <a:pt x="275" y="139"/>
                    </a:lnTo>
                    <a:lnTo>
                      <a:pt x="227" y="136"/>
                    </a:lnTo>
                    <a:lnTo>
                      <a:pt x="179" y="130"/>
                    </a:lnTo>
                    <a:lnTo>
                      <a:pt x="132" y="120"/>
                    </a:lnTo>
                    <a:lnTo>
                      <a:pt x="85" y="107"/>
                    </a:lnTo>
                    <a:lnTo>
                      <a:pt x="39" y="89"/>
                    </a:lnTo>
                    <a:lnTo>
                      <a:pt x="38" y="88"/>
                    </a:lnTo>
                    <a:lnTo>
                      <a:pt x="34" y="80"/>
                    </a:lnTo>
                    <a:lnTo>
                      <a:pt x="28" y="69"/>
                    </a:lnTo>
                    <a:lnTo>
                      <a:pt x="21" y="52"/>
                    </a:lnTo>
                    <a:lnTo>
                      <a:pt x="10" y="31"/>
                    </a:lnTo>
                    <a:lnTo>
                      <a:pt x="0" y="7"/>
                    </a:lnTo>
                    <a:lnTo>
                      <a:pt x="23" y="12"/>
                    </a:lnTo>
                    <a:lnTo>
                      <a:pt x="55" y="17"/>
                    </a:lnTo>
                    <a:lnTo>
                      <a:pt x="95" y="24"/>
                    </a:lnTo>
                    <a:lnTo>
                      <a:pt x="141" y="29"/>
                    </a:lnTo>
                    <a:lnTo>
                      <a:pt x="193" y="34"/>
                    </a:lnTo>
                    <a:lnTo>
                      <a:pt x="251" y="38"/>
                    </a:lnTo>
                    <a:lnTo>
                      <a:pt x="313" y="39"/>
                    </a:lnTo>
                    <a:lnTo>
                      <a:pt x="379" y="39"/>
                    </a:lnTo>
                    <a:lnTo>
                      <a:pt x="449" y="35"/>
                    </a:lnTo>
                    <a:lnTo>
                      <a:pt x="521" y="28"/>
                    </a:lnTo>
                    <a:lnTo>
                      <a:pt x="594" y="16"/>
                    </a:lnTo>
                    <a:lnTo>
                      <a:pt x="667" y="0"/>
                    </a:lnTo>
                    <a:close/>
                  </a:path>
                </a:pathLst>
              </a:custGeom>
              <a:solidFill>
                <a:srgbClr val="537681"/>
              </a:solidFill>
              <a:ln w="38100">
                <a:solidFill>
                  <a:srgbClr val="537681"/>
                </a:solidFill>
                <a:prstDash val="solid"/>
                <a:round/>
                <a:headEnd/>
                <a:tailEnd/>
              </a:ln>
            </p:spPr>
            <p:txBody>
              <a:bodyPr vert="horz" wrap="square" lIns="68580" tIns="34290" rIns="68580" bIns="34290" numCol="1" anchor="t" anchorCtr="0" compatLnSpc="1">
                <a:prstTxWarp prst="textNoShape">
                  <a:avLst/>
                </a:prstTxWarp>
              </a:bodyPr>
              <a:lstStyle/>
              <a:p>
                <a:endParaRPr lang="en-GB" dirty="0"/>
              </a:p>
            </p:txBody>
          </p:sp>
          <p:sp>
            <p:nvSpPr>
              <p:cNvPr id="39" name="Freeform 11">
                <a:extLst>
                  <a:ext uri="{FF2B5EF4-FFF2-40B4-BE49-F238E27FC236}">
                    <a16:creationId xmlns:a16="http://schemas.microsoft.com/office/drawing/2014/main" id="{1C5580B1-622D-B354-CFB3-6D30BAE9D5D9}"/>
                  </a:ext>
                </a:extLst>
              </p:cNvPr>
              <p:cNvSpPr>
                <a:spLocks/>
              </p:cNvSpPr>
              <p:nvPr/>
            </p:nvSpPr>
            <p:spPr bwMode="auto">
              <a:xfrm>
                <a:off x="5367338" y="865188"/>
                <a:ext cx="1450975" cy="4192588"/>
              </a:xfrm>
              <a:custGeom>
                <a:avLst/>
                <a:gdLst>
                  <a:gd name="T0" fmla="*/ 428 w 914"/>
                  <a:gd name="T1" fmla="*/ 2 h 2641"/>
                  <a:gd name="T2" fmla="*/ 440 w 914"/>
                  <a:gd name="T3" fmla="*/ 23 h 2641"/>
                  <a:gd name="T4" fmla="*/ 462 w 914"/>
                  <a:gd name="T5" fmla="*/ 65 h 2641"/>
                  <a:gd name="T6" fmla="*/ 492 w 914"/>
                  <a:gd name="T7" fmla="*/ 125 h 2641"/>
                  <a:gd name="T8" fmla="*/ 529 w 914"/>
                  <a:gd name="T9" fmla="*/ 204 h 2641"/>
                  <a:gd name="T10" fmla="*/ 586 w 914"/>
                  <a:gd name="T11" fmla="*/ 333 h 2641"/>
                  <a:gd name="T12" fmla="*/ 648 w 914"/>
                  <a:gd name="T13" fmla="*/ 489 h 2641"/>
                  <a:gd name="T14" fmla="*/ 712 w 914"/>
                  <a:gd name="T15" fmla="*/ 667 h 2641"/>
                  <a:gd name="T16" fmla="*/ 772 w 914"/>
                  <a:gd name="T17" fmla="*/ 868 h 2641"/>
                  <a:gd name="T18" fmla="*/ 827 w 914"/>
                  <a:gd name="T19" fmla="*/ 1085 h 2641"/>
                  <a:gd name="T20" fmla="*/ 870 w 914"/>
                  <a:gd name="T21" fmla="*/ 1317 h 2641"/>
                  <a:gd name="T22" fmla="*/ 900 w 914"/>
                  <a:gd name="T23" fmla="*/ 1561 h 2641"/>
                  <a:gd name="T24" fmla="*/ 914 w 914"/>
                  <a:gd name="T25" fmla="*/ 1814 h 2641"/>
                  <a:gd name="T26" fmla="*/ 903 w 914"/>
                  <a:gd name="T27" fmla="*/ 2074 h 2641"/>
                  <a:gd name="T28" fmla="*/ 868 w 914"/>
                  <a:gd name="T29" fmla="*/ 2338 h 2641"/>
                  <a:gd name="T30" fmla="*/ 802 w 914"/>
                  <a:gd name="T31" fmla="*/ 2602 h 2641"/>
                  <a:gd name="T32" fmla="*/ 656 w 914"/>
                  <a:gd name="T33" fmla="*/ 2630 h 2641"/>
                  <a:gd name="T34" fmla="*/ 514 w 914"/>
                  <a:gd name="T35" fmla="*/ 2641 h 2641"/>
                  <a:gd name="T36" fmla="*/ 386 w 914"/>
                  <a:gd name="T37" fmla="*/ 2640 h 2641"/>
                  <a:gd name="T38" fmla="*/ 276 w 914"/>
                  <a:gd name="T39" fmla="*/ 2631 h 2641"/>
                  <a:gd name="T40" fmla="*/ 190 w 914"/>
                  <a:gd name="T41" fmla="*/ 2619 h 2641"/>
                  <a:gd name="T42" fmla="*/ 135 w 914"/>
                  <a:gd name="T43" fmla="*/ 2609 h 2641"/>
                  <a:gd name="T44" fmla="*/ 111 w 914"/>
                  <a:gd name="T45" fmla="*/ 2548 h 2641"/>
                  <a:gd name="T46" fmla="*/ 85 w 914"/>
                  <a:gd name="T47" fmla="*/ 2472 h 2641"/>
                  <a:gd name="T48" fmla="*/ 60 w 914"/>
                  <a:gd name="T49" fmla="*/ 2378 h 2641"/>
                  <a:gd name="T50" fmla="*/ 36 w 914"/>
                  <a:gd name="T51" fmla="*/ 2268 h 2641"/>
                  <a:gd name="T52" fmla="*/ 18 w 914"/>
                  <a:gd name="T53" fmla="*/ 2141 h 2641"/>
                  <a:gd name="T54" fmla="*/ 5 w 914"/>
                  <a:gd name="T55" fmla="*/ 1997 h 2641"/>
                  <a:gd name="T56" fmla="*/ 0 w 914"/>
                  <a:gd name="T57" fmla="*/ 1835 h 2641"/>
                  <a:gd name="T58" fmla="*/ 4 w 914"/>
                  <a:gd name="T59" fmla="*/ 1656 h 2641"/>
                  <a:gd name="T60" fmla="*/ 19 w 914"/>
                  <a:gd name="T61" fmla="*/ 1459 h 2641"/>
                  <a:gd name="T62" fmla="*/ 50 w 914"/>
                  <a:gd name="T63" fmla="*/ 1245 h 2641"/>
                  <a:gd name="T64" fmla="*/ 95 w 914"/>
                  <a:gd name="T65" fmla="*/ 1012 h 2641"/>
                  <a:gd name="T66" fmla="*/ 158 w 914"/>
                  <a:gd name="T67" fmla="*/ 760 h 2641"/>
                  <a:gd name="T68" fmla="*/ 239 w 914"/>
                  <a:gd name="T69" fmla="*/ 492 h 2641"/>
                  <a:gd name="T70" fmla="*/ 344 w 914"/>
                  <a:gd name="T71" fmla="*/ 204 h 2641"/>
                  <a:gd name="T72" fmla="*/ 427 w 914"/>
                  <a:gd name="T73" fmla="*/ 0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14" h="2641">
                    <a:moveTo>
                      <a:pt x="427" y="0"/>
                    </a:moveTo>
                    <a:lnTo>
                      <a:pt x="428" y="2"/>
                    </a:lnTo>
                    <a:lnTo>
                      <a:pt x="433" y="10"/>
                    </a:lnTo>
                    <a:lnTo>
                      <a:pt x="440" y="23"/>
                    </a:lnTo>
                    <a:lnTo>
                      <a:pt x="450" y="41"/>
                    </a:lnTo>
                    <a:lnTo>
                      <a:pt x="462" y="65"/>
                    </a:lnTo>
                    <a:lnTo>
                      <a:pt x="476" y="93"/>
                    </a:lnTo>
                    <a:lnTo>
                      <a:pt x="492" y="125"/>
                    </a:lnTo>
                    <a:lnTo>
                      <a:pt x="510" y="162"/>
                    </a:lnTo>
                    <a:lnTo>
                      <a:pt x="529" y="204"/>
                    </a:lnTo>
                    <a:lnTo>
                      <a:pt x="556" y="265"/>
                    </a:lnTo>
                    <a:lnTo>
                      <a:pt x="586" y="333"/>
                    </a:lnTo>
                    <a:lnTo>
                      <a:pt x="616" y="408"/>
                    </a:lnTo>
                    <a:lnTo>
                      <a:pt x="648" y="489"/>
                    </a:lnTo>
                    <a:lnTo>
                      <a:pt x="679" y="576"/>
                    </a:lnTo>
                    <a:lnTo>
                      <a:pt x="712" y="667"/>
                    </a:lnTo>
                    <a:lnTo>
                      <a:pt x="742" y="765"/>
                    </a:lnTo>
                    <a:lnTo>
                      <a:pt x="772" y="868"/>
                    </a:lnTo>
                    <a:lnTo>
                      <a:pt x="801" y="974"/>
                    </a:lnTo>
                    <a:lnTo>
                      <a:pt x="827" y="1085"/>
                    </a:lnTo>
                    <a:lnTo>
                      <a:pt x="851" y="1199"/>
                    </a:lnTo>
                    <a:lnTo>
                      <a:pt x="870" y="1317"/>
                    </a:lnTo>
                    <a:lnTo>
                      <a:pt x="887" y="1437"/>
                    </a:lnTo>
                    <a:lnTo>
                      <a:pt x="900" y="1561"/>
                    </a:lnTo>
                    <a:lnTo>
                      <a:pt x="910" y="1687"/>
                    </a:lnTo>
                    <a:lnTo>
                      <a:pt x="914" y="1814"/>
                    </a:lnTo>
                    <a:lnTo>
                      <a:pt x="911" y="1944"/>
                    </a:lnTo>
                    <a:lnTo>
                      <a:pt x="903" y="2074"/>
                    </a:lnTo>
                    <a:lnTo>
                      <a:pt x="889" y="2205"/>
                    </a:lnTo>
                    <a:lnTo>
                      <a:pt x="868" y="2338"/>
                    </a:lnTo>
                    <a:lnTo>
                      <a:pt x="839" y="2470"/>
                    </a:lnTo>
                    <a:lnTo>
                      <a:pt x="802" y="2602"/>
                    </a:lnTo>
                    <a:lnTo>
                      <a:pt x="729" y="2618"/>
                    </a:lnTo>
                    <a:lnTo>
                      <a:pt x="656" y="2630"/>
                    </a:lnTo>
                    <a:lnTo>
                      <a:pt x="584" y="2637"/>
                    </a:lnTo>
                    <a:lnTo>
                      <a:pt x="514" y="2641"/>
                    </a:lnTo>
                    <a:lnTo>
                      <a:pt x="448" y="2641"/>
                    </a:lnTo>
                    <a:lnTo>
                      <a:pt x="386" y="2640"/>
                    </a:lnTo>
                    <a:lnTo>
                      <a:pt x="328" y="2636"/>
                    </a:lnTo>
                    <a:lnTo>
                      <a:pt x="276" y="2631"/>
                    </a:lnTo>
                    <a:lnTo>
                      <a:pt x="230" y="2626"/>
                    </a:lnTo>
                    <a:lnTo>
                      <a:pt x="190" y="2619"/>
                    </a:lnTo>
                    <a:lnTo>
                      <a:pt x="158" y="2614"/>
                    </a:lnTo>
                    <a:lnTo>
                      <a:pt x="135" y="2609"/>
                    </a:lnTo>
                    <a:lnTo>
                      <a:pt x="123" y="2581"/>
                    </a:lnTo>
                    <a:lnTo>
                      <a:pt x="111" y="2548"/>
                    </a:lnTo>
                    <a:lnTo>
                      <a:pt x="98" y="2513"/>
                    </a:lnTo>
                    <a:lnTo>
                      <a:pt x="85" y="2472"/>
                    </a:lnTo>
                    <a:lnTo>
                      <a:pt x="73" y="2428"/>
                    </a:lnTo>
                    <a:lnTo>
                      <a:pt x="60" y="2378"/>
                    </a:lnTo>
                    <a:lnTo>
                      <a:pt x="48" y="2326"/>
                    </a:lnTo>
                    <a:lnTo>
                      <a:pt x="36" y="2268"/>
                    </a:lnTo>
                    <a:lnTo>
                      <a:pt x="27" y="2207"/>
                    </a:lnTo>
                    <a:lnTo>
                      <a:pt x="18" y="2141"/>
                    </a:lnTo>
                    <a:lnTo>
                      <a:pt x="10" y="2071"/>
                    </a:lnTo>
                    <a:lnTo>
                      <a:pt x="5" y="1997"/>
                    </a:lnTo>
                    <a:lnTo>
                      <a:pt x="1" y="1917"/>
                    </a:lnTo>
                    <a:lnTo>
                      <a:pt x="0" y="1835"/>
                    </a:lnTo>
                    <a:lnTo>
                      <a:pt x="0" y="1747"/>
                    </a:lnTo>
                    <a:lnTo>
                      <a:pt x="4" y="1656"/>
                    </a:lnTo>
                    <a:lnTo>
                      <a:pt x="10" y="1559"/>
                    </a:lnTo>
                    <a:lnTo>
                      <a:pt x="19" y="1459"/>
                    </a:lnTo>
                    <a:lnTo>
                      <a:pt x="33" y="1353"/>
                    </a:lnTo>
                    <a:lnTo>
                      <a:pt x="50" y="1245"/>
                    </a:lnTo>
                    <a:lnTo>
                      <a:pt x="70" y="1129"/>
                    </a:lnTo>
                    <a:lnTo>
                      <a:pt x="95" y="1012"/>
                    </a:lnTo>
                    <a:lnTo>
                      <a:pt x="124" y="888"/>
                    </a:lnTo>
                    <a:lnTo>
                      <a:pt x="158" y="760"/>
                    </a:lnTo>
                    <a:lnTo>
                      <a:pt x="196" y="628"/>
                    </a:lnTo>
                    <a:lnTo>
                      <a:pt x="239" y="492"/>
                    </a:lnTo>
                    <a:lnTo>
                      <a:pt x="289" y="350"/>
                    </a:lnTo>
                    <a:lnTo>
                      <a:pt x="344" y="204"/>
                    </a:lnTo>
                    <a:lnTo>
                      <a:pt x="383" y="103"/>
                    </a:lnTo>
                    <a:lnTo>
                      <a:pt x="427" y="0"/>
                    </a:lnTo>
                    <a:close/>
                  </a:path>
                </a:pathLst>
              </a:custGeom>
              <a:solidFill>
                <a:srgbClr val="D5E3ED"/>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dirty="0"/>
              </a:p>
            </p:txBody>
          </p:sp>
          <p:sp>
            <p:nvSpPr>
              <p:cNvPr id="40" name="Freeform 12">
                <a:extLst>
                  <a:ext uri="{FF2B5EF4-FFF2-40B4-BE49-F238E27FC236}">
                    <a16:creationId xmlns:a16="http://schemas.microsoft.com/office/drawing/2014/main" id="{B492F1BC-7FD4-6DC8-595C-8953094A08C3}"/>
                  </a:ext>
                </a:extLst>
              </p:cNvPr>
              <p:cNvSpPr>
                <a:spLocks/>
              </p:cNvSpPr>
              <p:nvPr/>
            </p:nvSpPr>
            <p:spPr bwMode="auto">
              <a:xfrm>
                <a:off x="5913438" y="0"/>
                <a:ext cx="293688" cy="1420813"/>
              </a:xfrm>
              <a:custGeom>
                <a:avLst/>
                <a:gdLst>
                  <a:gd name="T0" fmla="*/ 75 w 185"/>
                  <a:gd name="T1" fmla="*/ 0 h 895"/>
                  <a:gd name="T2" fmla="*/ 185 w 185"/>
                  <a:gd name="T3" fmla="*/ 749 h 895"/>
                  <a:gd name="T4" fmla="*/ 92 w 185"/>
                  <a:gd name="T5" fmla="*/ 895 h 895"/>
                  <a:gd name="T6" fmla="*/ 0 w 185"/>
                  <a:gd name="T7" fmla="*/ 749 h 895"/>
                  <a:gd name="T8" fmla="*/ 0 w 185"/>
                  <a:gd name="T9" fmla="*/ 749 h 895"/>
                  <a:gd name="T10" fmla="*/ 75 w 185"/>
                  <a:gd name="T11" fmla="*/ 0 h 895"/>
                </a:gdLst>
                <a:ahLst/>
                <a:cxnLst>
                  <a:cxn ang="0">
                    <a:pos x="T0" y="T1"/>
                  </a:cxn>
                  <a:cxn ang="0">
                    <a:pos x="T2" y="T3"/>
                  </a:cxn>
                  <a:cxn ang="0">
                    <a:pos x="T4" y="T5"/>
                  </a:cxn>
                  <a:cxn ang="0">
                    <a:pos x="T6" y="T7"/>
                  </a:cxn>
                  <a:cxn ang="0">
                    <a:pos x="T8" y="T9"/>
                  </a:cxn>
                  <a:cxn ang="0">
                    <a:pos x="T10" y="T11"/>
                  </a:cxn>
                </a:cxnLst>
                <a:rect l="0" t="0" r="r" b="b"/>
                <a:pathLst>
                  <a:path w="185" h="895">
                    <a:moveTo>
                      <a:pt x="75" y="0"/>
                    </a:moveTo>
                    <a:lnTo>
                      <a:pt x="185" y="749"/>
                    </a:lnTo>
                    <a:lnTo>
                      <a:pt x="92" y="895"/>
                    </a:lnTo>
                    <a:lnTo>
                      <a:pt x="0" y="749"/>
                    </a:lnTo>
                    <a:lnTo>
                      <a:pt x="0" y="749"/>
                    </a:lnTo>
                    <a:lnTo>
                      <a:pt x="75" y="0"/>
                    </a:lnTo>
                    <a:close/>
                  </a:path>
                </a:pathLst>
              </a:custGeom>
              <a:solidFill>
                <a:srgbClr val="53768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dirty="0"/>
              </a:p>
            </p:txBody>
          </p:sp>
          <p:sp>
            <p:nvSpPr>
              <p:cNvPr id="41" name="Freeform 13">
                <a:extLst>
                  <a:ext uri="{FF2B5EF4-FFF2-40B4-BE49-F238E27FC236}">
                    <a16:creationId xmlns:a16="http://schemas.microsoft.com/office/drawing/2014/main" id="{92DDEEB5-3B04-84E3-9C2B-142A56F0203E}"/>
                  </a:ext>
                </a:extLst>
              </p:cNvPr>
              <p:cNvSpPr>
                <a:spLocks/>
              </p:cNvSpPr>
              <p:nvPr/>
            </p:nvSpPr>
            <p:spPr bwMode="auto">
              <a:xfrm>
                <a:off x="5911851" y="3827463"/>
                <a:ext cx="358775" cy="1960563"/>
              </a:xfrm>
              <a:custGeom>
                <a:avLst/>
                <a:gdLst>
                  <a:gd name="T0" fmla="*/ 0 w 226"/>
                  <a:gd name="T1" fmla="*/ 0 h 1235"/>
                  <a:gd name="T2" fmla="*/ 226 w 226"/>
                  <a:gd name="T3" fmla="*/ 0 h 1235"/>
                  <a:gd name="T4" fmla="*/ 114 w 226"/>
                  <a:gd name="T5" fmla="*/ 1235 h 1235"/>
                  <a:gd name="T6" fmla="*/ 0 w 226"/>
                  <a:gd name="T7" fmla="*/ 0 h 1235"/>
                </a:gdLst>
                <a:ahLst/>
                <a:cxnLst>
                  <a:cxn ang="0">
                    <a:pos x="T0" y="T1"/>
                  </a:cxn>
                  <a:cxn ang="0">
                    <a:pos x="T2" y="T3"/>
                  </a:cxn>
                  <a:cxn ang="0">
                    <a:pos x="T4" y="T5"/>
                  </a:cxn>
                  <a:cxn ang="0">
                    <a:pos x="T6" y="T7"/>
                  </a:cxn>
                </a:cxnLst>
                <a:rect l="0" t="0" r="r" b="b"/>
                <a:pathLst>
                  <a:path w="226" h="1235">
                    <a:moveTo>
                      <a:pt x="0" y="0"/>
                    </a:moveTo>
                    <a:lnTo>
                      <a:pt x="226" y="0"/>
                    </a:lnTo>
                    <a:lnTo>
                      <a:pt x="114" y="1235"/>
                    </a:lnTo>
                    <a:lnTo>
                      <a:pt x="0" y="0"/>
                    </a:lnTo>
                    <a:close/>
                  </a:path>
                </a:pathLst>
              </a:custGeom>
              <a:solidFill>
                <a:srgbClr val="53768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dirty="0"/>
              </a:p>
            </p:txBody>
          </p:sp>
          <p:sp>
            <p:nvSpPr>
              <p:cNvPr id="42" name="Freeform 14">
                <a:extLst>
                  <a:ext uri="{FF2B5EF4-FFF2-40B4-BE49-F238E27FC236}">
                    <a16:creationId xmlns:a16="http://schemas.microsoft.com/office/drawing/2014/main" id="{D4271862-56FA-8C15-E6AC-30EE5FE74A76}"/>
                  </a:ext>
                </a:extLst>
              </p:cNvPr>
              <p:cNvSpPr>
                <a:spLocks/>
              </p:cNvSpPr>
              <p:nvPr/>
            </p:nvSpPr>
            <p:spPr bwMode="auto">
              <a:xfrm>
                <a:off x="5776913" y="2017713"/>
                <a:ext cx="566738" cy="568325"/>
              </a:xfrm>
              <a:custGeom>
                <a:avLst/>
                <a:gdLst>
                  <a:gd name="T0" fmla="*/ 178 w 357"/>
                  <a:gd name="T1" fmla="*/ 0 h 358"/>
                  <a:gd name="T2" fmla="*/ 214 w 357"/>
                  <a:gd name="T3" fmla="*/ 3 h 358"/>
                  <a:gd name="T4" fmla="*/ 248 w 357"/>
                  <a:gd name="T5" fmla="*/ 13 h 358"/>
                  <a:gd name="T6" fmla="*/ 279 w 357"/>
                  <a:gd name="T7" fmla="*/ 30 h 358"/>
                  <a:gd name="T8" fmla="*/ 305 w 357"/>
                  <a:gd name="T9" fmla="*/ 52 h 358"/>
                  <a:gd name="T10" fmla="*/ 327 w 357"/>
                  <a:gd name="T11" fmla="*/ 79 h 358"/>
                  <a:gd name="T12" fmla="*/ 343 w 357"/>
                  <a:gd name="T13" fmla="*/ 109 h 358"/>
                  <a:gd name="T14" fmla="*/ 353 w 357"/>
                  <a:gd name="T15" fmla="*/ 143 h 358"/>
                  <a:gd name="T16" fmla="*/ 357 w 357"/>
                  <a:gd name="T17" fmla="*/ 178 h 358"/>
                  <a:gd name="T18" fmla="*/ 353 w 357"/>
                  <a:gd name="T19" fmla="*/ 215 h 358"/>
                  <a:gd name="T20" fmla="*/ 343 w 357"/>
                  <a:gd name="T21" fmla="*/ 248 h 358"/>
                  <a:gd name="T22" fmla="*/ 327 w 357"/>
                  <a:gd name="T23" fmla="*/ 279 h 358"/>
                  <a:gd name="T24" fmla="*/ 305 w 357"/>
                  <a:gd name="T25" fmla="*/ 305 h 358"/>
                  <a:gd name="T26" fmla="*/ 279 w 357"/>
                  <a:gd name="T27" fmla="*/ 327 h 358"/>
                  <a:gd name="T28" fmla="*/ 248 w 357"/>
                  <a:gd name="T29" fmla="*/ 343 h 358"/>
                  <a:gd name="T30" fmla="*/ 214 w 357"/>
                  <a:gd name="T31" fmla="*/ 354 h 358"/>
                  <a:gd name="T32" fmla="*/ 178 w 357"/>
                  <a:gd name="T33" fmla="*/ 358 h 358"/>
                  <a:gd name="T34" fmla="*/ 142 w 357"/>
                  <a:gd name="T35" fmla="*/ 354 h 358"/>
                  <a:gd name="T36" fmla="*/ 108 w 357"/>
                  <a:gd name="T37" fmla="*/ 343 h 358"/>
                  <a:gd name="T38" fmla="*/ 78 w 357"/>
                  <a:gd name="T39" fmla="*/ 327 h 358"/>
                  <a:gd name="T40" fmla="*/ 52 w 357"/>
                  <a:gd name="T41" fmla="*/ 305 h 358"/>
                  <a:gd name="T42" fmla="*/ 30 w 357"/>
                  <a:gd name="T43" fmla="*/ 279 h 358"/>
                  <a:gd name="T44" fmla="*/ 14 w 357"/>
                  <a:gd name="T45" fmla="*/ 248 h 358"/>
                  <a:gd name="T46" fmla="*/ 4 w 357"/>
                  <a:gd name="T47" fmla="*/ 215 h 358"/>
                  <a:gd name="T48" fmla="*/ 0 w 357"/>
                  <a:gd name="T49" fmla="*/ 178 h 358"/>
                  <a:gd name="T50" fmla="*/ 4 w 357"/>
                  <a:gd name="T51" fmla="*/ 143 h 358"/>
                  <a:gd name="T52" fmla="*/ 14 w 357"/>
                  <a:gd name="T53" fmla="*/ 109 h 358"/>
                  <a:gd name="T54" fmla="*/ 30 w 357"/>
                  <a:gd name="T55" fmla="*/ 79 h 358"/>
                  <a:gd name="T56" fmla="*/ 52 w 357"/>
                  <a:gd name="T57" fmla="*/ 52 h 358"/>
                  <a:gd name="T58" fmla="*/ 78 w 357"/>
                  <a:gd name="T59" fmla="*/ 30 h 358"/>
                  <a:gd name="T60" fmla="*/ 108 w 357"/>
                  <a:gd name="T61" fmla="*/ 13 h 358"/>
                  <a:gd name="T62" fmla="*/ 142 w 357"/>
                  <a:gd name="T63" fmla="*/ 3 h 358"/>
                  <a:gd name="T64" fmla="*/ 178 w 357"/>
                  <a:gd name="T6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7" h="358">
                    <a:moveTo>
                      <a:pt x="178" y="0"/>
                    </a:moveTo>
                    <a:lnTo>
                      <a:pt x="214" y="3"/>
                    </a:lnTo>
                    <a:lnTo>
                      <a:pt x="248" y="13"/>
                    </a:lnTo>
                    <a:lnTo>
                      <a:pt x="279" y="30"/>
                    </a:lnTo>
                    <a:lnTo>
                      <a:pt x="305" y="52"/>
                    </a:lnTo>
                    <a:lnTo>
                      <a:pt x="327" y="79"/>
                    </a:lnTo>
                    <a:lnTo>
                      <a:pt x="343" y="109"/>
                    </a:lnTo>
                    <a:lnTo>
                      <a:pt x="353" y="143"/>
                    </a:lnTo>
                    <a:lnTo>
                      <a:pt x="357" y="178"/>
                    </a:lnTo>
                    <a:lnTo>
                      <a:pt x="353" y="215"/>
                    </a:lnTo>
                    <a:lnTo>
                      <a:pt x="343" y="248"/>
                    </a:lnTo>
                    <a:lnTo>
                      <a:pt x="327" y="279"/>
                    </a:lnTo>
                    <a:lnTo>
                      <a:pt x="305" y="305"/>
                    </a:lnTo>
                    <a:lnTo>
                      <a:pt x="279" y="327"/>
                    </a:lnTo>
                    <a:lnTo>
                      <a:pt x="248" y="343"/>
                    </a:lnTo>
                    <a:lnTo>
                      <a:pt x="214" y="354"/>
                    </a:lnTo>
                    <a:lnTo>
                      <a:pt x="178" y="358"/>
                    </a:lnTo>
                    <a:lnTo>
                      <a:pt x="142" y="354"/>
                    </a:lnTo>
                    <a:lnTo>
                      <a:pt x="108" y="343"/>
                    </a:lnTo>
                    <a:lnTo>
                      <a:pt x="78" y="327"/>
                    </a:lnTo>
                    <a:lnTo>
                      <a:pt x="52" y="305"/>
                    </a:lnTo>
                    <a:lnTo>
                      <a:pt x="30" y="279"/>
                    </a:lnTo>
                    <a:lnTo>
                      <a:pt x="14" y="248"/>
                    </a:lnTo>
                    <a:lnTo>
                      <a:pt x="4" y="215"/>
                    </a:lnTo>
                    <a:lnTo>
                      <a:pt x="0" y="178"/>
                    </a:lnTo>
                    <a:lnTo>
                      <a:pt x="4" y="143"/>
                    </a:lnTo>
                    <a:lnTo>
                      <a:pt x="14" y="109"/>
                    </a:lnTo>
                    <a:lnTo>
                      <a:pt x="30" y="79"/>
                    </a:lnTo>
                    <a:lnTo>
                      <a:pt x="52" y="52"/>
                    </a:lnTo>
                    <a:lnTo>
                      <a:pt x="78" y="30"/>
                    </a:lnTo>
                    <a:lnTo>
                      <a:pt x="108" y="13"/>
                    </a:lnTo>
                    <a:lnTo>
                      <a:pt x="142" y="3"/>
                    </a:lnTo>
                    <a:lnTo>
                      <a:pt x="178"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dirty="0"/>
              </a:p>
            </p:txBody>
          </p:sp>
          <p:sp>
            <p:nvSpPr>
              <p:cNvPr id="43" name="Freeform 15">
                <a:extLst>
                  <a:ext uri="{FF2B5EF4-FFF2-40B4-BE49-F238E27FC236}">
                    <a16:creationId xmlns:a16="http://schemas.microsoft.com/office/drawing/2014/main" id="{E29C5D5F-651B-67C1-64F2-86DBCA6DF2D4}"/>
                  </a:ext>
                </a:extLst>
              </p:cNvPr>
              <p:cNvSpPr>
                <a:spLocks noEditPoints="1"/>
              </p:cNvSpPr>
              <p:nvPr/>
            </p:nvSpPr>
            <p:spPr bwMode="auto">
              <a:xfrm>
                <a:off x="5751513" y="1992313"/>
                <a:ext cx="617538" cy="617538"/>
              </a:xfrm>
              <a:custGeom>
                <a:avLst/>
                <a:gdLst>
                  <a:gd name="T0" fmla="*/ 161 w 389"/>
                  <a:gd name="T1" fmla="*/ 34 h 389"/>
                  <a:gd name="T2" fmla="*/ 103 w 389"/>
                  <a:gd name="T3" fmla="*/ 59 h 389"/>
                  <a:gd name="T4" fmla="*/ 59 w 389"/>
                  <a:gd name="T5" fmla="*/ 103 h 389"/>
                  <a:gd name="T6" fmla="*/ 34 w 389"/>
                  <a:gd name="T7" fmla="*/ 161 h 389"/>
                  <a:gd name="T8" fmla="*/ 34 w 389"/>
                  <a:gd name="T9" fmla="*/ 227 h 389"/>
                  <a:gd name="T10" fmla="*/ 59 w 389"/>
                  <a:gd name="T11" fmla="*/ 286 h 389"/>
                  <a:gd name="T12" fmla="*/ 103 w 389"/>
                  <a:gd name="T13" fmla="*/ 330 h 389"/>
                  <a:gd name="T14" fmla="*/ 161 w 389"/>
                  <a:gd name="T15" fmla="*/ 355 h 389"/>
                  <a:gd name="T16" fmla="*/ 228 w 389"/>
                  <a:gd name="T17" fmla="*/ 355 h 389"/>
                  <a:gd name="T18" fmla="*/ 285 w 389"/>
                  <a:gd name="T19" fmla="*/ 330 h 389"/>
                  <a:gd name="T20" fmla="*/ 330 w 389"/>
                  <a:gd name="T21" fmla="*/ 286 h 389"/>
                  <a:gd name="T22" fmla="*/ 355 w 389"/>
                  <a:gd name="T23" fmla="*/ 227 h 389"/>
                  <a:gd name="T24" fmla="*/ 355 w 389"/>
                  <a:gd name="T25" fmla="*/ 161 h 389"/>
                  <a:gd name="T26" fmla="*/ 330 w 389"/>
                  <a:gd name="T27" fmla="*/ 103 h 389"/>
                  <a:gd name="T28" fmla="*/ 285 w 389"/>
                  <a:gd name="T29" fmla="*/ 59 h 389"/>
                  <a:gd name="T30" fmla="*/ 228 w 389"/>
                  <a:gd name="T31" fmla="*/ 34 h 389"/>
                  <a:gd name="T32" fmla="*/ 194 w 389"/>
                  <a:gd name="T33" fmla="*/ 0 h 389"/>
                  <a:gd name="T34" fmla="*/ 270 w 389"/>
                  <a:gd name="T35" fmla="*/ 15 h 389"/>
                  <a:gd name="T36" fmla="*/ 331 w 389"/>
                  <a:gd name="T37" fmla="*/ 57 h 389"/>
                  <a:gd name="T38" fmla="*/ 373 w 389"/>
                  <a:gd name="T39" fmla="*/ 118 h 389"/>
                  <a:gd name="T40" fmla="*/ 389 w 389"/>
                  <a:gd name="T41" fmla="*/ 194 h 389"/>
                  <a:gd name="T42" fmla="*/ 373 w 389"/>
                  <a:gd name="T43" fmla="*/ 270 h 389"/>
                  <a:gd name="T44" fmla="*/ 331 w 389"/>
                  <a:gd name="T45" fmla="*/ 332 h 389"/>
                  <a:gd name="T46" fmla="*/ 270 w 389"/>
                  <a:gd name="T47" fmla="*/ 374 h 389"/>
                  <a:gd name="T48" fmla="*/ 194 w 389"/>
                  <a:gd name="T49" fmla="*/ 389 h 389"/>
                  <a:gd name="T50" fmla="*/ 119 w 389"/>
                  <a:gd name="T51" fmla="*/ 374 h 389"/>
                  <a:gd name="T52" fmla="*/ 58 w 389"/>
                  <a:gd name="T53" fmla="*/ 332 h 389"/>
                  <a:gd name="T54" fmla="*/ 16 w 389"/>
                  <a:gd name="T55" fmla="*/ 270 h 389"/>
                  <a:gd name="T56" fmla="*/ 0 w 389"/>
                  <a:gd name="T57" fmla="*/ 194 h 389"/>
                  <a:gd name="T58" fmla="*/ 16 w 389"/>
                  <a:gd name="T59" fmla="*/ 118 h 389"/>
                  <a:gd name="T60" fmla="*/ 58 w 389"/>
                  <a:gd name="T61" fmla="*/ 57 h 389"/>
                  <a:gd name="T62" fmla="*/ 119 w 389"/>
                  <a:gd name="T63" fmla="*/ 15 h 389"/>
                  <a:gd name="T64" fmla="*/ 194 w 389"/>
                  <a:gd name="T65" fmla="*/ 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9" h="389">
                    <a:moveTo>
                      <a:pt x="194" y="31"/>
                    </a:moveTo>
                    <a:lnTo>
                      <a:pt x="161" y="34"/>
                    </a:lnTo>
                    <a:lnTo>
                      <a:pt x="131" y="44"/>
                    </a:lnTo>
                    <a:lnTo>
                      <a:pt x="103" y="59"/>
                    </a:lnTo>
                    <a:lnTo>
                      <a:pt x="79" y="79"/>
                    </a:lnTo>
                    <a:lnTo>
                      <a:pt x="59" y="103"/>
                    </a:lnTo>
                    <a:lnTo>
                      <a:pt x="43" y="131"/>
                    </a:lnTo>
                    <a:lnTo>
                      <a:pt x="34" y="161"/>
                    </a:lnTo>
                    <a:lnTo>
                      <a:pt x="31" y="194"/>
                    </a:lnTo>
                    <a:lnTo>
                      <a:pt x="34" y="227"/>
                    </a:lnTo>
                    <a:lnTo>
                      <a:pt x="43" y="258"/>
                    </a:lnTo>
                    <a:lnTo>
                      <a:pt x="59" y="286"/>
                    </a:lnTo>
                    <a:lnTo>
                      <a:pt x="79" y="311"/>
                    </a:lnTo>
                    <a:lnTo>
                      <a:pt x="103" y="330"/>
                    </a:lnTo>
                    <a:lnTo>
                      <a:pt x="131" y="345"/>
                    </a:lnTo>
                    <a:lnTo>
                      <a:pt x="161" y="355"/>
                    </a:lnTo>
                    <a:lnTo>
                      <a:pt x="194" y="358"/>
                    </a:lnTo>
                    <a:lnTo>
                      <a:pt x="228" y="355"/>
                    </a:lnTo>
                    <a:lnTo>
                      <a:pt x="258" y="345"/>
                    </a:lnTo>
                    <a:lnTo>
                      <a:pt x="285" y="330"/>
                    </a:lnTo>
                    <a:lnTo>
                      <a:pt x="310" y="311"/>
                    </a:lnTo>
                    <a:lnTo>
                      <a:pt x="330" y="286"/>
                    </a:lnTo>
                    <a:lnTo>
                      <a:pt x="346" y="258"/>
                    </a:lnTo>
                    <a:lnTo>
                      <a:pt x="355" y="227"/>
                    </a:lnTo>
                    <a:lnTo>
                      <a:pt x="357" y="194"/>
                    </a:lnTo>
                    <a:lnTo>
                      <a:pt x="355" y="161"/>
                    </a:lnTo>
                    <a:lnTo>
                      <a:pt x="346" y="131"/>
                    </a:lnTo>
                    <a:lnTo>
                      <a:pt x="330" y="103"/>
                    </a:lnTo>
                    <a:lnTo>
                      <a:pt x="310" y="79"/>
                    </a:lnTo>
                    <a:lnTo>
                      <a:pt x="285" y="59"/>
                    </a:lnTo>
                    <a:lnTo>
                      <a:pt x="258" y="44"/>
                    </a:lnTo>
                    <a:lnTo>
                      <a:pt x="228" y="34"/>
                    </a:lnTo>
                    <a:lnTo>
                      <a:pt x="194" y="31"/>
                    </a:lnTo>
                    <a:close/>
                    <a:moveTo>
                      <a:pt x="194" y="0"/>
                    </a:moveTo>
                    <a:lnTo>
                      <a:pt x="233" y="4"/>
                    </a:lnTo>
                    <a:lnTo>
                      <a:pt x="270" y="15"/>
                    </a:lnTo>
                    <a:lnTo>
                      <a:pt x="302" y="33"/>
                    </a:lnTo>
                    <a:lnTo>
                      <a:pt x="331" y="57"/>
                    </a:lnTo>
                    <a:lnTo>
                      <a:pt x="355" y="86"/>
                    </a:lnTo>
                    <a:lnTo>
                      <a:pt x="373" y="118"/>
                    </a:lnTo>
                    <a:lnTo>
                      <a:pt x="385" y="155"/>
                    </a:lnTo>
                    <a:lnTo>
                      <a:pt x="389" y="194"/>
                    </a:lnTo>
                    <a:lnTo>
                      <a:pt x="385" y="233"/>
                    </a:lnTo>
                    <a:lnTo>
                      <a:pt x="373" y="270"/>
                    </a:lnTo>
                    <a:lnTo>
                      <a:pt x="355" y="303"/>
                    </a:lnTo>
                    <a:lnTo>
                      <a:pt x="331" y="332"/>
                    </a:lnTo>
                    <a:lnTo>
                      <a:pt x="302" y="355"/>
                    </a:lnTo>
                    <a:lnTo>
                      <a:pt x="270" y="374"/>
                    </a:lnTo>
                    <a:lnTo>
                      <a:pt x="233" y="385"/>
                    </a:lnTo>
                    <a:lnTo>
                      <a:pt x="194" y="389"/>
                    </a:lnTo>
                    <a:lnTo>
                      <a:pt x="156" y="385"/>
                    </a:lnTo>
                    <a:lnTo>
                      <a:pt x="119" y="374"/>
                    </a:lnTo>
                    <a:lnTo>
                      <a:pt x="86" y="355"/>
                    </a:lnTo>
                    <a:lnTo>
                      <a:pt x="58" y="332"/>
                    </a:lnTo>
                    <a:lnTo>
                      <a:pt x="33" y="303"/>
                    </a:lnTo>
                    <a:lnTo>
                      <a:pt x="16" y="270"/>
                    </a:lnTo>
                    <a:lnTo>
                      <a:pt x="4" y="233"/>
                    </a:lnTo>
                    <a:lnTo>
                      <a:pt x="0" y="194"/>
                    </a:lnTo>
                    <a:lnTo>
                      <a:pt x="4" y="155"/>
                    </a:lnTo>
                    <a:lnTo>
                      <a:pt x="16" y="118"/>
                    </a:lnTo>
                    <a:lnTo>
                      <a:pt x="33" y="86"/>
                    </a:lnTo>
                    <a:lnTo>
                      <a:pt x="58" y="57"/>
                    </a:lnTo>
                    <a:lnTo>
                      <a:pt x="86" y="33"/>
                    </a:lnTo>
                    <a:lnTo>
                      <a:pt x="119" y="15"/>
                    </a:lnTo>
                    <a:lnTo>
                      <a:pt x="156" y="4"/>
                    </a:lnTo>
                    <a:lnTo>
                      <a:pt x="194" y="0"/>
                    </a:lnTo>
                    <a:close/>
                  </a:path>
                </a:pathLst>
              </a:custGeom>
              <a:solidFill>
                <a:schemeClr val="accent5">
                  <a:lumMod val="60000"/>
                  <a:lumOff val="40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dirty="0"/>
              </a:p>
            </p:txBody>
          </p:sp>
        </p:grpSp>
      </p:grpSp>
      <p:sp>
        <p:nvSpPr>
          <p:cNvPr id="44" name="TextBox 43">
            <a:extLst>
              <a:ext uri="{FF2B5EF4-FFF2-40B4-BE49-F238E27FC236}">
                <a16:creationId xmlns:a16="http://schemas.microsoft.com/office/drawing/2014/main" id="{E5E56330-085F-3A6F-D326-2993E4A5290B}"/>
              </a:ext>
            </a:extLst>
          </p:cNvPr>
          <p:cNvSpPr txBox="1"/>
          <p:nvPr/>
        </p:nvSpPr>
        <p:spPr>
          <a:xfrm>
            <a:off x="5431409" y="1456742"/>
            <a:ext cx="2633537" cy="646331"/>
          </a:xfrm>
          <a:prstGeom prst="rect">
            <a:avLst/>
          </a:prstGeom>
          <a:noFill/>
        </p:spPr>
        <p:txBody>
          <a:bodyPr wrap="square">
            <a:spAutoFit/>
          </a:bodyPr>
          <a:lstStyle/>
          <a:p>
            <a:r>
              <a:rPr lang="en-GB" dirty="0">
                <a:latin typeface="Myriad Pro" panose="020B0503030403020204"/>
              </a:rPr>
              <a:t>Time horizon of </a:t>
            </a:r>
            <a:r>
              <a:rPr lang="en-GB" b="1" dirty="0">
                <a:latin typeface="Myriad Pro" panose="020B0503030403020204"/>
              </a:rPr>
              <a:t>three to five years</a:t>
            </a:r>
          </a:p>
        </p:txBody>
      </p:sp>
      <p:sp>
        <p:nvSpPr>
          <p:cNvPr id="45" name="TextBox 44">
            <a:extLst>
              <a:ext uri="{FF2B5EF4-FFF2-40B4-BE49-F238E27FC236}">
                <a16:creationId xmlns:a16="http://schemas.microsoft.com/office/drawing/2014/main" id="{4DE7FD63-9A19-C95A-5A90-26D2055E6141}"/>
              </a:ext>
            </a:extLst>
          </p:cNvPr>
          <p:cNvSpPr txBox="1"/>
          <p:nvPr/>
        </p:nvSpPr>
        <p:spPr>
          <a:xfrm>
            <a:off x="5342184" y="2253642"/>
            <a:ext cx="2718775" cy="830997"/>
          </a:xfrm>
          <a:prstGeom prst="rect">
            <a:avLst/>
          </a:prstGeom>
          <a:noFill/>
        </p:spPr>
        <p:txBody>
          <a:bodyPr wrap="square">
            <a:spAutoFit/>
          </a:bodyPr>
          <a:lstStyle/>
          <a:p>
            <a:r>
              <a:rPr lang="en-GB" sz="1600" dirty="0">
                <a:latin typeface="Myriad Pro" panose="020B0503030403020204"/>
              </a:rPr>
              <a:t>Innovative approach to </a:t>
            </a:r>
            <a:r>
              <a:rPr lang="en-GB" sz="1600" b="1" dirty="0">
                <a:latin typeface="Myriad Pro" panose="020B0503030403020204"/>
              </a:rPr>
              <a:t>physical risk modelling</a:t>
            </a:r>
            <a:r>
              <a:rPr lang="en-GB" sz="1600" dirty="0">
                <a:latin typeface="Myriad Pro" panose="020B0503030403020204"/>
              </a:rPr>
              <a:t>: account for compound risks</a:t>
            </a:r>
          </a:p>
        </p:txBody>
      </p:sp>
      <p:sp>
        <p:nvSpPr>
          <p:cNvPr id="46" name="TextBox 45">
            <a:extLst>
              <a:ext uri="{FF2B5EF4-FFF2-40B4-BE49-F238E27FC236}">
                <a16:creationId xmlns:a16="http://schemas.microsoft.com/office/drawing/2014/main" id="{552286B4-9FCB-3BAC-B48C-1ADE8490DA4E}"/>
              </a:ext>
            </a:extLst>
          </p:cNvPr>
          <p:cNvSpPr txBox="1"/>
          <p:nvPr/>
        </p:nvSpPr>
        <p:spPr>
          <a:xfrm>
            <a:off x="5445804" y="3270112"/>
            <a:ext cx="2418421" cy="646331"/>
          </a:xfrm>
          <a:prstGeom prst="rect">
            <a:avLst/>
          </a:prstGeom>
          <a:noFill/>
        </p:spPr>
        <p:txBody>
          <a:bodyPr wrap="square">
            <a:spAutoFit/>
          </a:bodyPr>
          <a:lstStyle/>
          <a:p>
            <a:r>
              <a:rPr lang="en-GB" dirty="0">
                <a:latin typeface="Myriad Pro" panose="020B0503030403020204"/>
              </a:rPr>
              <a:t>Combine climate risk with </a:t>
            </a:r>
            <a:r>
              <a:rPr lang="en-GB" b="1" dirty="0">
                <a:latin typeface="Myriad Pro" panose="020B0503030403020204"/>
              </a:rPr>
              <a:t>business cycles</a:t>
            </a:r>
          </a:p>
        </p:txBody>
      </p:sp>
      <p:sp>
        <p:nvSpPr>
          <p:cNvPr id="47" name="Rectangle 46">
            <a:extLst>
              <a:ext uri="{FF2B5EF4-FFF2-40B4-BE49-F238E27FC236}">
                <a16:creationId xmlns:a16="http://schemas.microsoft.com/office/drawing/2014/main" id="{A22D8A2D-6ED9-A259-00D3-7C690C4A7310}"/>
              </a:ext>
            </a:extLst>
          </p:cNvPr>
          <p:cNvSpPr/>
          <p:nvPr/>
        </p:nvSpPr>
        <p:spPr bwMode="auto">
          <a:xfrm>
            <a:off x="396060" y="1704932"/>
            <a:ext cx="3240373" cy="2062103"/>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2800" b="1" i="0" u="none" strike="noStrike" cap="none" normalizeH="0" baseline="0" dirty="0">
                <a:ln>
                  <a:noFill/>
                </a:ln>
                <a:solidFill>
                  <a:srgbClr val="003399"/>
                </a:solidFill>
                <a:effectLst/>
                <a:latin typeface="Arial" charset="0"/>
                <a:ea typeface="ヒラギノ角ゴ Pro W3" pitchFamily="-64" charset="-128"/>
              </a:rPr>
              <a:t>Short-term scenarios: </a:t>
            </a:r>
            <a:br>
              <a:rPr kumimoji="0" lang="en-US" sz="2800" b="1" i="0" u="none" strike="noStrike" cap="none" normalizeH="0" baseline="0" dirty="0">
                <a:ln>
                  <a:noFill/>
                </a:ln>
                <a:solidFill>
                  <a:srgbClr val="003399"/>
                </a:solidFill>
                <a:effectLst/>
                <a:latin typeface="Arial" charset="0"/>
                <a:ea typeface="ヒラギノ角ゴ Pro W3" pitchFamily="-64" charset="-128"/>
              </a:rPr>
            </a:br>
            <a:r>
              <a:rPr lang="en-US" sz="2400" dirty="0"/>
              <a:t>1</a:t>
            </a:r>
            <a:r>
              <a:rPr lang="en-US" sz="2400" baseline="30000" dirty="0"/>
              <a:t>st</a:t>
            </a:r>
            <a:r>
              <a:rPr lang="en-US" sz="2400" dirty="0"/>
              <a:t> vintage to be released in Q1 2025 (tbc)</a:t>
            </a:r>
            <a:endParaRPr lang="en-GB" sz="2400" dirty="0"/>
          </a:p>
        </p:txBody>
      </p:sp>
      <p:sp>
        <p:nvSpPr>
          <p:cNvPr id="48" name="Explosion: 14 Points 47">
            <a:extLst>
              <a:ext uri="{FF2B5EF4-FFF2-40B4-BE49-F238E27FC236}">
                <a16:creationId xmlns:a16="http://schemas.microsoft.com/office/drawing/2014/main" id="{4EE8CDAC-5942-329F-CE4F-323FCFCB0CFF}"/>
              </a:ext>
            </a:extLst>
          </p:cNvPr>
          <p:cNvSpPr/>
          <p:nvPr/>
        </p:nvSpPr>
        <p:spPr bwMode="auto">
          <a:xfrm>
            <a:off x="3203990" y="1512018"/>
            <a:ext cx="804337" cy="500022"/>
          </a:xfrm>
          <a:prstGeom prst="irregularSeal2">
            <a:avLst/>
          </a:prstGeom>
          <a:solidFill>
            <a:srgbClr val="FF0000"/>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0" tIns="45720" rIns="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r>
              <a:rPr kumimoji="0" lang="en-US" sz="800" b="1" i="0" u="none" strike="noStrike" cap="none" normalizeH="0" baseline="0" dirty="0">
                <a:ln>
                  <a:noFill/>
                </a:ln>
                <a:solidFill>
                  <a:schemeClr val="bg1"/>
                </a:solidFill>
                <a:effectLst/>
                <a:latin typeface="Arial" charset="0"/>
                <a:ea typeface="ヒラギノ角ゴ Pro W3" pitchFamily="-64" charset="-128"/>
              </a:rPr>
              <a:t>New</a:t>
            </a:r>
            <a:endParaRPr kumimoji="0" lang="en-GB" sz="800" b="1" i="0" u="none" strike="noStrike" cap="none" normalizeH="0" baseline="0" dirty="0">
              <a:ln>
                <a:noFill/>
              </a:ln>
              <a:solidFill>
                <a:schemeClr val="bg1"/>
              </a:solidFill>
              <a:effectLst/>
              <a:latin typeface="Arial" charset="0"/>
              <a:ea typeface="ヒラギノ角ゴ Pro W3" pitchFamily="-64" charset="-128"/>
            </a:endParaRPr>
          </a:p>
        </p:txBody>
      </p:sp>
    </p:spTree>
    <p:extLst>
      <p:ext uri="{BB962C8B-B14F-4D97-AF65-F5344CB8AC3E}">
        <p14:creationId xmlns:p14="http://schemas.microsoft.com/office/powerpoint/2010/main" val="2191175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593BA035-7004-CC71-DA41-5EDB5BFAD76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6" imgH="346" progId="TCLayout.ActiveDocument.1">
                  <p:embed/>
                </p:oleObj>
              </mc:Choice>
              <mc:Fallback>
                <p:oleObj name="think-cell Slide" r:id="rId5" imgW="346" imgH="346" progId="TCLayout.ActiveDocument.1">
                  <p:embed/>
                  <p:pic>
                    <p:nvPicPr>
                      <p:cNvPr id="6" name="think-cell data - do not delete" hidden="1">
                        <a:extLst>
                          <a:ext uri="{FF2B5EF4-FFF2-40B4-BE49-F238E27FC236}">
                            <a16:creationId xmlns:a16="http://schemas.microsoft.com/office/drawing/2014/main" id="{593BA035-7004-CC71-DA41-5EDB5BFAD76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EDD02415-4915-442A-7DA2-49D2048A9800}"/>
              </a:ext>
            </a:extLst>
          </p:cNvPr>
          <p:cNvSpPr>
            <a:spLocks noGrp="1"/>
          </p:cNvSpPr>
          <p:nvPr>
            <p:ph type="title"/>
          </p:nvPr>
        </p:nvSpPr>
        <p:spPr/>
        <p:txBody>
          <a:bodyPr vert="horz"/>
          <a:lstStyle/>
          <a:p>
            <a:r>
              <a:rPr lang="en-GB" dirty="0"/>
              <a:t>NGFS short-term scenarios</a:t>
            </a:r>
          </a:p>
        </p:txBody>
      </p:sp>
      <p:sp>
        <p:nvSpPr>
          <p:cNvPr id="4" name="Slide Number Placeholder 3">
            <a:extLst>
              <a:ext uri="{FF2B5EF4-FFF2-40B4-BE49-F238E27FC236}">
                <a16:creationId xmlns:a16="http://schemas.microsoft.com/office/drawing/2014/main" id="{568949BD-475B-227E-F05E-0E0AA15B6C49}"/>
              </a:ext>
            </a:extLst>
          </p:cNvPr>
          <p:cNvSpPr>
            <a:spLocks noGrp="1"/>
          </p:cNvSpPr>
          <p:nvPr>
            <p:ph type="sldNum" sz="quarter" idx="10"/>
          </p:nvPr>
        </p:nvSpPr>
        <p:spPr/>
        <p:txBody>
          <a:bodyPr/>
          <a:lstStyle/>
          <a:p>
            <a:pPr>
              <a:defRPr/>
            </a:pPr>
            <a:fld id="{44320B71-EC71-4A7E-8C8A-9C555B387A1C}" type="slidenum">
              <a:rPr lang="en-GB" smtClean="0"/>
              <a:pPr>
                <a:defRPr/>
              </a:pPr>
              <a:t>8</a:t>
            </a:fld>
            <a:endParaRPr lang="en-GB" dirty="0"/>
          </a:p>
        </p:txBody>
      </p:sp>
      <p:pic>
        <p:nvPicPr>
          <p:cNvPr id="13" name="Picture 12">
            <a:extLst>
              <a:ext uri="{FF2B5EF4-FFF2-40B4-BE49-F238E27FC236}">
                <a16:creationId xmlns:a16="http://schemas.microsoft.com/office/drawing/2014/main" id="{6FDF56C2-2E60-5573-0806-11415408E2F7}"/>
              </a:ext>
            </a:extLst>
          </p:cNvPr>
          <p:cNvPicPr>
            <a:picLocks noChangeAspect="1"/>
          </p:cNvPicPr>
          <p:nvPr/>
        </p:nvPicPr>
        <p:blipFill>
          <a:blip r:embed="rId7"/>
          <a:stretch>
            <a:fillRect/>
          </a:stretch>
        </p:blipFill>
        <p:spPr>
          <a:xfrm>
            <a:off x="76089" y="1771827"/>
            <a:ext cx="4338537" cy="2295096"/>
          </a:xfrm>
          <a:prstGeom prst="rect">
            <a:avLst/>
          </a:prstGeom>
        </p:spPr>
      </p:pic>
      <p:sp>
        <p:nvSpPr>
          <p:cNvPr id="17" name="TextBox 16">
            <a:extLst>
              <a:ext uri="{FF2B5EF4-FFF2-40B4-BE49-F238E27FC236}">
                <a16:creationId xmlns:a16="http://schemas.microsoft.com/office/drawing/2014/main" id="{81C29E35-D5CD-93A4-A57D-D7E891B4361D}"/>
              </a:ext>
            </a:extLst>
          </p:cNvPr>
          <p:cNvSpPr txBox="1"/>
          <p:nvPr/>
        </p:nvSpPr>
        <p:spPr>
          <a:xfrm>
            <a:off x="240880" y="729415"/>
            <a:ext cx="3666559" cy="800219"/>
          </a:xfrm>
          <a:prstGeom prst="rect">
            <a:avLst/>
          </a:prstGeom>
          <a:noFill/>
        </p:spPr>
        <p:txBody>
          <a:bodyPr wrap="square" rtlCol="0">
            <a:spAutoFit/>
          </a:bodyPr>
          <a:lstStyle/>
          <a:p>
            <a:pPr algn="ctr"/>
            <a:r>
              <a:rPr lang="en-US" sz="1600" dirty="0">
                <a:solidFill>
                  <a:srgbClr val="C00000"/>
                </a:solidFill>
              </a:rPr>
              <a:t>Five distinct narratives exploring a wide range of shocks</a:t>
            </a:r>
          </a:p>
          <a:p>
            <a:pPr algn="ctr"/>
            <a:endParaRPr lang="en-GB" sz="1400" dirty="0"/>
          </a:p>
        </p:txBody>
      </p:sp>
      <p:sp>
        <p:nvSpPr>
          <p:cNvPr id="18" name="Rectangle 5">
            <a:extLst>
              <a:ext uri="{FF2B5EF4-FFF2-40B4-BE49-F238E27FC236}">
                <a16:creationId xmlns:a16="http://schemas.microsoft.com/office/drawing/2014/main" id="{E24282CD-6400-0057-8803-7C291CCCC214}"/>
              </a:ext>
            </a:extLst>
          </p:cNvPr>
          <p:cNvSpPr>
            <a:spLocks noChangeArrowheads="1"/>
          </p:cNvSpPr>
          <p:nvPr>
            <p:custDataLst>
              <p:tags r:id="rId2"/>
            </p:custDataLst>
          </p:nvPr>
        </p:nvSpPr>
        <p:spPr bwMode="auto">
          <a:xfrm>
            <a:off x="0" y="126932"/>
            <a:ext cx="357441" cy="298735"/>
          </a:xfrm>
          <a:prstGeom prst="rect">
            <a:avLst/>
          </a:prstGeom>
          <a:solidFill>
            <a:srgbClr val="00329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lvl1pPr eaLnBrk="0" hangingPunct="0">
              <a:spcBef>
                <a:spcPct val="30000"/>
              </a:spcBef>
              <a:buClr>
                <a:schemeClr val="tx2"/>
              </a:buClr>
              <a:defRPr sz="2200">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buFont typeface="Times" pitchFamily="18" charset="0"/>
              <a:defRPr sz="1600" i="1">
                <a:solidFill>
                  <a:schemeClr val="tx1"/>
                </a:solidFill>
                <a:latin typeface="Arial" pitchFamily="34" charset="0"/>
                <a:cs typeface="Arial" pitchFamily="34" charset="0"/>
              </a:defRPr>
            </a:lvl5pPr>
            <a:lvl6pPr marL="25146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6pPr>
            <a:lvl7pPr marL="29718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7pPr>
            <a:lvl8pPr marL="34290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8pPr>
            <a:lvl9pPr marL="3886200" indent="-228600" eaLnBrk="0" fontAlgn="base" hangingPunct="0">
              <a:spcBef>
                <a:spcPct val="0"/>
              </a:spcBef>
              <a:spcAft>
                <a:spcPct val="0"/>
              </a:spcAft>
              <a:buFont typeface="Times" pitchFamily="18" charset="0"/>
              <a:defRPr sz="1600" i="1">
                <a:solidFill>
                  <a:schemeClr val="tx1"/>
                </a:solidFill>
                <a:latin typeface="Arial" pitchFamily="34" charset="0"/>
                <a:cs typeface="Arial" pitchFamily="34" charset="0"/>
              </a:defRPr>
            </a:lvl9pPr>
          </a:lstStyle>
          <a:p>
            <a:pPr algn="ctr" eaLnBrk="1" hangingPunct="1">
              <a:spcBef>
                <a:spcPct val="0"/>
              </a:spcBef>
              <a:buClrTx/>
            </a:pPr>
            <a:r>
              <a:rPr lang="en-GB" altLang="en-US" sz="1800" b="1" dirty="0">
                <a:solidFill>
                  <a:srgbClr val="FFFFFF"/>
                </a:solidFill>
              </a:rPr>
              <a:t>3</a:t>
            </a:r>
          </a:p>
        </p:txBody>
      </p:sp>
      <p:graphicFrame>
        <p:nvGraphicFramePr>
          <p:cNvPr id="2" name="Diagram 1">
            <a:extLst>
              <a:ext uri="{FF2B5EF4-FFF2-40B4-BE49-F238E27FC236}">
                <a16:creationId xmlns:a16="http://schemas.microsoft.com/office/drawing/2014/main" id="{2954927E-83BC-B4FC-2C03-DE0608F6F7D5}"/>
              </a:ext>
            </a:extLst>
          </p:cNvPr>
          <p:cNvGraphicFramePr/>
          <p:nvPr>
            <p:extLst>
              <p:ext uri="{D42A27DB-BD31-4B8C-83A1-F6EECF244321}">
                <p14:modId xmlns:p14="http://schemas.microsoft.com/office/powerpoint/2010/main" val="903264316"/>
              </p:ext>
            </p:extLst>
          </p:nvPr>
        </p:nvGraphicFramePr>
        <p:xfrm>
          <a:off x="4530650" y="1323614"/>
          <a:ext cx="4199882" cy="32245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22101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35039B4F-1926-ADDF-9CB4-84B66CF57888}"/>
              </a:ext>
            </a:extLst>
          </p:cNvPr>
          <p:cNvGraphicFramePr>
            <a:graphicFrameLocks noChangeAspect="1"/>
          </p:cNvGraphicFramePr>
          <p:nvPr>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46" imgH="346" progId="TCLayout.ActiveDocument.1">
                  <p:embed/>
                </p:oleObj>
              </mc:Choice>
              <mc:Fallback>
                <p:oleObj name="think-cell Slide" r:id="rId4" imgW="346" imgH="346" progId="TCLayout.ActiveDocument.1">
                  <p:embed/>
                  <p:pic>
                    <p:nvPicPr>
                      <p:cNvPr id="7" name="think-cell data - do not delete" hidden="1">
                        <a:extLst>
                          <a:ext uri="{FF2B5EF4-FFF2-40B4-BE49-F238E27FC236}">
                            <a16:creationId xmlns:a16="http://schemas.microsoft.com/office/drawing/2014/main" id="{35039B4F-1926-ADDF-9CB4-84B66CF57888}"/>
                          </a:ext>
                        </a:extLst>
                      </p:cNvPr>
                      <p:cNvPicPr/>
                      <p:nvPr/>
                    </p:nvPicPr>
                    <p:blipFill>
                      <a:blip r:embed="rId5"/>
                      <a:stretch>
                        <a:fillRect/>
                      </a:stretch>
                    </p:blipFill>
                    <p:spPr>
                      <a:xfrm>
                        <a:off x="1191" y="1191"/>
                        <a:ext cx="1191" cy="1191"/>
                      </a:xfrm>
                      <a:prstGeom prst="rect">
                        <a:avLst/>
                      </a:prstGeom>
                    </p:spPr>
                  </p:pic>
                </p:oleObj>
              </mc:Fallback>
            </mc:AlternateContent>
          </a:graphicData>
        </a:graphic>
      </p:graphicFrame>
      <p:sp>
        <p:nvSpPr>
          <p:cNvPr id="3" name="Slide Number Placeholder 2">
            <a:extLst>
              <a:ext uri="{FF2B5EF4-FFF2-40B4-BE49-F238E27FC236}">
                <a16:creationId xmlns:a16="http://schemas.microsoft.com/office/drawing/2014/main" id="{E1FFD2C3-6F50-71EE-A5DF-92FFA6953525}"/>
              </a:ext>
            </a:extLst>
          </p:cNvPr>
          <p:cNvSpPr>
            <a:spLocks noGrp="1"/>
          </p:cNvSpPr>
          <p:nvPr>
            <p:ph type="sldNum" sz="quarter" idx="4"/>
          </p:nvPr>
        </p:nvSpPr>
        <p:spPr/>
        <p:txBody>
          <a:bodyPr/>
          <a:lstStyle/>
          <a:p>
            <a:fld id="{6D0EB961-DA56-4C0B-85C0-9B8247FC8DA7}" type="slidenum">
              <a:rPr lang="fr-FR" smtClean="0"/>
              <a:t>9</a:t>
            </a:fld>
            <a:endParaRPr lang="fr-FR"/>
          </a:p>
        </p:txBody>
      </p:sp>
      <p:sp>
        <p:nvSpPr>
          <p:cNvPr id="8" name="Rectangle 7">
            <a:extLst>
              <a:ext uri="{FF2B5EF4-FFF2-40B4-BE49-F238E27FC236}">
                <a16:creationId xmlns:a16="http://schemas.microsoft.com/office/drawing/2014/main" id="{B8DC008A-8994-126E-6437-78C56B751D2D}"/>
              </a:ext>
            </a:extLst>
          </p:cNvPr>
          <p:cNvSpPr/>
          <p:nvPr/>
        </p:nvSpPr>
        <p:spPr bwMode="auto">
          <a:xfrm>
            <a:off x="397042" y="541421"/>
            <a:ext cx="8475044" cy="309573"/>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defTabSz="685800" eaLnBrk="0" hangingPunct="0">
              <a:spcBef>
                <a:spcPct val="50000"/>
              </a:spcBef>
            </a:pPr>
            <a:endParaRPr lang="en-GB" sz="1200" dirty="0">
              <a:latin typeface="Arial" charset="0"/>
              <a:ea typeface="ヒラギノ角ゴ Pro W3" pitchFamily="-64" charset="-128"/>
            </a:endParaRPr>
          </a:p>
        </p:txBody>
      </p:sp>
      <p:sp>
        <p:nvSpPr>
          <p:cNvPr id="9" name="Rectangle 8">
            <a:extLst>
              <a:ext uri="{FF2B5EF4-FFF2-40B4-BE49-F238E27FC236}">
                <a16:creationId xmlns:a16="http://schemas.microsoft.com/office/drawing/2014/main" id="{FEDD7935-3D71-0CAB-C65E-43762218C7EA}"/>
              </a:ext>
            </a:extLst>
          </p:cNvPr>
          <p:cNvSpPr/>
          <p:nvPr/>
        </p:nvSpPr>
        <p:spPr bwMode="auto">
          <a:xfrm>
            <a:off x="0" y="0"/>
            <a:ext cx="3486752" cy="5143500"/>
          </a:xfrm>
          <a:prstGeom prst="rect">
            <a:avLst/>
          </a:pr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68580" tIns="34290" rIns="68580" bIns="34290" numCol="1" rtlCol="0" anchor="ctr" anchorCtr="0" compatLnSpc="1">
            <a:prstTxWarp prst="textNoShape">
              <a:avLst/>
            </a:prstTxWarp>
            <a:noAutofit/>
          </a:bodyPr>
          <a:lstStyle/>
          <a:p>
            <a:pPr defTabSz="685800" eaLnBrk="0" hangingPunct="0">
              <a:spcBef>
                <a:spcPct val="50000"/>
              </a:spcBef>
            </a:pPr>
            <a:endParaRPr lang="en-GB" sz="1200" dirty="0">
              <a:latin typeface="Arial" charset="0"/>
              <a:ea typeface="ヒラギノ角ゴ Pro W3" pitchFamily="-64" charset="-128"/>
            </a:endParaRPr>
          </a:p>
        </p:txBody>
      </p:sp>
      <p:pic>
        <p:nvPicPr>
          <p:cNvPr id="10" name="Graphic 9" descr="Questions with solid fill">
            <a:extLst>
              <a:ext uri="{FF2B5EF4-FFF2-40B4-BE49-F238E27FC236}">
                <a16:creationId xmlns:a16="http://schemas.microsoft.com/office/drawing/2014/main" id="{17B809EF-38F3-025C-3B9A-F3E1EEF7BCC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32639" y="1361795"/>
            <a:ext cx="2419911" cy="2419911"/>
          </a:xfrm>
          <a:prstGeom prst="rect">
            <a:avLst/>
          </a:prstGeom>
        </p:spPr>
      </p:pic>
      <p:sp>
        <p:nvSpPr>
          <p:cNvPr id="11" name="Rectangle 10">
            <a:extLst>
              <a:ext uri="{FF2B5EF4-FFF2-40B4-BE49-F238E27FC236}">
                <a16:creationId xmlns:a16="http://schemas.microsoft.com/office/drawing/2014/main" id="{48AE1827-DC45-66CA-5390-98EA255211F8}"/>
              </a:ext>
            </a:extLst>
          </p:cNvPr>
          <p:cNvSpPr/>
          <p:nvPr/>
        </p:nvSpPr>
        <p:spPr bwMode="auto">
          <a:xfrm>
            <a:off x="4531057" y="1642849"/>
            <a:ext cx="3853787" cy="1857802"/>
          </a:xfrm>
          <a:prstGeom prst="rect">
            <a:avLst/>
          </a:prstGeom>
          <a:no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algn="ctr" defTabSz="685800" eaLnBrk="0" hangingPunct="0">
              <a:spcBef>
                <a:spcPts val="0"/>
              </a:spcBef>
            </a:pPr>
            <a:r>
              <a:rPr lang="en-GB" sz="4950" b="1" dirty="0">
                <a:solidFill>
                  <a:schemeClr val="tx2"/>
                </a:solidFill>
                <a:latin typeface="Arial" charset="0"/>
                <a:ea typeface="ヒラギノ角ゴ Pro W3" pitchFamily="-64" charset="-128"/>
              </a:rPr>
              <a:t>Discussion and </a:t>
            </a:r>
          </a:p>
          <a:p>
            <a:pPr algn="ctr" defTabSz="685800" eaLnBrk="0" hangingPunct="0">
              <a:spcBef>
                <a:spcPts val="0"/>
              </a:spcBef>
            </a:pPr>
            <a:r>
              <a:rPr lang="en-GB" sz="4950" b="1" dirty="0">
                <a:solidFill>
                  <a:schemeClr val="tx2"/>
                </a:solidFill>
                <a:latin typeface="Arial" charset="0"/>
                <a:ea typeface="ヒラギノ角ゴ Pro W3" pitchFamily="-64" charset="-128"/>
              </a:rPr>
              <a:t>Q&amp;A</a:t>
            </a:r>
          </a:p>
        </p:txBody>
      </p:sp>
    </p:spTree>
    <p:extLst>
      <p:ext uri="{BB962C8B-B14F-4D97-AF65-F5344CB8AC3E}">
        <p14:creationId xmlns:p14="http://schemas.microsoft.com/office/powerpoint/2010/main" val="34840354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AGENDA_2_ASSOC" val="-1"/>
</p:tagLst>
</file>

<file path=ppt/tags/tag11.xml><?xml version="1.0" encoding="utf-8"?>
<p:tagLst xmlns:a="http://schemas.openxmlformats.org/drawingml/2006/main" xmlns:r="http://schemas.openxmlformats.org/officeDocument/2006/relationships" xmlns:p="http://schemas.openxmlformats.org/presentationml/2006/main">
  <p:tag name="AGENDA_3_ASSOC" val="-1"/>
</p:tagLst>
</file>

<file path=ppt/tags/tag12.xml><?xml version="1.0" encoding="utf-8"?>
<p:tagLst xmlns:a="http://schemas.openxmlformats.org/drawingml/2006/main" xmlns:r="http://schemas.openxmlformats.org/officeDocument/2006/relationships" xmlns:p="http://schemas.openxmlformats.org/presentationml/2006/main">
  <p:tag name="AGENDA_2" val="-1"/>
</p:tagLst>
</file>

<file path=ppt/tags/tag13.xml><?xml version="1.0" encoding="utf-8"?>
<p:tagLst xmlns:a="http://schemas.openxmlformats.org/drawingml/2006/main" xmlns:r="http://schemas.openxmlformats.org/officeDocument/2006/relationships" xmlns:p="http://schemas.openxmlformats.org/presentationml/2006/main">
  <p:tag name="AGENDA_3" val="-1"/>
</p:tagLst>
</file>

<file path=ppt/tags/tag14.xml><?xml version="1.0" encoding="utf-8"?>
<p:tagLst xmlns:a="http://schemas.openxmlformats.org/drawingml/2006/main" xmlns:r="http://schemas.openxmlformats.org/officeDocument/2006/relationships" xmlns:p="http://schemas.openxmlformats.org/presentationml/2006/main">
  <p:tag name="AGENDA_1" val="-1"/>
</p:tagLst>
</file>

<file path=ppt/tags/tag15.xml><?xml version="1.0" encoding="utf-8"?>
<p:tagLst xmlns:a="http://schemas.openxmlformats.org/drawingml/2006/main" xmlns:r="http://schemas.openxmlformats.org/officeDocument/2006/relationships" xmlns:p="http://schemas.openxmlformats.org/presentationml/2006/main">
  <p:tag name="AGENDA_2_ASSOC" val="-1"/>
</p:tagLst>
</file>

<file path=ppt/tags/tag16.xml><?xml version="1.0" encoding="utf-8"?>
<p:tagLst xmlns:a="http://schemas.openxmlformats.org/drawingml/2006/main" xmlns:r="http://schemas.openxmlformats.org/officeDocument/2006/relationships" xmlns:p="http://schemas.openxmlformats.org/presentationml/2006/main">
  <p:tag name="AGENDA_3_ASSOC" val="-1"/>
</p:tagLst>
</file>

<file path=ppt/tags/tag17.xml><?xml version="1.0" encoding="utf-8"?>
<p:tagLst xmlns:a="http://schemas.openxmlformats.org/drawingml/2006/main" xmlns:r="http://schemas.openxmlformats.org/officeDocument/2006/relationships" xmlns:p="http://schemas.openxmlformats.org/presentationml/2006/main">
  <p:tag name="AGENDA_2" val="-1"/>
</p:tagLst>
</file>

<file path=ppt/tags/tag18.xml><?xml version="1.0" encoding="utf-8"?>
<p:tagLst xmlns:a="http://schemas.openxmlformats.org/drawingml/2006/main" xmlns:r="http://schemas.openxmlformats.org/officeDocument/2006/relationships" xmlns:p="http://schemas.openxmlformats.org/presentationml/2006/main">
  <p:tag name="AGENDA_3" val="-1"/>
</p:tagLst>
</file>

<file path=ppt/tags/tag19.xml><?xml version="1.0" encoding="utf-8"?>
<p:tagLst xmlns:a="http://schemas.openxmlformats.org/drawingml/2006/main" xmlns:r="http://schemas.openxmlformats.org/officeDocument/2006/relationships" xmlns:p="http://schemas.openxmlformats.org/presentationml/2006/main">
  <p:tag name="AGENDA_2" val="-1"/>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AGENDA_2" val="-1"/>
</p:tagLst>
</file>

<file path=ppt/tags/tag21.xml><?xml version="1.0" encoding="utf-8"?>
<p:tagLst xmlns:a="http://schemas.openxmlformats.org/drawingml/2006/main" xmlns:r="http://schemas.openxmlformats.org/officeDocument/2006/relationships" xmlns:p="http://schemas.openxmlformats.org/presentationml/2006/main">
  <p:tag name="AGENDA_2" val="-1"/>
</p:tagLst>
</file>

<file path=ppt/tags/tag22.xml><?xml version="1.0" encoding="utf-8"?>
<p:tagLst xmlns:a="http://schemas.openxmlformats.org/drawingml/2006/main" xmlns:r="http://schemas.openxmlformats.org/officeDocument/2006/relationships" xmlns:p="http://schemas.openxmlformats.org/presentationml/2006/main">
  <p:tag name="AGENDA_2" val="-1"/>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AGENDA_1" val="-1"/>
</p:tagLst>
</file>

<file path=ppt/tags/tag26.xml><?xml version="1.0" encoding="utf-8"?>
<p:tagLst xmlns:a="http://schemas.openxmlformats.org/drawingml/2006/main" xmlns:r="http://schemas.openxmlformats.org/officeDocument/2006/relationships" xmlns:p="http://schemas.openxmlformats.org/presentationml/2006/main">
  <p:tag name="AGENDA_3_ASSOC" val="-1"/>
</p:tagLst>
</file>

<file path=ppt/tags/tag27.xml><?xml version="1.0" encoding="utf-8"?>
<p:tagLst xmlns:a="http://schemas.openxmlformats.org/drawingml/2006/main" xmlns:r="http://schemas.openxmlformats.org/officeDocument/2006/relationships" xmlns:p="http://schemas.openxmlformats.org/presentationml/2006/main">
  <p:tag name="AGENDA_3" val="-1"/>
</p:tagLst>
</file>

<file path=ppt/tags/tag28.xml><?xml version="1.0" encoding="utf-8"?>
<p:tagLst xmlns:a="http://schemas.openxmlformats.org/drawingml/2006/main" xmlns:r="http://schemas.openxmlformats.org/officeDocument/2006/relationships" xmlns:p="http://schemas.openxmlformats.org/presentationml/2006/main">
  <p:tag name="AGENDA_1_ASSOC" val="-1"/>
</p:tagLst>
</file>

<file path=ppt/tags/tag29.xml><?xml version="1.0" encoding="utf-8"?>
<p:tagLst xmlns:a="http://schemas.openxmlformats.org/drawingml/2006/main" xmlns:r="http://schemas.openxmlformats.org/officeDocument/2006/relationships" xmlns:p="http://schemas.openxmlformats.org/presentationml/2006/main">
  <p:tag name="AGENDA_2_ASSOC" val="-1"/>
</p:tagLst>
</file>

<file path=ppt/tags/tag3.xml><?xml version="1.0" encoding="utf-8"?>
<p:tagLst xmlns:a="http://schemas.openxmlformats.org/drawingml/2006/main" xmlns:r="http://schemas.openxmlformats.org/officeDocument/2006/relationships" xmlns:p="http://schemas.openxmlformats.org/presentationml/2006/main">
  <p:tag name="AGENDA_1_ASSOC" val="-1"/>
</p:tagLst>
</file>

<file path=ppt/tags/tag30.xml><?xml version="1.0" encoding="utf-8"?>
<p:tagLst xmlns:a="http://schemas.openxmlformats.org/drawingml/2006/main" xmlns:r="http://schemas.openxmlformats.org/officeDocument/2006/relationships" xmlns:p="http://schemas.openxmlformats.org/presentationml/2006/main">
  <p:tag name="AGENDA_1" val="-1"/>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AGENDA_1_ASSOC" val="-1"/>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AGENDA_1_ASSOC" val="-1"/>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AGENDA_1_ASSOC" val="-1"/>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AGENDA_1_ASSOC" val="-1"/>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AGENDA_2_ASSOC" val="-1"/>
</p:tagLst>
</file>

<file path=ppt/tags/tag40.xml><?xml version="1.0" encoding="utf-8"?>
<p:tagLst xmlns:a="http://schemas.openxmlformats.org/drawingml/2006/main" xmlns:r="http://schemas.openxmlformats.org/officeDocument/2006/relationships" xmlns:p="http://schemas.openxmlformats.org/presentationml/2006/main">
  <p:tag name="AGENDA_1_ASSOC" val="-1"/>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AGENDA_1_ASSOC" val="-1"/>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AGENDA_3_ASSOC" val="-1"/>
</p:tagLst>
</file>

<file path=ppt/tags/tag6.xml><?xml version="1.0" encoding="utf-8"?>
<p:tagLst xmlns:a="http://schemas.openxmlformats.org/drawingml/2006/main" xmlns:r="http://schemas.openxmlformats.org/officeDocument/2006/relationships" xmlns:p="http://schemas.openxmlformats.org/presentationml/2006/main">
  <p:tag name="AGENDA_2" val="-1"/>
</p:tagLst>
</file>

<file path=ppt/tags/tag7.xml><?xml version="1.0" encoding="utf-8"?>
<p:tagLst xmlns:a="http://schemas.openxmlformats.org/drawingml/2006/main" xmlns:r="http://schemas.openxmlformats.org/officeDocument/2006/relationships" xmlns:p="http://schemas.openxmlformats.org/presentationml/2006/main">
  <p:tag name="AGENDA_3" val="-1"/>
</p:tagLst>
</file>

<file path=ppt/tags/tag8.xml><?xml version="1.0" encoding="utf-8"?>
<p:tagLst xmlns:a="http://schemas.openxmlformats.org/drawingml/2006/main" xmlns:r="http://schemas.openxmlformats.org/officeDocument/2006/relationships" xmlns:p="http://schemas.openxmlformats.org/presentationml/2006/main">
  <p:tag name="AGENDA_1" val="-1"/>
</p:tagLst>
</file>

<file path=ppt/tags/tag9.xml><?xml version="1.0" encoding="utf-8"?>
<p:tagLst xmlns:a="http://schemas.openxmlformats.org/drawingml/2006/main" xmlns:r="http://schemas.openxmlformats.org/officeDocument/2006/relationships" xmlns:p="http://schemas.openxmlformats.org/presentationml/2006/main">
  <p:tag name="AGENDA_1_ASSOC" val="-1"/>
</p:tagLst>
</file>

<file path=ppt/theme/theme1.xml><?xml version="1.0" encoding="utf-8"?>
<a:theme xmlns:a="http://schemas.openxmlformats.org/drawingml/2006/main" name="ECB Default 16x9">
  <a:themeElements>
    <a:clrScheme name="___FINAL___ECB___">
      <a:dk1>
        <a:srgbClr val="585858"/>
      </a:dk1>
      <a:lt1>
        <a:srgbClr val="FFFFFF"/>
      </a:lt1>
      <a:dk2>
        <a:srgbClr val="003399"/>
      </a:dk2>
      <a:lt2>
        <a:srgbClr val="BEBEBE"/>
      </a:lt2>
      <a:accent1>
        <a:srgbClr val="003399"/>
      </a:accent1>
      <a:accent2>
        <a:srgbClr val="4078B8"/>
      </a:accent2>
      <a:accent3>
        <a:srgbClr val="AF7598"/>
      </a:accent3>
      <a:accent4>
        <a:srgbClr val="682E32"/>
      </a:accent4>
      <a:accent5>
        <a:srgbClr val="EAC568"/>
      </a:accent5>
      <a:accent6>
        <a:srgbClr val="77B37F"/>
      </a:accent6>
      <a:hlink>
        <a:srgbClr val="5FA3DB"/>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CB Default 16x9.potx" id="{6E23D2F4-1A74-4AD2-B089-42BA655319E2}" vid="{1B897CD9-61AB-4F9A-8FE1-AB8E3F1008F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ECB Default 16x9</Template>
  <TotalTime>104</TotalTime>
  <Words>1435</Words>
  <Application>Microsoft Office PowerPoint</Application>
  <PresentationFormat>Presentazione su schermo (16:9)</PresentationFormat>
  <Paragraphs>196</Paragraphs>
  <Slides>14</Slides>
  <Notes>9</Notes>
  <HiddenSlides>0</HiddenSlides>
  <MMClips>0</MMClips>
  <ScaleCrop>false</ScaleCrop>
  <HeadingPairs>
    <vt:vector size="8" baseType="variant">
      <vt:variant>
        <vt:lpstr>Caratteri utilizzati</vt:lpstr>
      </vt:variant>
      <vt:variant>
        <vt:i4>7</vt:i4>
      </vt:variant>
      <vt:variant>
        <vt:lpstr>Tema</vt:lpstr>
      </vt:variant>
      <vt:variant>
        <vt:i4>1</vt:i4>
      </vt:variant>
      <vt:variant>
        <vt:lpstr>Server OLE incorporati</vt:lpstr>
      </vt:variant>
      <vt:variant>
        <vt:i4>1</vt:i4>
      </vt:variant>
      <vt:variant>
        <vt:lpstr>Titoli diapositive</vt:lpstr>
      </vt:variant>
      <vt:variant>
        <vt:i4>14</vt:i4>
      </vt:variant>
    </vt:vector>
  </HeadingPairs>
  <TitlesOfParts>
    <vt:vector size="23" baseType="lpstr">
      <vt:lpstr>Arial</vt:lpstr>
      <vt:lpstr>Arial Black</vt:lpstr>
      <vt:lpstr>Calibri</vt:lpstr>
      <vt:lpstr>Myriad Pro</vt:lpstr>
      <vt:lpstr>Times</vt:lpstr>
      <vt:lpstr>Wingdings</vt:lpstr>
      <vt:lpstr>ヒラギノ角ゴ Pro W3</vt:lpstr>
      <vt:lpstr>ECB Default 16x9</vt:lpstr>
      <vt:lpstr>think-cell Slide</vt:lpstr>
      <vt:lpstr>Roundtable on climate finance </vt:lpstr>
      <vt:lpstr>Outline</vt:lpstr>
      <vt:lpstr>Measuring climate risk: climate stress tests</vt:lpstr>
      <vt:lpstr>Measuring climate risk: NGFS scenarios</vt:lpstr>
      <vt:lpstr>Measuring climate risk: time horizon</vt:lpstr>
      <vt:lpstr>NGFS long-term scenarios</vt:lpstr>
      <vt:lpstr>NGFS short-term scenarios</vt:lpstr>
      <vt:lpstr>NGFS short-term scenarios</vt:lpstr>
      <vt:lpstr>Presentazione standard di PowerPoint</vt:lpstr>
      <vt:lpstr>NGFS short-term scenarios: output variables</vt:lpstr>
      <vt:lpstr>Physical risk | Long-term scenarios</vt:lpstr>
      <vt:lpstr>Physical risk | Short-term scenarios</vt:lpstr>
      <vt:lpstr>Physical risk | Short-term scenarios</vt:lpstr>
      <vt:lpstr>NGFS scenarios: applications</vt:lpstr>
    </vt:vector>
  </TitlesOfParts>
  <Company>European Central Bank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stability implications from climate-related risks</dc:title>
  <dc:creator>Trzcinska, Agnieszka</dc:creator>
  <cp:lastModifiedBy>Francesca Battaglia</cp:lastModifiedBy>
  <cp:revision>14</cp:revision>
  <cp:lastPrinted>2024-10-02T09:49:12Z</cp:lastPrinted>
  <dcterms:created xsi:type="dcterms:W3CDTF">2024-09-06T05:57:11Z</dcterms:created>
  <dcterms:modified xsi:type="dcterms:W3CDTF">2024-10-03T07:25:18Z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HeaderLocations">
    <vt:lpwstr>ECB Default 16x9:5</vt:lpwstr>
  </property>
  <property fmtid="{D5CDD505-2E9C-101B-9397-08002B2CF9AE}" pid="3" name="ClassificationContentMarkingHeaderText">
    <vt:lpwstr>ECB-RESTRICTED</vt:lpwstr>
  </property>
  <property fmtid="{D5CDD505-2E9C-101B-9397-08002B2CF9AE}" pid="4" name="MSIP_Label_a9004f6e-0cb0-4bb2-8c11-22112a056e1d_Enabled">
    <vt:lpwstr>true</vt:lpwstr>
  </property>
  <property fmtid="{D5CDD505-2E9C-101B-9397-08002B2CF9AE}" pid="5" name="MSIP_Label_a9004f6e-0cb0-4bb2-8c11-22112a056e1d_SetDate">
    <vt:lpwstr>2024-10-02T09:47:27Z</vt:lpwstr>
  </property>
  <property fmtid="{D5CDD505-2E9C-101B-9397-08002B2CF9AE}" pid="6" name="MSIP_Label_a9004f6e-0cb0-4bb2-8c11-22112a056e1d_Method">
    <vt:lpwstr>Standard</vt:lpwstr>
  </property>
  <property fmtid="{D5CDD505-2E9C-101B-9397-08002B2CF9AE}" pid="7" name="MSIP_Label_a9004f6e-0cb0-4bb2-8c11-22112a056e1d_Name">
    <vt:lpwstr>ECB-UNRESTRICTED - Label</vt:lpwstr>
  </property>
  <property fmtid="{D5CDD505-2E9C-101B-9397-08002B2CF9AE}" pid="8" name="MSIP_Label_a9004f6e-0cb0-4bb2-8c11-22112a056e1d_SiteId">
    <vt:lpwstr>b84ee435-4816-49d2-8d92-e740dbda4064</vt:lpwstr>
  </property>
  <property fmtid="{D5CDD505-2E9C-101B-9397-08002B2CF9AE}" pid="9" name="MSIP_Label_a9004f6e-0cb0-4bb2-8c11-22112a056e1d_ActionId">
    <vt:lpwstr>7941693e-b175-4cb5-b09b-ea0c6e639bba</vt:lpwstr>
  </property>
  <property fmtid="{D5CDD505-2E9C-101B-9397-08002B2CF9AE}" pid="10" name="MSIP_Label_a9004f6e-0cb0-4bb2-8c11-22112a056e1d_ContentBits">
    <vt:lpwstr>0</vt:lpwstr>
  </property>
</Properties>
</file>