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1" r:id="rId4"/>
    <p:sldId id="258" r:id="rId5"/>
    <p:sldId id="260" r:id="rId6"/>
    <p:sldId id="263" r:id="rId7"/>
    <p:sldId id="259" r:id="rId8"/>
    <p:sldId id="262" r:id="rId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F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8" autoAdjust="0"/>
    <p:restoredTop sz="94660"/>
  </p:normalViewPr>
  <p:slideViewPr>
    <p:cSldViewPr snapToGrid="0">
      <p:cViewPr varScale="1">
        <p:scale>
          <a:sx n="79" d="100"/>
          <a:sy n="79" d="100"/>
        </p:scale>
        <p:origin x="75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14B61F-58A5-4941-83D7-912241251BC0}" type="datetimeFigureOut">
              <a:rPr lang="it-IT" smtClean="0"/>
              <a:t>07/10/2024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4853C4-10F2-44D9-A709-293AEE45CE1F}" type="slidenum">
              <a:rPr lang="it-IT" smtClean="0"/>
              <a:t>‹N›</a:t>
            </a:fld>
            <a:endParaRPr lang="it-IT"/>
          </a:p>
        </p:txBody>
      </p:sp>
    </p:spTree>
    <p:extLst>
      <p:ext uri="{BB962C8B-B14F-4D97-AF65-F5344CB8AC3E}">
        <p14:creationId xmlns:p14="http://schemas.microsoft.com/office/powerpoint/2010/main" val="2206556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BA4853C4-10F2-44D9-A709-293AEE45CE1F}" type="slidenum">
              <a:rPr lang="it-IT" smtClean="0"/>
              <a:t>4</a:t>
            </a:fld>
            <a:endParaRPr lang="it-IT"/>
          </a:p>
        </p:txBody>
      </p:sp>
    </p:spTree>
    <p:extLst>
      <p:ext uri="{BB962C8B-B14F-4D97-AF65-F5344CB8AC3E}">
        <p14:creationId xmlns:p14="http://schemas.microsoft.com/office/powerpoint/2010/main" val="71821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573F7C-D49F-CE51-7023-B5B2C4FDD89C}"/>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83851CE9-4F93-710E-94AB-799A80382A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BC4BF08D-6662-96A6-0729-005ADC8130CA}"/>
              </a:ext>
            </a:extLst>
          </p:cNvPr>
          <p:cNvSpPr>
            <a:spLocks noGrp="1"/>
          </p:cNvSpPr>
          <p:nvPr>
            <p:ph type="dt" sz="half" idx="10"/>
          </p:nvPr>
        </p:nvSpPr>
        <p:spPr/>
        <p:txBody>
          <a:bodyPr/>
          <a:lstStyle/>
          <a:p>
            <a:fld id="{0DF38129-BD4F-4BC1-ADF1-A341703F87E9}" type="datetimeFigureOut">
              <a:rPr lang="it-IT" smtClean="0"/>
              <a:t>07/10/2024</a:t>
            </a:fld>
            <a:endParaRPr lang="it-IT"/>
          </a:p>
        </p:txBody>
      </p:sp>
      <p:sp>
        <p:nvSpPr>
          <p:cNvPr id="5" name="Segnaposto piè di pagina 4">
            <a:extLst>
              <a:ext uri="{FF2B5EF4-FFF2-40B4-BE49-F238E27FC236}">
                <a16:creationId xmlns:a16="http://schemas.microsoft.com/office/drawing/2014/main" id="{19AECA3B-B7F9-14B4-71A2-ED7FCB13EAA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DB5DA38-20E5-68B2-85F5-13BE88C0EC92}"/>
              </a:ext>
            </a:extLst>
          </p:cNvPr>
          <p:cNvSpPr>
            <a:spLocks noGrp="1"/>
          </p:cNvSpPr>
          <p:nvPr>
            <p:ph type="sldNum" sz="quarter" idx="12"/>
          </p:nvPr>
        </p:nvSpPr>
        <p:spPr/>
        <p:txBody>
          <a:bodyPr/>
          <a:lstStyle/>
          <a:p>
            <a:fld id="{ECE4D3EF-75CB-4765-8B4F-B0482530ECC3}" type="slidenum">
              <a:rPr lang="it-IT" smtClean="0"/>
              <a:t>‹N›</a:t>
            </a:fld>
            <a:endParaRPr lang="it-IT"/>
          </a:p>
        </p:txBody>
      </p:sp>
    </p:spTree>
    <p:extLst>
      <p:ext uri="{BB962C8B-B14F-4D97-AF65-F5344CB8AC3E}">
        <p14:creationId xmlns:p14="http://schemas.microsoft.com/office/powerpoint/2010/main" val="126361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F76A71-A6B1-AEA8-0DA6-709CB49F0D41}"/>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E65529A-0B69-8426-4B7E-B8E78E63A2C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D3D5D7F-2AEF-C210-B87F-AE5C86E5540A}"/>
              </a:ext>
            </a:extLst>
          </p:cNvPr>
          <p:cNvSpPr>
            <a:spLocks noGrp="1"/>
          </p:cNvSpPr>
          <p:nvPr>
            <p:ph type="dt" sz="half" idx="10"/>
          </p:nvPr>
        </p:nvSpPr>
        <p:spPr/>
        <p:txBody>
          <a:bodyPr/>
          <a:lstStyle/>
          <a:p>
            <a:fld id="{0DF38129-BD4F-4BC1-ADF1-A341703F87E9}" type="datetimeFigureOut">
              <a:rPr lang="it-IT" smtClean="0"/>
              <a:t>07/10/2024</a:t>
            </a:fld>
            <a:endParaRPr lang="it-IT"/>
          </a:p>
        </p:txBody>
      </p:sp>
      <p:sp>
        <p:nvSpPr>
          <p:cNvPr id="5" name="Segnaposto piè di pagina 4">
            <a:extLst>
              <a:ext uri="{FF2B5EF4-FFF2-40B4-BE49-F238E27FC236}">
                <a16:creationId xmlns:a16="http://schemas.microsoft.com/office/drawing/2014/main" id="{E953BAF2-8AA7-C878-3DF3-00E14B34289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1453685-8B6C-5CA9-DEA3-D95102993022}"/>
              </a:ext>
            </a:extLst>
          </p:cNvPr>
          <p:cNvSpPr>
            <a:spLocks noGrp="1"/>
          </p:cNvSpPr>
          <p:nvPr>
            <p:ph type="sldNum" sz="quarter" idx="12"/>
          </p:nvPr>
        </p:nvSpPr>
        <p:spPr/>
        <p:txBody>
          <a:bodyPr/>
          <a:lstStyle/>
          <a:p>
            <a:fld id="{ECE4D3EF-75CB-4765-8B4F-B0482530ECC3}" type="slidenum">
              <a:rPr lang="it-IT" smtClean="0"/>
              <a:t>‹N›</a:t>
            </a:fld>
            <a:endParaRPr lang="it-IT"/>
          </a:p>
        </p:txBody>
      </p:sp>
    </p:spTree>
    <p:extLst>
      <p:ext uri="{BB962C8B-B14F-4D97-AF65-F5344CB8AC3E}">
        <p14:creationId xmlns:p14="http://schemas.microsoft.com/office/powerpoint/2010/main" val="2766830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CB7B7970-24F4-2FD1-47E0-9223AF8B573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3FA330B-52DE-DEB5-C465-27721E6D7FCF}"/>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B923F9F-2BD6-F510-73A6-3D4284A3D91D}"/>
              </a:ext>
            </a:extLst>
          </p:cNvPr>
          <p:cNvSpPr>
            <a:spLocks noGrp="1"/>
          </p:cNvSpPr>
          <p:nvPr>
            <p:ph type="dt" sz="half" idx="10"/>
          </p:nvPr>
        </p:nvSpPr>
        <p:spPr/>
        <p:txBody>
          <a:bodyPr/>
          <a:lstStyle/>
          <a:p>
            <a:fld id="{0DF38129-BD4F-4BC1-ADF1-A341703F87E9}" type="datetimeFigureOut">
              <a:rPr lang="it-IT" smtClean="0"/>
              <a:t>07/10/2024</a:t>
            </a:fld>
            <a:endParaRPr lang="it-IT"/>
          </a:p>
        </p:txBody>
      </p:sp>
      <p:sp>
        <p:nvSpPr>
          <p:cNvPr id="5" name="Segnaposto piè di pagina 4">
            <a:extLst>
              <a:ext uri="{FF2B5EF4-FFF2-40B4-BE49-F238E27FC236}">
                <a16:creationId xmlns:a16="http://schemas.microsoft.com/office/drawing/2014/main" id="{535BA0EE-AD4B-2614-303F-484D7CB06F5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867FBB5-6D51-33CC-6547-CEADC8F05D7B}"/>
              </a:ext>
            </a:extLst>
          </p:cNvPr>
          <p:cNvSpPr>
            <a:spLocks noGrp="1"/>
          </p:cNvSpPr>
          <p:nvPr>
            <p:ph type="sldNum" sz="quarter" idx="12"/>
          </p:nvPr>
        </p:nvSpPr>
        <p:spPr/>
        <p:txBody>
          <a:bodyPr/>
          <a:lstStyle/>
          <a:p>
            <a:fld id="{ECE4D3EF-75CB-4765-8B4F-B0482530ECC3}" type="slidenum">
              <a:rPr lang="it-IT" smtClean="0"/>
              <a:t>‹N›</a:t>
            </a:fld>
            <a:endParaRPr lang="it-IT"/>
          </a:p>
        </p:txBody>
      </p:sp>
    </p:spTree>
    <p:extLst>
      <p:ext uri="{BB962C8B-B14F-4D97-AF65-F5344CB8AC3E}">
        <p14:creationId xmlns:p14="http://schemas.microsoft.com/office/powerpoint/2010/main" val="4236448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BD582A8-54B3-2098-FD8E-FBD4C6B327F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79B4D08-DFAF-F004-AF57-E01A7C19A66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BDF37D4-74AF-ED2E-645F-267E28939181}"/>
              </a:ext>
            </a:extLst>
          </p:cNvPr>
          <p:cNvSpPr>
            <a:spLocks noGrp="1"/>
          </p:cNvSpPr>
          <p:nvPr>
            <p:ph type="dt" sz="half" idx="10"/>
          </p:nvPr>
        </p:nvSpPr>
        <p:spPr/>
        <p:txBody>
          <a:bodyPr/>
          <a:lstStyle/>
          <a:p>
            <a:fld id="{0DF38129-BD4F-4BC1-ADF1-A341703F87E9}" type="datetimeFigureOut">
              <a:rPr lang="it-IT" smtClean="0"/>
              <a:t>07/10/2024</a:t>
            </a:fld>
            <a:endParaRPr lang="it-IT"/>
          </a:p>
        </p:txBody>
      </p:sp>
      <p:sp>
        <p:nvSpPr>
          <p:cNvPr id="5" name="Segnaposto piè di pagina 4">
            <a:extLst>
              <a:ext uri="{FF2B5EF4-FFF2-40B4-BE49-F238E27FC236}">
                <a16:creationId xmlns:a16="http://schemas.microsoft.com/office/drawing/2014/main" id="{6258C261-343D-825B-DD29-F30F6E892AC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21C2042-CD03-BEEB-0C12-C380931E81AD}"/>
              </a:ext>
            </a:extLst>
          </p:cNvPr>
          <p:cNvSpPr>
            <a:spLocks noGrp="1"/>
          </p:cNvSpPr>
          <p:nvPr>
            <p:ph type="sldNum" sz="quarter" idx="12"/>
          </p:nvPr>
        </p:nvSpPr>
        <p:spPr/>
        <p:txBody>
          <a:bodyPr/>
          <a:lstStyle/>
          <a:p>
            <a:fld id="{ECE4D3EF-75CB-4765-8B4F-B0482530ECC3}" type="slidenum">
              <a:rPr lang="it-IT" smtClean="0"/>
              <a:t>‹N›</a:t>
            </a:fld>
            <a:endParaRPr lang="it-IT"/>
          </a:p>
        </p:txBody>
      </p:sp>
    </p:spTree>
    <p:extLst>
      <p:ext uri="{BB962C8B-B14F-4D97-AF65-F5344CB8AC3E}">
        <p14:creationId xmlns:p14="http://schemas.microsoft.com/office/powerpoint/2010/main" val="7977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A33708C-1BA6-6584-7D76-4204F2BA68F9}"/>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990F969C-D440-494F-0CF3-527EB43CA42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152042DD-89EA-E47B-5DC8-89BB87021E33}"/>
              </a:ext>
            </a:extLst>
          </p:cNvPr>
          <p:cNvSpPr>
            <a:spLocks noGrp="1"/>
          </p:cNvSpPr>
          <p:nvPr>
            <p:ph type="dt" sz="half" idx="10"/>
          </p:nvPr>
        </p:nvSpPr>
        <p:spPr/>
        <p:txBody>
          <a:bodyPr/>
          <a:lstStyle/>
          <a:p>
            <a:fld id="{0DF38129-BD4F-4BC1-ADF1-A341703F87E9}" type="datetimeFigureOut">
              <a:rPr lang="it-IT" smtClean="0"/>
              <a:t>07/10/2024</a:t>
            </a:fld>
            <a:endParaRPr lang="it-IT"/>
          </a:p>
        </p:txBody>
      </p:sp>
      <p:sp>
        <p:nvSpPr>
          <p:cNvPr id="5" name="Segnaposto piè di pagina 4">
            <a:extLst>
              <a:ext uri="{FF2B5EF4-FFF2-40B4-BE49-F238E27FC236}">
                <a16:creationId xmlns:a16="http://schemas.microsoft.com/office/drawing/2014/main" id="{08E3DA25-6623-A565-0D7C-28D8CA2299F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4F55A9-17BF-70C1-F891-A4E1E4279D57}"/>
              </a:ext>
            </a:extLst>
          </p:cNvPr>
          <p:cNvSpPr>
            <a:spLocks noGrp="1"/>
          </p:cNvSpPr>
          <p:nvPr>
            <p:ph type="sldNum" sz="quarter" idx="12"/>
          </p:nvPr>
        </p:nvSpPr>
        <p:spPr/>
        <p:txBody>
          <a:bodyPr/>
          <a:lstStyle/>
          <a:p>
            <a:fld id="{ECE4D3EF-75CB-4765-8B4F-B0482530ECC3}" type="slidenum">
              <a:rPr lang="it-IT" smtClean="0"/>
              <a:t>‹N›</a:t>
            </a:fld>
            <a:endParaRPr lang="it-IT"/>
          </a:p>
        </p:txBody>
      </p:sp>
    </p:spTree>
    <p:extLst>
      <p:ext uri="{BB962C8B-B14F-4D97-AF65-F5344CB8AC3E}">
        <p14:creationId xmlns:p14="http://schemas.microsoft.com/office/powerpoint/2010/main" val="1369121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6DDF58-CA22-6F09-72F7-F31ADF9159A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4C18B02-A43E-87FD-DC0E-19FB7337AA71}"/>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B561A4E2-353F-48C3-D4CA-5AA91A98152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757E80D3-FA20-0C47-2D24-0C87EC0ECB24}"/>
              </a:ext>
            </a:extLst>
          </p:cNvPr>
          <p:cNvSpPr>
            <a:spLocks noGrp="1"/>
          </p:cNvSpPr>
          <p:nvPr>
            <p:ph type="dt" sz="half" idx="10"/>
          </p:nvPr>
        </p:nvSpPr>
        <p:spPr/>
        <p:txBody>
          <a:bodyPr/>
          <a:lstStyle/>
          <a:p>
            <a:fld id="{0DF38129-BD4F-4BC1-ADF1-A341703F87E9}" type="datetimeFigureOut">
              <a:rPr lang="it-IT" smtClean="0"/>
              <a:t>07/10/2024</a:t>
            </a:fld>
            <a:endParaRPr lang="it-IT"/>
          </a:p>
        </p:txBody>
      </p:sp>
      <p:sp>
        <p:nvSpPr>
          <p:cNvPr id="6" name="Segnaposto piè di pagina 5">
            <a:extLst>
              <a:ext uri="{FF2B5EF4-FFF2-40B4-BE49-F238E27FC236}">
                <a16:creationId xmlns:a16="http://schemas.microsoft.com/office/drawing/2014/main" id="{222FC59C-54BE-7CB4-EE44-4800BD9E067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6D53F9C-E1A6-B1E0-694C-FF4B66B5A6DC}"/>
              </a:ext>
            </a:extLst>
          </p:cNvPr>
          <p:cNvSpPr>
            <a:spLocks noGrp="1"/>
          </p:cNvSpPr>
          <p:nvPr>
            <p:ph type="sldNum" sz="quarter" idx="12"/>
          </p:nvPr>
        </p:nvSpPr>
        <p:spPr/>
        <p:txBody>
          <a:bodyPr/>
          <a:lstStyle/>
          <a:p>
            <a:fld id="{ECE4D3EF-75CB-4765-8B4F-B0482530ECC3}" type="slidenum">
              <a:rPr lang="it-IT" smtClean="0"/>
              <a:t>‹N›</a:t>
            </a:fld>
            <a:endParaRPr lang="it-IT"/>
          </a:p>
        </p:txBody>
      </p:sp>
    </p:spTree>
    <p:extLst>
      <p:ext uri="{BB962C8B-B14F-4D97-AF65-F5344CB8AC3E}">
        <p14:creationId xmlns:p14="http://schemas.microsoft.com/office/powerpoint/2010/main" val="887501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DA78A-7CE7-69B7-7BFE-E4141E16CD9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F95F690-58F2-309F-3CBC-0D2BB50BFB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E4A8A69E-E8A5-34D5-D1F1-558AC4746F50}"/>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22BF00C7-9AA0-15B1-73FA-80B6C864B6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92613858-825E-6857-648C-69C0CEBF03ED}"/>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45B38E1-C972-1754-5B73-327F5BB35304}"/>
              </a:ext>
            </a:extLst>
          </p:cNvPr>
          <p:cNvSpPr>
            <a:spLocks noGrp="1"/>
          </p:cNvSpPr>
          <p:nvPr>
            <p:ph type="dt" sz="half" idx="10"/>
          </p:nvPr>
        </p:nvSpPr>
        <p:spPr/>
        <p:txBody>
          <a:bodyPr/>
          <a:lstStyle/>
          <a:p>
            <a:fld id="{0DF38129-BD4F-4BC1-ADF1-A341703F87E9}" type="datetimeFigureOut">
              <a:rPr lang="it-IT" smtClean="0"/>
              <a:t>07/10/2024</a:t>
            </a:fld>
            <a:endParaRPr lang="it-IT"/>
          </a:p>
        </p:txBody>
      </p:sp>
      <p:sp>
        <p:nvSpPr>
          <p:cNvPr id="8" name="Segnaposto piè di pagina 7">
            <a:extLst>
              <a:ext uri="{FF2B5EF4-FFF2-40B4-BE49-F238E27FC236}">
                <a16:creationId xmlns:a16="http://schemas.microsoft.com/office/drawing/2014/main" id="{CD6B4E60-0FA7-FC5E-7780-E4AF8EB5BAA7}"/>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5E30BE95-589A-9704-2279-1A1788707EA3}"/>
              </a:ext>
            </a:extLst>
          </p:cNvPr>
          <p:cNvSpPr>
            <a:spLocks noGrp="1"/>
          </p:cNvSpPr>
          <p:nvPr>
            <p:ph type="sldNum" sz="quarter" idx="12"/>
          </p:nvPr>
        </p:nvSpPr>
        <p:spPr/>
        <p:txBody>
          <a:bodyPr/>
          <a:lstStyle/>
          <a:p>
            <a:fld id="{ECE4D3EF-75CB-4765-8B4F-B0482530ECC3}" type="slidenum">
              <a:rPr lang="it-IT" smtClean="0"/>
              <a:t>‹N›</a:t>
            </a:fld>
            <a:endParaRPr lang="it-IT"/>
          </a:p>
        </p:txBody>
      </p:sp>
    </p:spTree>
    <p:extLst>
      <p:ext uri="{BB962C8B-B14F-4D97-AF65-F5344CB8AC3E}">
        <p14:creationId xmlns:p14="http://schemas.microsoft.com/office/powerpoint/2010/main" val="2846448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B52395-7124-7440-286E-46F69051A7FB}"/>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A790CB5A-12B6-4F7F-C324-448F4143ECD2}"/>
              </a:ext>
            </a:extLst>
          </p:cNvPr>
          <p:cNvSpPr>
            <a:spLocks noGrp="1"/>
          </p:cNvSpPr>
          <p:nvPr>
            <p:ph type="dt" sz="half" idx="10"/>
          </p:nvPr>
        </p:nvSpPr>
        <p:spPr/>
        <p:txBody>
          <a:bodyPr/>
          <a:lstStyle/>
          <a:p>
            <a:fld id="{0DF38129-BD4F-4BC1-ADF1-A341703F87E9}" type="datetimeFigureOut">
              <a:rPr lang="it-IT" smtClean="0"/>
              <a:t>07/10/2024</a:t>
            </a:fld>
            <a:endParaRPr lang="it-IT"/>
          </a:p>
        </p:txBody>
      </p:sp>
      <p:sp>
        <p:nvSpPr>
          <p:cNvPr id="4" name="Segnaposto piè di pagina 3">
            <a:extLst>
              <a:ext uri="{FF2B5EF4-FFF2-40B4-BE49-F238E27FC236}">
                <a16:creationId xmlns:a16="http://schemas.microsoft.com/office/drawing/2014/main" id="{5D6429F7-15DD-2DCB-9696-6F5EFD27B563}"/>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AE656078-6553-9EE1-E3A1-BAA8C0D07BB9}"/>
              </a:ext>
            </a:extLst>
          </p:cNvPr>
          <p:cNvSpPr>
            <a:spLocks noGrp="1"/>
          </p:cNvSpPr>
          <p:nvPr>
            <p:ph type="sldNum" sz="quarter" idx="12"/>
          </p:nvPr>
        </p:nvSpPr>
        <p:spPr/>
        <p:txBody>
          <a:bodyPr/>
          <a:lstStyle/>
          <a:p>
            <a:fld id="{ECE4D3EF-75CB-4765-8B4F-B0482530ECC3}" type="slidenum">
              <a:rPr lang="it-IT" smtClean="0"/>
              <a:t>‹N›</a:t>
            </a:fld>
            <a:endParaRPr lang="it-IT"/>
          </a:p>
        </p:txBody>
      </p:sp>
    </p:spTree>
    <p:extLst>
      <p:ext uri="{BB962C8B-B14F-4D97-AF65-F5344CB8AC3E}">
        <p14:creationId xmlns:p14="http://schemas.microsoft.com/office/powerpoint/2010/main" val="3277892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02ABCB2-27F3-6658-9E77-172EB07AD17A}"/>
              </a:ext>
            </a:extLst>
          </p:cNvPr>
          <p:cNvSpPr>
            <a:spLocks noGrp="1"/>
          </p:cNvSpPr>
          <p:nvPr>
            <p:ph type="dt" sz="half" idx="10"/>
          </p:nvPr>
        </p:nvSpPr>
        <p:spPr/>
        <p:txBody>
          <a:bodyPr/>
          <a:lstStyle/>
          <a:p>
            <a:fld id="{0DF38129-BD4F-4BC1-ADF1-A341703F87E9}" type="datetimeFigureOut">
              <a:rPr lang="it-IT" smtClean="0"/>
              <a:t>07/10/2024</a:t>
            </a:fld>
            <a:endParaRPr lang="it-IT"/>
          </a:p>
        </p:txBody>
      </p:sp>
      <p:sp>
        <p:nvSpPr>
          <p:cNvPr id="3" name="Segnaposto piè di pagina 2">
            <a:extLst>
              <a:ext uri="{FF2B5EF4-FFF2-40B4-BE49-F238E27FC236}">
                <a16:creationId xmlns:a16="http://schemas.microsoft.com/office/drawing/2014/main" id="{F352148B-0D1C-BCDE-0D33-E7285E85361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B3B5DFEE-BFC0-7918-D45B-7ABE901D4206}"/>
              </a:ext>
            </a:extLst>
          </p:cNvPr>
          <p:cNvSpPr>
            <a:spLocks noGrp="1"/>
          </p:cNvSpPr>
          <p:nvPr>
            <p:ph type="sldNum" sz="quarter" idx="12"/>
          </p:nvPr>
        </p:nvSpPr>
        <p:spPr/>
        <p:txBody>
          <a:bodyPr/>
          <a:lstStyle/>
          <a:p>
            <a:fld id="{ECE4D3EF-75CB-4765-8B4F-B0482530ECC3}" type="slidenum">
              <a:rPr lang="it-IT" smtClean="0"/>
              <a:t>‹N›</a:t>
            </a:fld>
            <a:endParaRPr lang="it-IT"/>
          </a:p>
        </p:txBody>
      </p:sp>
    </p:spTree>
    <p:extLst>
      <p:ext uri="{BB962C8B-B14F-4D97-AF65-F5344CB8AC3E}">
        <p14:creationId xmlns:p14="http://schemas.microsoft.com/office/powerpoint/2010/main" val="330332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8D20BA-7FF4-181F-BF26-AA45642602C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CA2D586-4868-AE5C-D823-BAC06C665F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4AD20B89-9D8F-15E8-C33E-D12633082F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D83E66A-4E86-58FD-71DF-6FD6D1EE029B}"/>
              </a:ext>
            </a:extLst>
          </p:cNvPr>
          <p:cNvSpPr>
            <a:spLocks noGrp="1"/>
          </p:cNvSpPr>
          <p:nvPr>
            <p:ph type="dt" sz="half" idx="10"/>
          </p:nvPr>
        </p:nvSpPr>
        <p:spPr/>
        <p:txBody>
          <a:bodyPr/>
          <a:lstStyle/>
          <a:p>
            <a:fld id="{0DF38129-BD4F-4BC1-ADF1-A341703F87E9}" type="datetimeFigureOut">
              <a:rPr lang="it-IT" smtClean="0"/>
              <a:t>07/10/2024</a:t>
            </a:fld>
            <a:endParaRPr lang="it-IT"/>
          </a:p>
        </p:txBody>
      </p:sp>
      <p:sp>
        <p:nvSpPr>
          <p:cNvPr id="6" name="Segnaposto piè di pagina 5">
            <a:extLst>
              <a:ext uri="{FF2B5EF4-FFF2-40B4-BE49-F238E27FC236}">
                <a16:creationId xmlns:a16="http://schemas.microsoft.com/office/drawing/2014/main" id="{A5A50397-0676-8BC2-309E-F4DEAFCF3F7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59B232D-40FA-B0D0-00D0-9CFBF07738E3}"/>
              </a:ext>
            </a:extLst>
          </p:cNvPr>
          <p:cNvSpPr>
            <a:spLocks noGrp="1"/>
          </p:cNvSpPr>
          <p:nvPr>
            <p:ph type="sldNum" sz="quarter" idx="12"/>
          </p:nvPr>
        </p:nvSpPr>
        <p:spPr/>
        <p:txBody>
          <a:bodyPr/>
          <a:lstStyle/>
          <a:p>
            <a:fld id="{ECE4D3EF-75CB-4765-8B4F-B0482530ECC3}" type="slidenum">
              <a:rPr lang="it-IT" smtClean="0"/>
              <a:t>‹N›</a:t>
            </a:fld>
            <a:endParaRPr lang="it-IT"/>
          </a:p>
        </p:txBody>
      </p:sp>
    </p:spTree>
    <p:extLst>
      <p:ext uri="{BB962C8B-B14F-4D97-AF65-F5344CB8AC3E}">
        <p14:creationId xmlns:p14="http://schemas.microsoft.com/office/powerpoint/2010/main" val="1347556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8BBC3D5-3C32-9012-F823-7819E799E1DF}"/>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6296BA0D-0E56-BA6F-8879-AEE27F2D2F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5E85129D-F60F-6932-515D-D3E3A793FE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755E722-3118-2005-3CC0-19115EC06022}"/>
              </a:ext>
            </a:extLst>
          </p:cNvPr>
          <p:cNvSpPr>
            <a:spLocks noGrp="1"/>
          </p:cNvSpPr>
          <p:nvPr>
            <p:ph type="dt" sz="half" idx="10"/>
          </p:nvPr>
        </p:nvSpPr>
        <p:spPr/>
        <p:txBody>
          <a:bodyPr/>
          <a:lstStyle/>
          <a:p>
            <a:fld id="{0DF38129-BD4F-4BC1-ADF1-A341703F87E9}" type="datetimeFigureOut">
              <a:rPr lang="it-IT" smtClean="0"/>
              <a:t>07/10/2024</a:t>
            </a:fld>
            <a:endParaRPr lang="it-IT"/>
          </a:p>
        </p:txBody>
      </p:sp>
      <p:sp>
        <p:nvSpPr>
          <p:cNvPr id="6" name="Segnaposto piè di pagina 5">
            <a:extLst>
              <a:ext uri="{FF2B5EF4-FFF2-40B4-BE49-F238E27FC236}">
                <a16:creationId xmlns:a16="http://schemas.microsoft.com/office/drawing/2014/main" id="{8CCF9956-5770-40B0-FA5C-1297D03D66D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BEB5E1D-963C-7159-AC21-F9C55417D8D7}"/>
              </a:ext>
            </a:extLst>
          </p:cNvPr>
          <p:cNvSpPr>
            <a:spLocks noGrp="1"/>
          </p:cNvSpPr>
          <p:nvPr>
            <p:ph type="sldNum" sz="quarter" idx="12"/>
          </p:nvPr>
        </p:nvSpPr>
        <p:spPr/>
        <p:txBody>
          <a:bodyPr/>
          <a:lstStyle/>
          <a:p>
            <a:fld id="{ECE4D3EF-75CB-4765-8B4F-B0482530ECC3}" type="slidenum">
              <a:rPr lang="it-IT" smtClean="0"/>
              <a:t>‹N›</a:t>
            </a:fld>
            <a:endParaRPr lang="it-IT"/>
          </a:p>
        </p:txBody>
      </p:sp>
    </p:spTree>
    <p:extLst>
      <p:ext uri="{BB962C8B-B14F-4D97-AF65-F5344CB8AC3E}">
        <p14:creationId xmlns:p14="http://schemas.microsoft.com/office/powerpoint/2010/main" val="2492456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654999B7-01ED-CBC8-64B7-F771FFC738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15CD198-A0A6-E5AC-E9BB-33001384BA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BB73E95-233D-A19D-EF8F-D0B7FFBD94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DF38129-BD4F-4BC1-ADF1-A341703F87E9}" type="datetimeFigureOut">
              <a:rPr lang="it-IT" smtClean="0"/>
              <a:t>07/10/2024</a:t>
            </a:fld>
            <a:endParaRPr lang="it-IT"/>
          </a:p>
        </p:txBody>
      </p:sp>
      <p:sp>
        <p:nvSpPr>
          <p:cNvPr id="5" name="Segnaposto piè di pagina 4">
            <a:extLst>
              <a:ext uri="{FF2B5EF4-FFF2-40B4-BE49-F238E27FC236}">
                <a16:creationId xmlns:a16="http://schemas.microsoft.com/office/drawing/2014/main" id="{9403717B-3F42-8D3E-5EF5-7CD2813143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69A4B7E7-8933-065A-6AD6-3188BA0852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CE4D3EF-75CB-4765-8B4F-B0482530ECC3}" type="slidenum">
              <a:rPr lang="it-IT" smtClean="0"/>
              <a:t>‹N›</a:t>
            </a:fld>
            <a:endParaRPr lang="it-IT"/>
          </a:p>
        </p:txBody>
      </p:sp>
    </p:spTree>
    <p:extLst>
      <p:ext uri="{BB962C8B-B14F-4D97-AF65-F5344CB8AC3E}">
        <p14:creationId xmlns:p14="http://schemas.microsoft.com/office/powerpoint/2010/main" val="110565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hyperlink" Target="https://www.quanteam.co.uk/post/ecb-stress-test-shows-euro-area-banking-system-resilient-under-challenging-macroeconomic-scenario"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emf"/><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D2ED5D58-F8C3-5EB9-8C69-0E8E16C17E4F}"/>
              </a:ext>
            </a:extLst>
          </p:cNvPr>
          <p:cNvSpPr/>
          <p:nvPr/>
        </p:nvSpPr>
        <p:spPr>
          <a:xfrm>
            <a:off x="0" y="2382592"/>
            <a:ext cx="12179121" cy="4475409"/>
          </a:xfrm>
          <a:prstGeom prst="rect">
            <a:avLst/>
          </a:prstGeom>
          <a:solidFill>
            <a:srgbClr val="222F4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lang="it-IT" sz="1800" b="1" i="0" u="none" strike="noStrike" baseline="0" dirty="0">
              <a:solidFill>
                <a:srgbClr val="FFA726"/>
              </a:solidFill>
              <a:latin typeface="Roboto-Bold"/>
            </a:endParaRPr>
          </a:p>
          <a:p>
            <a:pPr algn="l"/>
            <a:endParaRPr lang="it-IT" b="1" dirty="0">
              <a:solidFill>
                <a:srgbClr val="FFA726"/>
              </a:solidFill>
              <a:latin typeface="Roboto-Bold"/>
            </a:endParaRPr>
          </a:p>
          <a:p>
            <a:pPr algn="l"/>
            <a:endParaRPr lang="it-IT" sz="1800" b="1" i="0" u="none" strike="noStrike" baseline="0" dirty="0">
              <a:solidFill>
                <a:srgbClr val="FFA726"/>
              </a:solidFill>
              <a:latin typeface="Roboto-Bold"/>
            </a:endParaRPr>
          </a:p>
          <a:p>
            <a:pPr algn="l"/>
            <a:endParaRPr lang="it-IT" b="1" dirty="0">
              <a:solidFill>
                <a:srgbClr val="FFA726"/>
              </a:solidFill>
              <a:latin typeface="Roboto-Bold"/>
            </a:endParaRPr>
          </a:p>
          <a:p>
            <a:pPr algn="l"/>
            <a:endParaRPr lang="it-IT" sz="1800" b="1" i="0" u="none" strike="noStrike" baseline="0" dirty="0">
              <a:solidFill>
                <a:srgbClr val="FFA726"/>
              </a:solidFill>
              <a:latin typeface="Roboto-Bold"/>
            </a:endParaRPr>
          </a:p>
          <a:p>
            <a:pPr algn="l"/>
            <a:endParaRPr lang="it-IT" b="1" dirty="0">
              <a:solidFill>
                <a:srgbClr val="FFA726"/>
              </a:solidFill>
              <a:latin typeface="Roboto-Bold"/>
            </a:endParaRPr>
          </a:p>
          <a:p>
            <a:pPr algn="l"/>
            <a:endParaRPr lang="it-IT" sz="1800" b="1" i="0" u="none" strike="noStrike" baseline="0" dirty="0">
              <a:solidFill>
                <a:srgbClr val="FFA726"/>
              </a:solidFill>
              <a:latin typeface="Roboto-Bold"/>
            </a:endParaRPr>
          </a:p>
          <a:p>
            <a:pPr algn="l"/>
            <a:endParaRPr lang="it-IT" b="1" dirty="0">
              <a:solidFill>
                <a:srgbClr val="FFA726"/>
              </a:solidFill>
              <a:latin typeface="Roboto-Bold"/>
            </a:endParaRPr>
          </a:p>
          <a:p>
            <a:pPr algn="l"/>
            <a:endParaRPr lang="it-IT" sz="1800" b="1" i="0" u="none" strike="noStrike" baseline="0" dirty="0">
              <a:solidFill>
                <a:srgbClr val="FFA726"/>
              </a:solidFill>
              <a:latin typeface="Roboto-Bold"/>
            </a:endParaRPr>
          </a:p>
          <a:p>
            <a:pPr algn="l"/>
            <a:r>
              <a:rPr lang="it-IT" sz="1100" b="1" i="0" u="none" strike="noStrike" baseline="0" dirty="0">
                <a:solidFill>
                  <a:srgbClr val="FFA726"/>
                </a:solidFill>
                <a:latin typeface="Roboto-Bold"/>
              </a:rPr>
              <a:t>CO-CHAIRS:</a:t>
            </a:r>
          </a:p>
          <a:p>
            <a:pPr algn="l"/>
            <a:r>
              <a:rPr lang="it-IT" sz="1100" b="1" i="0" u="none" strike="noStrike" baseline="0" dirty="0">
                <a:solidFill>
                  <a:srgbClr val="FFFFFF"/>
                </a:solidFill>
                <a:latin typeface="Roboto-Bold"/>
              </a:rPr>
              <a:t>Francesca Battaglia</a:t>
            </a:r>
          </a:p>
          <a:p>
            <a:pPr algn="l"/>
            <a:r>
              <a:rPr lang="it-IT" sz="1100" b="1" i="0" u="none" strike="noStrike" baseline="0" dirty="0">
                <a:solidFill>
                  <a:srgbClr val="FFFFFF"/>
                </a:solidFill>
                <a:latin typeface="Roboto-Bold"/>
              </a:rPr>
              <a:t>Gabriele Sampagnaro</a:t>
            </a:r>
            <a:endParaRPr lang="it-IT" sz="1100" dirty="0"/>
          </a:p>
        </p:txBody>
      </p:sp>
      <p:pic>
        <p:nvPicPr>
          <p:cNvPr id="5" name="Immagine 4">
            <a:extLst>
              <a:ext uri="{FF2B5EF4-FFF2-40B4-BE49-F238E27FC236}">
                <a16:creationId xmlns:a16="http://schemas.microsoft.com/office/drawing/2014/main" id="{DF964B52-475D-682F-9193-691A3AD250B2}"/>
              </a:ext>
            </a:extLst>
          </p:cNvPr>
          <p:cNvPicPr>
            <a:picLocks noChangeAspect="1"/>
          </p:cNvPicPr>
          <p:nvPr/>
        </p:nvPicPr>
        <p:blipFill>
          <a:blip r:embed="rId2"/>
          <a:stretch>
            <a:fillRect/>
          </a:stretch>
        </p:blipFill>
        <p:spPr>
          <a:xfrm>
            <a:off x="0" y="0"/>
            <a:ext cx="12192000" cy="2487857"/>
          </a:xfrm>
          <a:prstGeom prst="rect">
            <a:avLst/>
          </a:prstGeom>
        </p:spPr>
      </p:pic>
      <p:sp>
        <p:nvSpPr>
          <p:cNvPr id="8" name="CasellaDiTesto 7">
            <a:extLst>
              <a:ext uri="{FF2B5EF4-FFF2-40B4-BE49-F238E27FC236}">
                <a16:creationId xmlns:a16="http://schemas.microsoft.com/office/drawing/2014/main" id="{77D08C9C-4016-F0C8-4EF4-64360A78DDE2}"/>
              </a:ext>
            </a:extLst>
          </p:cNvPr>
          <p:cNvSpPr txBox="1"/>
          <p:nvPr/>
        </p:nvSpPr>
        <p:spPr>
          <a:xfrm>
            <a:off x="252581" y="2606685"/>
            <a:ext cx="6841901" cy="2031325"/>
          </a:xfrm>
          <a:prstGeom prst="rect">
            <a:avLst/>
          </a:prstGeom>
          <a:noFill/>
        </p:spPr>
        <p:txBody>
          <a:bodyPr wrap="square">
            <a:spAutoFit/>
          </a:bodyPr>
          <a:lstStyle/>
          <a:p>
            <a:pPr algn="l"/>
            <a:r>
              <a:rPr lang="it-IT" sz="2100" b="1" i="0" u="none" strike="noStrike" baseline="0" dirty="0">
                <a:solidFill>
                  <a:srgbClr val="FFFFFF"/>
                </a:solidFill>
                <a:latin typeface="Roboto-Bold"/>
              </a:rPr>
              <a:t>Lucia Alessi </a:t>
            </a:r>
            <a:r>
              <a:rPr lang="it-IT" sz="2100" b="0" i="0" u="none" strike="noStrike" baseline="0" dirty="0">
                <a:solidFill>
                  <a:srgbClr val="FFFFFF"/>
                </a:solidFill>
                <a:latin typeface="Roboto-Regular"/>
              </a:rPr>
              <a:t>| </a:t>
            </a:r>
            <a:r>
              <a:rPr lang="it-IT" sz="2100" b="0" i="1" u="none" strike="noStrike" baseline="0" dirty="0" err="1">
                <a:solidFill>
                  <a:srgbClr val="FFFFFF"/>
                </a:solidFill>
                <a:latin typeface="Roboto-Italic"/>
              </a:rPr>
              <a:t>European</a:t>
            </a:r>
            <a:r>
              <a:rPr lang="it-IT" sz="2100" b="0" i="1" u="none" strike="noStrike" baseline="0" dirty="0">
                <a:solidFill>
                  <a:srgbClr val="FFFFFF"/>
                </a:solidFill>
                <a:latin typeface="Roboto-Italic"/>
              </a:rPr>
              <a:t> Commission - JRC</a:t>
            </a:r>
          </a:p>
          <a:p>
            <a:r>
              <a:rPr lang="it-IT" sz="2100" b="1" i="0" u="none" strike="noStrike" baseline="0" dirty="0">
                <a:solidFill>
                  <a:srgbClr val="FFFFFF"/>
                </a:solidFill>
                <a:latin typeface="Roboto-Bold"/>
              </a:rPr>
              <a:t>Livio Stracca </a:t>
            </a:r>
            <a:r>
              <a:rPr lang="it-IT" sz="2100" b="0" i="0" u="none" strike="noStrike" baseline="0" dirty="0">
                <a:solidFill>
                  <a:srgbClr val="FFFFFF"/>
                </a:solidFill>
                <a:latin typeface="Roboto-Regular"/>
              </a:rPr>
              <a:t>| </a:t>
            </a:r>
            <a:r>
              <a:rPr lang="it-IT" sz="2100" b="0" i="1" u="none" strike="noStrike" baseline="0" dirty="0" err="1">
                <a:solidFill>
                  <a:srgbClr val="FFFFFF"/>
                </a:solidFill>
                <a:latin typeface="Roboto-Italic"/>
              </a:rPr>
              <a:t>European</a:t>
            </a:r>
            <a:r>
              <a:rPr lang="it-IT" sz="2100" b="0" i="1" u="none" strike="noStrike" baseline="0" dirty="0">
                <a:solidFill>
                  <a:srgbClr val="FFFFFF"/>
                </a:solidFill>
                <a:latin typeface="Roboto-Italic"/>
              </a:rPr>
              <a:t> Central Bank   </a:t>
            </a:r>
          </a:p>
          <a:p>
            <a:pPr algn="l"/>
            <a:r>
              <a:rPr lang="en-GB" sz="2100" b="1" i="0" u="none" strike="noStrike" baseline="0" dirty="0">
                <a:solidFill>
                  <a:srgbClr val="FFFFFF"/>
                </a:solidFill>
                <a:latin typeface="Roboto-Bold"/>
              </a:rPr>
              <a:t>Stefano </a:t>
            </a:r>
            <a:r>
              <a:rPr lang="en-GB" sz="2100" b="1" i="0" u="none" strike="noStrike" baseline="0" dirty="0" err="1">
                <a:solidFill>
                  <a:srgbClr val="FFFFFF"/>
                </a:solidFill>
                <a:latin typeface="Roboto-Bold"/>
              </a:rPr>
              <a:t>Battiston</a:t>
            </a:r>
            <a:r>
              <a:rPr lang="en-GB" sz="2100" b="1" i="0" u="none" strike="noStrike" baseline="0" dirty="0">
                <a:solidFill>
                  <a:srgbClr val="FFFFFF"/>
                </a:solidFill>
                <a:latin typeface="Roboto-Bold"/>
              </a:rPr>
              <a:t> </a:t>
            </a:r>
            <a:r>
              <a:rPr lang="en-GB" sz="2100" b="0" i="0" u="none" strike="noStrike" baseline="0" dirty="0">
                <a:solidFill>
                  <a:srgbClr val="FFFFFF"/>
                </a:solidFill>
                <a:latin typeface="Roboto-Regular"/>
              </a:rPr>
              <a:t>| </a:t>
            </a:r>
            <a:r>
              <a:rPr lang="en-GB" sz="2100" b="0" i="1" u="none" strike="noStrike" baseline="0" dirty="0">
                <a:solidFill>
                  <a:srgbClr val="FFFFFF"/>
                </a:solidFill>
                <a:latin typeface="Roboto-Italic"/>
              </a:rPr>
              <a:t>University of Zurich</a:t>
            </a:r>
          </a:p>
          <a:p>
            <a:pPr algn="l"/>
            <a:r>
              <a:rPr lang="it-IT" sz="2100" b="1" i="0" u="none" strike="noStrike" baseline="0" dirty="0">
                <a:solidFill>
                  <a:srgbClr val="FFFFFF"/>
                </a:solidFill>
                <a:latin typeface="Roboto-Bold"/>
              </a:rPr>
              <a:t>Cristina </a:t>
            </a:r>
            <a:r>
              <a:rPr lang="it-IT" sz="2100" b="1" i="0" u="none" strike="noStrike" baseline="0" dirty="0" err="1">
                <a:solidFill>
                  <a:srgbClr val="FFFFFF"/>
                </a:solidFill>
                <a:latin typeface="Roboto-Bold"/>
              </a:rPr>
              <a:t>Peñasco</a:t>
            </a:r>
            <a:r>
              <a:rPr lang="it-IT" sz="2100" b="1" i="0" u="none" strike="noStrike" baseline="0" dirty="0">
                <a:solidFill>
                  <a:srgbClr val="FFFFFF"/>
                </a:solidFill>
                <a:latin typeface="Roboto-Bold"/>
              </a:rPr>
              <a:t> </a:t>
            </a:r>
            <a:r>
              <a:rPr lang="it-IT" sz="2100" b="0" i="0" u="none" strike="noStrike" baseline="0" dirty="0">
                <a:solidFill>
                  <a:srgbClr val="FFFFFF"/>
                </a:solidFill>
                <a:latin typeface="Roboto-Regular"/>
              </a:rPr>
              <a:t>| </a:t>
            </a:r>
            <a:r>
              <a:rPr lang="it-IT" sz="2100" b="0" i="1" u="none" strike="noStrike" baseline="0" dirty="0" err="1">
                <a:solidFill>
                  <a:srgbClr val="FFFFFF"/>
                </a:solidFill>
                <a:latin typeface="Roboto-Italic"/>
              </a:rPr>
              <a:t>Banque</a:t>
            </a:r>
            <a:r>
              <a:rPr lang="it-IT" sz="2100" b="0" i="1" u="none" strike="noStrike" baseline="0" dirty="0">
                <a:solidFill>
                  <a:srgbClr val="FFFFFF"/>
                </a:solidFill>
                <a:latin typeface="Roboto-Italic"/>
              </a:rPr>
              <a:t> de France</a:t>
            </a:r>
          </a:p>
          <a:p>
            <a:pPr algn="l"/>
            <a:r>
              <a:rPr lang="en-GB" sz="2100" b="1" i="0" u="none" strike="noStrike" baseline="0" dirty="0">
                <a:solidFill>
                  <a:srgbClr val="FFFFFF"/>
                </a:solidFill>
                <a:latin typeface="Roboto-Bold"/>
              </a:rPr>
              <a:t>Gabija </a:t>
            </a:r>
            <a:r>
              <a:rPr lang="en-GB" sz="2100" b="1" i="0" u="none" strike="noStrike" baseline="0" dirty="0" err="1">
                <a:solidFill>
                  <a:srgbClr val="FFFFFF"/>
                </a:solidFill>
                <a:latin typeface="Roboto-Bold"/>
              </a:rPr>
              <a:t>Zdanceviciute</a:t>
            </a:r>
            <a:r>
              <a:rPr lang="en-GB" sz="2100" b="1" i="0" u="none" strike="noStrike" baseline="0" dirty="0">
                <a:solidFill>
                  <a:srgbClr val="FFFFFF"/>
                </a:solidFill>
                <a:latin typeface="Roboto-Bold"/>
              </a:rPr>
              <a:t> </a:t>
            </a:r>
            <a:r>
              <a:rPr lang="en-GB" sz="2100" b="0" i="0" u="none" strike="noStrike" baseline="0" dirty="0">
                <a:solidFill>
                  <a:srgbClr val="FFFFFF"/>
                </a:solidFill>
                <a:latin typeface="Roboto-Regular"/>
              </a:rPr>
              <a:t>| </a:t>
            </a:r>
            <a:r>
              <a:rPr lang="en-GB" sz="2100" b="0" i="1" u="none" strike="noStrike" baseline="0" dirty="0">
                <a:solidFill>
                  <a:srgbClr val="FFFFFF"/>
                </a:solidFill>
                <a:latin typeface="Roboto-Italic"/>
              </a:rPr>
              <a:t>University of Dublin</a:t>
            </a:r>
          </a:p>
          <a:p>
            <a:r>
              <a:rPr lang="en-GB" sz="2100" b="1" i="0" u="none" strike="noStrike" baseline="0" dirty="0" err="1">
                <a:solidFill>
                  <a:srgbClr val="FFFFFF"/>
                </a:solidFill>
                <a:latin typeface="Roboto-Bold"/>
              </a:rPr>
              <a:t>Hyeyoon</a:t>
            </a:r>
            <a:r>
              <a:rPr lang="en-GB" sz="2100" b="1" i="0" u="none" strike="noStrike" baseline="0" dirty="0">
                <a:solidFill>
                  <a:srgbClr val="FFFFFF"/>
                </a:solidFill>
                <a:latin typeface="Roboto-Bold"/>
              </a:rPr>
              <a:t> Jung </a:t>
            </a:r>
            <a:r>
              <a:rPr lang="en-GB" sz="2100" b="0" i="0" u="none" strike="noStrike" baseline="0" dirty="0">
                <a:solidFill>
                  <a:srgbClr val="FFFFFF"/>
                </a:solidFill>
                <a:latin typeface="Roboto-Regular"/>
              </a:rPr>
              <a:t>| </a:t>
            </a:r>
            <a:r>
              <a:rPr lang="en-GB" sz="2100" b="0" i="1" u="none" strike="noStrike" baseline="0" dirty="0">
                <a:solidFill>
                  <a:srgbClr val="FFFFFF"/>
                </a:solidFill>
                <a:latin typeface="Roboto-Italic"/>
              </a:rPr>
              <a:t>Federal Reserve Bank of New York</a:t>
            </a:r>
          </a:p>
        </p:txBody>
      </p:sp>
      <p:pic>
        <p:nvPicPr>
          <p:cNvPr id="3" name="Immagine 2">
            <a:extLst>
              <a:ext uri="{FF2B5EF4-FFF2-40B4-BE49-F238E27FC236}">
                <a16:creationId xmlns:a16="http://schemas.microsoft.com/office/drawing/2014/main" id="{EDA01894-24BF-599F-AD4E-32016E6D178E}"/>
              </a:ext>
            </a:extLst>
          </p:cNvPr>
          <p:cNvPicPr>
            <a:picLocks noChangeAspect="1"/>
          </p:cNvPicPr>
          <p:nvPr/>
        </p:nvPicPr>
        <p:blipFill>
          <a:blip r:embed="rId3"/>
          <a:stretch>
            <a:fillRect/>
          </a:stretch>
        </p:blipFill>
        <p:spPr>
          <a:xfrm>
            <a:off x="6426091" y="4241465"/>
            <a:ext cx="5772215" cy="2635453"/>
          </a:xfrm>
          <a:prstGeom prst="rect">
            <a:avLst/>
          </a:prstGeom>
        </p:spPr>
      </p:pic>
      <p:sp>
        <p:nvSpPr>
          <p:cNvPr id="4" name="CasellaDiTesto 3">
            <a:extLst>
              <a:ext uri="{FF2B5EF4-FFF2-40B4-BE49-F238E27FC236}">
                <a16:creationId xmlns:a16="http://schemas.microsoft.com/office/drawing/2014/main" id="{E4E229B8-D7A7-6BEA-4C8F-2544FE7D6D7B}"/>
              </a:ext>
            </a:extLst>
          </p:cNvPr>
          <p:cNvSpPr txBox="1"/>
          <p:nvPr/>
        </p:nvSpPr>
        <p:spPr>
          <a:xfrm>
            <a:off x="9428482" y="4370144"/>
            <a:ext cx="2959444" cy="646331"/>
          </a:xfrm>
          <a:prstGeom prst="rect">
            <a:avLst/>
          </a:prstGeom>
          <a:noFill/>
        </p:spPr>
        <p:txBody>
          <a:bodyPr wrap="square" rtlCol="0">
            <a:spAutoFit/>
          </a:bodyPr>
          <a:lstStyle/>
          <a:p>
            <a:r>
              <a:rPr lang="it-IT" dirty="0">
                <a:solidFill>
                  <a:schemeClr val="bg1"/>
                </a:solidFill>
                <a:effectLst>
                  <a:outerShdw blurRad="38100" dist="38100" dir="2700000" algn="tl">
                    <a:srgbClr val="000000">
                      <a:alpha val="43137"/>
                    </a:srgbClr>
                  </a:outerShdw>
                </a:effectLst>
              </a:rPr>
              <a:t>Villa Doria d’Angri</a:t>
            </a:r>
          </a:p>
          <a:p>
            <a:r>
              <a:rPr lang="it-IT" dirty="0" err="1">
                <a:solidFill>
                  <a:schemeClr val="bg1"/>
                </a:solidFill>
                <a:effectLst>
                  <a:outerShdw blurRad="38100" dist="38100" dir="2700000" algn="tl">
                    <a:srgbClr val="000000">
                      <a:alpha val="43137"/>
                    </a:srgbClr>
                  </a:outerShdw>
                </a:effectLst>
              </a:rPr>
              <a:t>Naples</a:t>
            </a:r>
            <a:r>
              <a:rPr lang="it-IT" dirty="0">
                <a:solidFill>
                  <a:schemeClr val="bg1"/>
                </a:solidFill>
                <a:effectLst>
                  <a:outerShdw blurRad="38100" dist="38100" dir="2700000" algn="tl">
                    <a:srgbClr val="000000">
                      <a:alpha val="43137"/>
                    </a:srgbClr>
                  </a:outerShdw>
                </a:effectLst>
              </a:rPr>
              <a:t>, </a:t>
            </a:r>
            <a:r>
              <a:rPr lang="it-IT" dirty="0" err="1">
                <a:solidFill>
                  <a:schemeClr val="bg1"/>
                </a:solidFill>
                <a:effectLst>
                  <a:outerShdw blurRad="38100" dist="38100" dir="2700000" algn="tl">
                    <a:srgbClr val="000000">
                      <a:alpha val="43137"/>
                    </a:srgbClr>
                  </a:outerShdw>
                </a:effectLst>
              </a:rPr>
              <a:t>October</a:t>
            </a:r>
            <a:r>
              <a:rPr lang="it-IT" dirty="0">
                <a:solidFill>
                  <a:schemeClr val="bg1"/>
                </a:solidFill>
                <a:effectLst>
                  <a:outerShdw blurRad="38100" dist="38100" dir="2700000" algn="tl">
                    <a:srgbClr val="000000">
                      <a:alpha val="43137"/>
                    </a:srgbClr>
                  </a:outerShdw>
                </a:effectLst>
              </a:rPr>
              <a:t>, 8°, 2024</a:t>
            </a:r>
          </a:p>
        </p:txBody>
      </p:sp>
      <p:pic>
        <p:nvPicPr>
          <p:cNvPr id="1026" name="WordPictureWatermark1293316">
            <a:extLst>
              <a:ext uri="{FF2B5EF4-FFF2-40B4-BE49-F238E27FC236}">
                <a16:creationId xmlns:a16="http://schemas.microsoft.com/office/drawing/2014/main" id="{BBDBDEC8-1C94-45ED-2D75-3AD9F28898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425" t="91766" b="2199"/>
          <a:stretch>
            <a:fillRect/>
          </a:stretch>
        </p:blipFill>
        <p:spPr bwMode="auto">
          <a:xfrm>
            <a:off x="-19185" y="6316812"/>
            <a:ext cx="6445276" cy="558442"/>
          </a:xfrm>
          <a:prstGeom prst="rect">
            <a:avLst/>
          </a:prstGeom>
          <a:noFill/>
          <a:extLst>
            <a:ext uri="{909E8E84-426E-40DD-AFC4-6F175D3DCCD1}">
              <a14:hiddenFill xmlns:a14="http://schemas.microsoft.com/office/drawing/2010/main">
                <a:solidFill>
                  <a:srgbClr val="FFFFFF"/>
                </a:solidFill>
              </a14:hiddenFill>
            </a:ext>
          </a:extLst>
        </p:spPr>
      </p:pic>
      <p:pic>
        <p:nvPicPr>
          <p:cNvPr id="11" name="Immagine 10">
            <a:extLst>
              <a:ext uri="{FF2B5EF4-FFF2-40B4-BE49-F238E27FC236}">
                <a16:creationId xmlns:a16="http://schemas.microsoft.com/office/drawing/2014/main" id="{673A3F89-4BEB-3A25-27D3-6EEF69C3D1F3}"/>
              </a:ext>
            </a:extLst>
          </p:cNvPr>
          <p:cNvPicPr>
            <a:picLocks noChangeAspect="1"/>
          </p:cNvPicPr>
          <p:nvPr/>
        </p:nvPicPr>
        <p:blipFill>
          <a:blip r:embed="rId5"/>
          <a:stretch>
            <a:fillRect/>
          </a:stretch>
        </p:blipFill>
        <p:spPr>
          <a:xfrm>
            <a:off x="10866922" y="1"/>
            <a:ext cx="1325078" cy="529722"/>
          </a:xfrm>
          <a:prstGeom prst="rect">
            <a:avLst/>
          </a:prstGeom>
        </p:spPr>
      </p:pic>
      <p:pic>
        <p:nvPicPr>
          <p:cNvPr id="13" name="Immagine 12">
            <a:extLst>
              <a:ext uri="{FF2B5EF4-FFF2-40B4-BE49-F238E27FC236}">
                <a16:creationId xmlns:a16="http://schemas.microsoft.com/office/drawing/2014/main" id="{231B1BFD-9BFB-D05E-CEF5-FDF3C161CDEA}"/>
              </a:ext>
            </a:extLst>
          </p:cNvPr>
          <p:cNvPicPr>
            <a:picLocks noChangeAspect="1"/>
          </p:cNvPicPr>
          <p:nvPr/>
        </p:nvPicPr>
        <p:blipFill>
          <a:blip r:embed="rId6"/>
          <a:stretch>
            <a:fillRect/>
          </a:stretch>
        </p:blipFill>
        <p:spPr>
          <a:xfrm>
            <a:off x="8575818" y="-5156"/>
            <a:ext cx="2151744" cy="527305"/>
          </a:xfrm>
          <a:prstGeom prst="rect">
            <a:avLst/>
          </a:prstGeom>
        </p:spPr>
      </p:pic>
      <p:sp>
        <p:nvSpPr>
          <p:cNvPr id="14" name="CasellaDiTesto 13">
            <a:extLst>
              <a:ext uri="{FF2B5EF4-FFF2-40B4-BE49-F238E27FC236}">
                <a16:creationId xmlns:a16="http://schemas.microsoft.com/office/drawing/2014/main" id="{6DD87885-DAAB-731F-CC09-D717F257F288}"/>
              </a:ext>
            </a:extLst>
          </p:cNvPr>
          <p:cNvSpPr txBox="1"/>
          <p:nvPr/>
        </p:nvSpPr>
        <p:spPr>
          <a:xfrm>
            <a:off x="9320575" y="2653167"/>
            <a:ext cx="2749506" cy="830997"/>
          </a:xfrm>
          <a:prstGeom prst="rect">
            <a:avLst/>
          </a:prstGeom>
          <a:noFill/>
        </p:spPr>
        <p:txBody>
          <a:bodyPr wrap="square" rtlCol="0">
            <a:spAutoFit/>
          </a:bodyPr>
          <a:lstStyle/>
          <a:p>
            <a:pPr algn="l"/>
            <a:r>
              <a:rPr lang="it-IT" sz="1200" b="1" i="0" u="none" strike="noStrike" baseline="0" dirty="0">
                <a:solidFill>
                  <a:srgbClr val="FFA726"/>
                </a:solidFill>
                <a:latin typeface="Roboto-Bold"/>
              </a:rPr>
              <a:t>ORGANIZING COMMITTEE</a:t>
            </a:r>
          </a:p>
          <a:p>
            <a:pPr algn="l"/>
            <a:r>
              <a:rPr lang="it-IT" sz="1200" b="1" i="0" u="none" strike="noStrike" baseline="0" dirty="0">
                <a:solidFill>
                  <a:srgbClr val="FFFFFF"/>
                </a:solidFill>
                <a:latin typeface="Roboto-Bold"/>
              </a:rPr>
              <a:t>Francesca Battaglia</a:t>
            </a:r>
          </a:p>
          <a:p>
            <a:pPr algn="l"/>
            <a:r>
              <a:rPr lang="it-IT" sz="1200" b="1" i="0" u="none" strike="noStrike" baseline="0" dirty="0">
                <a:solidFill>
                  <a:srgbClr val="FFFFFF"/>
                </a:solidFill>
                <a:latin typeface="Roboto-Bold"/>
              </a:rPr>
              <a:t>Gabriele Sampagnaro</a:t>
            </a:r>
            <a:endParaRPr lang="it-IT" sz="1200" dirty="0"/>
          </a:p>
          <a:p>
            <a:r>
              <a:rPr lang="it-IT" sz="1200" b="1" dirty="0">
                <a:solidFill>
                  <a:srgbClr val="FFFFFF"/>
                </a:solidFill>
                <a:latin typeface="Roboto-Bold"/>
              </a:rPr>
              <a:t>Claudio Porzio</a:t>
            </a:r>
          </a:p>
        </p:txBody>
      </p:sp>
    </p:spTree>
    <p:extLst>
      <p:ext uri="{BB962C8B-B14F-4D97-AF65-F5344CB8AC3E}">
        <p14:creationId xmlns:p14="http://schemas.microsoft.com/office/powerpoint/2010/main" val="3092642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a:extLst>
              <a:ext uri="{FF2B5EF4-FFF2-40B4-BE49-F238E27FC236}">
                <a16:creationId xmlns:a16="http://schemas.microsoft.com/office/drawing/2014/main" id="{8144E45D-84CF-48E5-B24D-DED816002F1C}"/>
              </a:ext>
            </a:extLst>
          </p:cNvPr>
          <p:cNvSpPr txBox="1"/>
          <p:nvPr/>
        </p:nvSpPr>
        <p:spPr>
          <a:xfrm>
            <a:off x="1674254" y="981300"/>
            <a:ext cx="9298546" cy="4801314"/>
          </a:xfrm>
          <a:prstGeom prst="rect">
            <a:avLst/>
          </a:prstGeom>
          <a:noFill/>
        </p:spPr>
        <p:txBody>
          <a:bodyPr wrap="square" rtlCol="0">
            <a:spAutoFit/>
          </a:bodyPr>
          <a:lstStyle/>
          <a:p>
            <a:pPr algn="ctr"/>
            <a:r>
              <a:rPr lang="en-GB" dirty="0"/>
              <a:t>Article 2</a:t>
            </a:r>
          </a:p>
          <a:p>
            <a:pPr algn="ctr"/>
            <a:endParaRPr lang="en-GB" dirty="0"/>
          </a:p>
          <a:p>
            <a:pPr algn="ctr"/>
            <a:r>
              <a:rPr lang="en-GB" dirty="0"/>
              <a:t>1.   This Agreement, in enhancing the implementation of the Convention, including its objective, aims to strengthen the global response to the threat of climate change, in the context of sustainable development and efforts to eradicate poverty, including by:</a:t>
            </a:r>
          </a:p>
          <a:p>
            <a:pPr algn="ctr"/>
            <a:endParaRPr lang="en-GB" dirty="0"/>
          </a:p>
          <a:p>
            <a:pPr algn="ctr"/>
            <a:r>
              <a:rPr lang="en-GB" dirty="0"/>
              <a:t>(a) Holding the increase in the global average temperature to well below 2 °C above pre-industrial levels and pursuing efforts to limit the temperature increase to 1,5 °C above pre-industrial levels, recognizing that this would significantly reduce the risks and impacts of climate change;</a:t>
            </a:r>
          </a:p>
          <a:p>
            <a:pPr algn="ctr"/>
            <a:endParaRPr lang="en-GB" dirty="0"/>
          </a:p>
          <a:p>
            <a:pPr algn="ctr"/>
            <a:r>
              <a:rPr lang="en-GB" dirty="0"/>
              <a:t>(b)Increasing the ability to adapt to the adverse impacts of climate change and foster climate resilience and low greenhouse gas emissions development, in a manner that does not threaten food production; and</a:t>
            </a:r>
          </a:p>
          <a:p>
            <a:pPr algn="ctr"/>
            <a:endParaRPr lang="en-GB" dirty="0"/>
          </a:p>
          <a:p>
            <a:pPr algn="ctr"/>
            <a:r>
              <a:rPr lang="en-GB" dirty="0"/>
              <a:t>(c)Making finance flows consistent with a pathway towards low greenhouse gas emissions and climate-resilient development.</a:t>
            </a:r>
            <a:endParaRPr lang="it-IT" dirty="0"/>
          </a:p>
        </p:txBody>
      </p:sp>
      <p:sp>
        <p:nvSpPr>
          <p:cNvPr id="11" name="Rettangolo 10">
            <a:extLst>
              <a:ext uri="{FF2B5EF4-FFF2-40B4-BE49-F238E27FC236}">
                <a16:creationId xmlns:a16="http://schemas.microsoft.com/office/drawing/2014/main" id="{7734E9E2-12EE-DF2A-49CF-9A66AF708809}"/>
              </a:ext>
            </a:extLst>
          </p:cNvPr>
          <p:cNvSpPr/>
          <p:nvPr/>
        </p:nvSpPr>
        <p:spPr>
          <a:xfrm>
            <a:off x="0" y="1"/>
            <a:ext cx="12192000" cy="6858000"/>
          </a:xfrm>
          <a:prstGeom prst="rect">
            <a:avLst/>
          </a:prstGeom>
          <a:solidFill>
            <a:srgbClr val="222F4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Rettangolo 23">
            <a:extLst>
              <a:ext uri="{FF2B5EF4-FFF2-40B4-BE49-F238E27FC236}">
                <a16:creationId xmlns:a16="http://schemas.microsoft.com/office/drawing/2014/main" id="{5032F5A7-5E50-981F-CD7F-8E30B208AC01}"/>
              </a:ext>
            </a:extLst>
          </p:cNvPr>
          <p:cNvSpPr/>
          <p:nvPr/>
        </p:nvSpPr>
        <p:spPr>
          <a:xfrm>
            <a:off x="1023870" y="5145110"/>
            <a:ext cx="10457645" cy="111402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CasellaDiTesto 22">
            <a:extLst>
              <a:ext uri="{FF2B5EF4-FFF2-40B4-BE49-F238E27FC236}">
                <a16:creationId xmlns:a16="http://schemas.microsoft.com/office/drawing/2014/main" id="{C5CD1AF1-17F7-8929-5A0A-7C4786627EDB}"/>
              </a:ext>
            </a:extLst>
          </p:cNvPr>
          <p:cNvSpPr txBox="1"/>
          <p:nvPr/>
        </p:nvSpPr>
        <p:spPr>
          <a:xfrm>
            <a:off x="1790163" y="1281448"/>
            <a:ext cx="8937938" cy="4801314"/>
          </a:xfrm>
          <a:prstGeom prst="rect">
            <a:avLst/>
          </a:prstGeom>
          <a:noFill/>
        </p:spPr>
        <p:txBody>
          <a:bodyPr wrap="square" rtlCol="0">
            <a:spAutoFit/>
          </a:bodyPr>
          <a:lstStyle/>
          <a:p>
            <a:pPr algn="ctr"/>
            <a:r>
              <a:rPr lang="en-GB" dirty="0">
                <a:solidFill>
                  <a:schemeClr val="bg1"/>
                </a:solidFill>
              </a:rPr>
              <a:t>Article 2</a:t>
            </a:r>
          </a:p>
          <a:p>
            <a:endParaRPr lang="en-GB" dirty="0">
              <a:solidFill>
                <a:schemeClr val="bg1"/>
              </a:solidFill>
            </a:endParaRPr>
          </a:p>
          <a:p>
            <a:r>
              <a:rPr lang="en-GB" dirty="0">
                <a:solidFill>
                  <a:schemeClr val="bg1"/>
                </a:solidFill>
              </a:rPr>
              <a:t>1.   This Agreement, in enhancing the implementation of the Convention, including its objective, aims to strengthen the global response to the threat of climate change, in the context of sustainable development and efforts to eradicate poverty, including by:</a:t>
            </a:r>
          </a:p>
          <a:p>
            <a:endParaRPr lang="en-GB" dirty="0">
              <a:solidFill>
                <a:schemeClr val="bg1"/>
              </a:solidFill>
            </a:endParaRPr>
          </a:p>
          <a:p>
            <a:r>
              <a:rPr lang="en-GB" dirty="0">
                <a:solidFill>
                  <a:schemeClr val="bg1"/>
                </a:solidFill>
              </a:rPr>
              <a:t>(a)  Holding the increase in the global average temperature to well below 2 °C above pre-industrial levels and pursuing efforts to limit the temperature increase to 1,5 °C above pre-industrial levels, recognizing that this would significantly reduce the risks and impacts of climate change;</a:t>
            </a:r>
          </a:p>
          <a:p>
            <a:endParaRPr lang="en-GB" dirty="0">
              <a:solidFill>
                <a:schemeClr val="bg1"/>
              </a:solidFill>
            </a:endParaRPr>
          </a:p>
          <a:p>
            <a:r>
              <a:rPr lang="en-GB" dirty="0">
                <a:solidFill>
                  <a:schemeClr val="bg1"/>
                </a:solidFill>
              </a:rPr>
              <a:t>(b)  Increasing the ability to adapt to the adverse impacts of climate change and foster climate resilience and low greenhouse gas emissions development, in a manner that does not threaten food production; and</a:t>
            </a:r>
          </a:p>
          <a:p>
            <a:endParaRPr lang="en-GB" dirty="0">
              <a:solidFill>
                <a:schemeClr val="bg1"/>
              </a:solidFill>
            </a:endParaRPr>
          </a:p>
          <a:p>
            <a:r>
              <a:rPr lang="en-GB" dirty="0">
                <a:solidFill>
                  <a:schemeClr val="bg1"/>
                </a:solidFill>
              </a:rPr>
              <a:t>(c)  Making finance flows consistent with a pathway towards low greenhouse gas emissions and climate-resilient development.</a:t>
            </a:r>
            <a:endParaRPr lang="it-IT" dirty="0">
              <a:solidFill>
                <a:schemeClr val="bg1"/>
              </a:solidFill>
            </a:endParaRPr>
          </a:p>
        </p:txBody>
      </p:sp>
      <p:pic>
        <p:nvPicPr>
          <p:cNvPr id="26" name="Immagine 25">
            <a:extLst>
              <a:ext uri="{FF2B5EF4-FFF2-40B4-BE49-F238E27FC236}">
                <a16:creationId xmlns:a16="http://schemas.microsoft.com/office/drawing/2014/main" id="{E4AD78FB-AC9A-3A32-4765-E01D73ECCB5E}"/>
              </a:ext>
            </a:extLst>
          </p:cNvPr>
          <p:cNvPicPr>
            <a:picLocks noChangeAspect="1"/>
          </p:cNvPicPr>
          <p:nvPr/>
        </p:nvPicPr>
        <p:blipFill>
          <a:blip r:embed="rId2"/>
          <a:stretch>
            <a:fillRect/>
          </a:stretch>
        </p:blipFill>
        <p:spPr>
          <a:xfrm>
            <a:off x="1023870" y="147677"/>
            <a:ext cx="10202699" cy="1066949"/>
          </a:xfrm>
          <a:prstGeom prst="rect">
            <a:avLst/>
          </a:prstGeom>
        </p:spPr>
      </p:pic>
    </p:spTree>
    <p:extLst>
      <p:ext uri="{BB962C8B-B14F-4D97-AF65-F5344CB8AC3E}">
        <p14:creationId xmlns:p14="http://schemas.microsoft.com/office/powerpoint/2010/main" val="350105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a:extLst>
              <a:ext uri="{FF2B5EF4-FFF2-40B4-BE49-F238E27FC236}">
                <a16:creationId xmlns:a16="http://schemas.microsoft.com/office/drawing/2014/main" id="{8144E45D-84CF-48E5-B24D-DED816002F1C}"/>
              </a:ext>
            </a:extLst>
          </p:cNvPr>
          <p:cNvSpPr txBox="1"/>
          <p:nvPr/>
        </p:nvSpPr>
        <p:spPr>
          <a:xfrm>
            <a:off x="1674254" y="981300"/>
            <a:ext cx="9298546" cy="4801314"/>
          </a:xfrm>
          <a:prstGeom prst="rect">
            <a:avLst/>
          </a:prstGeom>
          <a:noFill/>
        </p:spPr>
        <p:txBody>
          <a:bodyPr wrap="square" rtlCol="0">
            <a:spAutoFit/>
          </a:bodyPr>
          <a:lstStyle/>
          <a:p>
            <a:pPr algn="ctr"/>
            <a:r>
              <a:rPr lang="en-GB" dirty="0"/>
              <a:t>Article 2</a:t>
            </a:r>
          </a:p>
          <a:p>
            <a:pPr algn="ctr"/>
            <a:endParaRPr lang="en-GB" dirty="0"/>
          </a:p>
          <a:p>
            <a:pPr algn="ctr"/>
            <a:r>
              <a:rPr lang="en-GB" dirty="0"/>
              <a:t>1.   This Agreement, in enhancing the implementation of the Convention, including its objective, aims to strengthen the global response to the threat of climate change, in the context of sustainable development and efforts to eradicate poverty, including by:</a:t>
            </a:r>
          </a:p>
          <a:p>
            <a:pPr algn="ctr"/>
            <a:endParaRPr lang="en-GB" dirty="0"/>
          </a:p>
          <a:p>
            <a:pPr algn="ctr"/>
            <a:r>
              <a:rPr lang="en-GB" dirty="0"/>
              <a:t>(a) Holding the increase in the global average temperature to well below 2 °C above pre-industrial levels and pursuing efforts to limit the temperature increase to 1,5 °C above pre-industrial levels, recognizing that this would significantly reduce the risks and impacts of climate change;</a:t>
            </a:r>
          </a:p>
          <a:p>
            <a:pPr algn="ctr"/>
            <a:endParaRPr lang="en-GB" dirty="0"/>
          </a:p>
          <a:p>
            <a:pPr algn="ctr"/>
            <a:r>
              <a:rPr lang="en-GB" dirty="0"/>
              <a:t>(b)Increasing the ability to adapt to the adverse impacts of climate change and foster climate resilience and low greenhouse gas emissions development, in a manner that does not threaten food production; and</a:t>
            </a:r>
          </a:p>
          <a:p>
            <a:pPr algn="ctr"/>
            <a:endParaRPr lang="en-GB" dirty="0"/>
          </a:p>
          <a:p>
            <a:pPr algn="ctr"/>
            <a:r>
              <a:rPr lang="en-GB" dirty="0"/>
              <a:t>(c)Making finance flows consistent with a pathway towards low greenhouse gas emissions and climate-resilient development.</a:t>
            </a:r>
            <a:endParaRPr lang="it-IT" dirty="0"/>
          </a:p>
        </p:txBody>
      </p:sp>
      <p:sp>
        <p:nvSpPr>
          <p:cNvPr id="11" name="Rettangolo 10">
            <a:extLst>
              <a:ext uri="{FF2B5EF4-FFF2-40B4-BE49-F238E27FC236}">
                <a16:creationId xmlns:a16="http://schemas.microsoft.com/office/drawing/2014/main" id="{7734E9E2-12EE-DF2A-49CF-9A66AF708809}"/>
              </a:ext>
            </a:extLst>
          </p:cNvPr>
          <p:cNvSpPr/>
          <p:nvPr/>
        </p:nvSpPr>
        <p:spPr>
          <a:xfrm>
            <a:off x="0" y="1"/>
            <a:ext cx="12192000" cy="6858000"/>
          </a:xfrm>
          <a:prstGeom prst="rect">
            <a:avLst/>
          </a:prstGeom>
          <a:solidFill>
            <a:srgbClr val="222F4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a:extLst>
              <a:ext uri="{FF2B5EF4-FFF2-40B4-BE49-F238E27FC236}">
                <a16:creationId xmlns:a16="http://schemas.microsoft.com/office/drawing/2014/main" id="{E85001A2-13D3-DE8A-DDC7-5963BC652578}"/>
              </a:ext>
            </a:extLst>
          </p:cNvPr>
          <p:cNvPicPr>
            <a:picLocks noChangeAspect="1"/>
          </p:cNvPicPr>
          <p:nvPr/>
        </p:nvPicPr>
        <p:blipFill>
          <a:blip r:embed="rId2"/>
          <a:stretch>
            <a:fillRect/>
          </a:stretch>
        </p:blipFill>
        <p:spPr>
          <a:xfrm>
            <a:off x="821722" y="1283026"/>
            <a:ext cx="10894541" cy="4865522"/>
          </a:xfrm>
          <a:prstGeom prst="rect">
            <a:avLst/>
          </a:prstGeom>
        </p:spPr>
      </p:pic>
      <p:sp>
        <p:nvSpPr>
          <p:cNvPr id="6" name="CasellaDiTesto 5">
            <a:extLst>
              <a:ext uri="{FF2B5EF4-FFF2-40B4-BE49-F238E27FC236}">
                <a16:creationId xmlns:a16="http://schemas.microsoft.com/office/drawing/2014/main" id="{11233530-33EE-EC4F-D81A-6F34880FDA11}"/>
              </a:ext>
            </a:extLst>
          </p:cNvPr>
          <p:cNvSpPr txBox="1"/>
          <p:nvPr/>
        </p:nvSpPr>
        <p:spPr>
          <a:xfrm>
            <a:off x="2496065" y="124677"/>
            <a:ext cx="6351373" cy="584775"/>
          </a:xfrm>
          <a:prstGeom prst="rect">
            <a:avLst/>
          </a:prstGeom>
          <a:noFill/>
        </p:spPr>
        <p:txBody>
          <a:bodyPr wrap="square" rtlCol="0">
            <a:spAutoFit/>
          </a:bodyPr>
          <a:lstStyle/>
          <a:p>
            <a:pPr algn="ctr"/>
            <a:r>
              <a:rPr lang="it-IT" sz="3200" b="1" dirty="0" err="1">
                <a:solidFill>
                  <a:schemeClr val="bg1"/>
                </a:solidFill>
              </a:rPr>
              <a:t>Interdisciplinary</a:t>
            </a:r>
            <a:r>
              <a:rPr lang="it-IT" sz="3200" b="1" dirty="0">
                <a:solidFill>
                  <a:schemeClr val="bg1"/>
                </a:solidFill>
              </a:rPr>
              <a:t> </a:t>
            </a:r>
            <a:r>
              <a:rPr lang="it-IT" sz="3200" b="1" dirty="0" err="1">
                <a:solidFill>
                  <a:schemeClr val="bg1"/>
                </a:solidFill>
              </a:rPr>
              <a:t>approach</a:t>
            </a:r>
            <a:endParaRPr lang="it-IT" sz="3200" b="1" dirty="0">
              <a:solidFill>
                <a:schemeClr val="bg1"/>
              </a:solidFill>
            </a:endParaRPr>
          </a:p>
        </p:txBody>
      </p:sp>
      <p:sp>
        <p:nvSpPr>
          <p:cNvPr id="8" name="CasellaDiTesto 7">
            <a:extLst>
              <a:ext uri="{FF2B5EF4-FFF2-40B4-BE49-F238E27FC236}">
                <a16:creationId xmlns:a16="http://schemas.microsoft.com/office/drawing/2014/main" id="{26C0BF74-FF6A-D96F-B296-F9037C0F8638}"/>
              </a:ext>
            </a:extLst>
          </p:cNvPr>
          <p:cNvSpPr txBox="1"/>
          <p:nvPr/>
        </p:nvSpPr>
        <p:spPr>
          <a:xfrm>
            <a:off x="696098" y="6211668"/>
            <a:ext cx="10799804" cy="646331"/>
          </a:xfrm>
          <a:prstGeom prst="rect">
            <a:avLst/>
          </a:prstGeom>
          <a:noFill/>
        </p:spPr>
        <p:txBody>
          <a:bodyPr wrap="square">
            <a:spAutoFit/>
          </a:bodyPr>
          <a:lstStyle/>
          <a:p>
            <a:pPr algn="ctr"/>
            <a:r>
              <a:rPr lang="en-US" sz="1800" dirty="0">
                <a:solidFill>
                  <a:schemeClr val="bg1"/>
                </a:solidFill>
                <a:effectLst/>
                <a:latin typeface="Aptos" panose="020B0004020202020204" pitchFamily="34" charset="0"/>
                <a:ea typeface="Aptos" panose="020B0004020202020204" pitchFamily="34" charset="0"/>
                <a:cs typeface="Arial" panose="020B0604020202020204" pitchFamily="34" charset="0"/>
              </a:rPr>
              <a:t>Reconsidering macroeconomic and financial systems in the light of these considerations is essential to assess the sustainability of our economic and financial systems in the age of ecological risks</a:t>
            </a:r>
            <a:endParaRPr lang="it-IT" dirty="0">
              <a:solidFill>
                <a:schemeClr val="bg1"/>
              </a:solidFill>
            </a:endParaRPr>
          </a:p>
        </p:txBody>
      </p:sp>
    </p:spTree>
    <p:extLst>
      <p:ext uri="{BB962C8B-B14F-4D97-AF65-F5344CB8AC3E}">
        <p14:creationId xmlns:p14="http://schemas.microsoft.com/office/powerpoint/2010/main" val="977886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7734E9E2-12EE-DF2A-49CF-9A66AF708809}"/>
              </a:ext>
            </a:extLst>
          </p:cNvPr>
          <p:cNvSpPr/>
          <p:nvPr/>
        </p:nvSpPr>
        <p:spPr>
          <a:xfrm>
            <a:off x="9625" y="1"/>
            <a:ext cx="12192000" cy="6858000"/>
          </a:xfrm>
          <a:prstGeom prst="rect">
            <a:avLst/>
          </a:prstGeom>
          <a:solidFill>
            <a:srgbClr val="222F4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CasellaDiTesto 6">
            <a:extLst>
              <a:ext uri="{FF2B5EF4-FFF2-40B4-BE49-F238E27FC236}">
                <a16:creationId xmlns:a16="http://schemas.microsoft.com/office/drawing/2014/main" id="{0990F5B4-95B3-CA8C-DCD1-43AC095B6C38}"/>
              </a:ext>
            </a:extLst>
          </p:cNvPr>
          <p:cNvSpPr txBox="1"/>
          <p:nvPr/>
        </p:nvSpPr>
        <p:spPr>
          <a:xfrm>
            <a:off x="271848" y="113615"/>
            <a:ext cx="10700951" cy="1692771"/>
          </a:xfrm>
          <a:prstGeom prst="rect">
            <a:avLst/>
          </a:prstGeom>
          <a:noFill/>
        </p:spPr>
        <p:txBody>
          <a:bodyPr wrap="square">
            <a:spAutoFit/>
          </a:bodyPr>
          <a:lstStyle/>
          <a:p>
            <a:pPr algn="ctr"/>
            <a:r>
              <a:rPr lang="it-IT" sz="3200" b="1" dirty="0">
                <a:solidFill>
                  <a:schemeClr val="bg1"/>
                </a:solidFill>
              </a:rPr>
              <a:t>Who are the </a:t>
            </a:r>
            <a:r>
              <a:rPr lang="it-IT" sz="3200" b="1" dirty="0" err="1">
                <a:solidFill>
                  <a:schemeClr val="bg1"/>
                </a:solidFill>
              </a:rPr>
              <a:t>main</a:t>
            </a:r>
            <a:r>
              <a:rPr lang="it-IT" sz="3200" b="1" dirty="0">
                <a:solidFill>
                  <a:schemeClr val="bg1"/>
                </a:solidFill>
              </a:rPr>
              <a:t> </a:t>
            </a:r>
            <a:r>
              <a:rPr lang="it-IT" sz="3200" b="1" dirty="0" err="1">
                <a:solidFill>
                  <a:schemeClr val="bg1"/>
                </a:solidFill>
              </a:rPr>
              <a:t>actors</a:t>
            </a:r>
            <a:r>
              <a:rPr lang="it-IT" sz="3200" b="1" dirty="0">
                <a:solidFill>
                  <a:schemeClr val="bg1"/>
                </a:solidFill>
              </a:rPr>
              <a:t> in </a:t>
            </a:r>
            <a:r>
              <a:rPr lang="it-IT" sz="3200" b="1" dirty="0" err="1">
                <a:solidFill>
                  <a:schemeClr val="bg1"/>
                </a:solidFill>
              </a:rPr>
              <a:t>climate</a:t>
            </a:r>
            <a:r>
              <a:rPr lang="it-IT" sz="3200" b="1" dirty="0">
                <a:solidFill>
                  <a:schemeClr val="bg1"/>
                </a:solidFill>
              </a:rPr>
              <a:t> </a:t>
            </a:r>
            <a:r>
              <a:rPr lang="it-IT" sz="3200" b="1" dirty="0" err="1">
                <a:solidFill>
                  <a:schemeClr val="bg1"/>
                </a:solidFill>
              </a:rPr>
              <a:t>finance</a:t>
            </a:r>
            <a:r>
              <a:rPr lang="it-IT" sz="3200" b="1" dirty="0">
                <a:solidFill>
                  <a:schemeClr val="bg1"/>
                </a:solidFill>
              </a:rPr>
              <a:t>?</a:t>
            </a:r>
          </a:p>
          <a:p>
            <a:endParaRPr lang="it-IT" dirty="0">
              <a:solidFill>
                <a:schemeClr val="bg1"/>
              </a:solidFill>
            </a:endParaRPr>
          </a:p>
          <a:p>
            <a:r>
              <a:rPr lang="it-IT" dirty="0">
                <a:solidFill>
                  <a:schemeClr val="bg1"/>
                </a:solidFill>
              </a:rPr>
              <a:t>A long list (Official bodies for </a:t>
            </a:r>
            <a:r>
              <a:rPr lang="it-IT" dirty="0" err="1">
                <a:solidFill>
                  <a:schemeClr val="bg1"/>
                </a:solidFill>
              </a:rPr>
              <a:t>example</a:t>
            </a:r>
            <a:r>
              <a:rPr lang="it-IT" dirty="0">
                <a:solidFill>
                  <a:schemeClr val="bg1"/>
                </a:solidFill>
              </a:rPr>
              <a:t>, the UNFCCC, the UNEP, the OECD, and the G20, Governments, </a:t>
            </a:r>
            <a:r>
              <a:rPr lang="it-IT" dirty="0" err="1">
                <a:solidFill>
                  <a:schemeClr val="bg1"/>
                </a:solidFill>
              </a:rPr>
              <a:t>Climate</a:t>
            </a:r>
            <a:r>
              <a:rPr lang="it-IT" dirty="0">
                <a:solidFill>
                  <a:schemeClr val="bg1"/>
                </a:solidFill>
              </a:rPr>
              <a:t> Funds, International capital markets, </a:t>
            </a:r>
            <a:r>
              <a:rPr lang="it-IT" dirty="0" err="1">
                <a:solidFill>
                  <a:schemeClr val="bg1"/>
                </a:solidFill>
              </a:rPr>
              <a:t>Domestic</a:t>
            </a:r>
            <a:r>
              <a:rPr lang="it-IT" dirty="0">
                <a:solidFill>
                  <a:schemeClr val="bg1"/>
                </a:solidFill>
              </a:rPr>
              <a:t> capital markets, Corporations, Rating </a:t>
            </a:r>
            <a:r>
              <a:rPr lang="it-IT" dirty="0" err="1">
                <a:solidFill>
                  <a:schemeClr val="bg1"/>
                </a:solidFill>
              </a:rPr>
              <a:t>agencies</a:t>
            </a:r>
            <a:r>
              <a:rPr lang="it-IT" dirty="0">
                <a:solidFill>
                  <a:schemeClr val="bg1"/>
                </a:solidFill>
              </a:rPr>
              <a:t>, </a:t>
            </a:r>
          </a:p>
          <a:p>
            <a:r>
              <a:rPr lang="it-IT" dirty="0">
                <a:solidFill>
                  <a:schemeClr val="bg1"/>
                </a:solidFill>
              </a:rPr>
              <a:t>Community-</a:t>
            </a:r>
            <a:r>
              <a:rPr lang="it-IT" dirty="0" err="1">
                <a:solidFill>
                  <a:schemeClr val="bg1"/>
                </a:solidFill>
              </a:rPr>
              <a:t>focused</a:t>
            </a:r>
            <a:r>
              <a:rPr lang="it-IT" dirty="0">
                <a:solidFill>
                  <a:schemeClr val="bg1"/>
                </a:solidFill>
              </a:rPr>
              <a:t> </a:t>
            </a:r>
            <a:r>
              <a:rPr lang="it-IT" dirty="0" err="1">
                <a:solidFill>
                  <a:schemeClr val="bg1"/>
                </a:solidFill>
              </a:rPr>
              <a:t>approaches</a:t>
            </a:r>
            <a:r>
              <a:rPr lang="it-IT" dirty="0">
                <a:solidFill>
                  <a:schemeClr val="bg1"/>
                </a:solidFill>
              </a:rPr>
              <a:t>, etc..)</a:t>
            </a:r>
          </a:p>
        </p:txBody>
      </p:sp>
      <p:sp>
        <p:nvSpPr>
          <p:cNvPr id="2" name="CasellaDiTesto 1">
            <a:extLst>
              <a:ext uri="{FF2B5EF4-FFF2-40B4-BE49-F238E27FC236}">
                <a16:creationId xmlns:a16="http://schemas.microsoft.com/office/drawing/2014/main" id="{4F20BC4C-195B-1424-21AC-F370DD74E4C5}"/>
              </a:ext>
            </a:extLst>
          </p:cNvPr>
          <p:cNvSpPr txBox="1"/>
          <p:nvPr/>
        </p:nvSpPr>
        <p:spPr>
          <a:xfrm>
            <a:off x="6916581" y="5844941"/>
            <a:ext cx="6651057" cy="369332"/>
          </a:xfrm>
          <a:prstGeom prst="rect">
            <a:avLst/>
          </a:prstGeom>
          <a:noFill/>
        </p:spPr>
        <p:txBody>
          <a:bodyPr wrap="square" rtlCol="0">
            <a:spAutoFit/>
          </a:bodyPr>
          <a:lstStyle/>
          <a:p>
            <a:r>
              <a:rPr lang="en-GB" dirty="0">
                <a:solidFill>
                  <a:schemeClr val="bg1"/>
                </a:solidFill>
              </a:rPr>
              <a:t>Network for Greening the Financial System (NGFS)</a:t>
            </a:r>
          </a:p>
        </p:txBody>
      </p:sp>
      <p:pic>
        <p:nvPicPr>
          <p:cNvPr id="3" name="Immagine 2">
            <a:extLst>
              <a:ext uri="{FF2B5EF4-FFF2-40B4-BE49-F238E27FC236}">
                <a16:creationId xmlns:a16="http://schemas.microsoft.com/office/drawing/2014/main" id="{5DA219E4-E047-9117-6232-7C85121CCBD2}"/>
              </a:ext>
            </a:extLst>
          </p:cNvPr>
          <p:cNvPicPr>
            <a:picLocks noChangeAspect="1"/>
          </p:cNvPicPr>
          <p:nvPr/>
        </p:nvPicPr>
        <p:blipFill>
          <a:blip r:embed="rId3"/>
          <a:stretch>
            <a:fillRect/>
          </a:stretch>
        </p:blipFill>
        <p:spPr>
          <a:xfrm>
            <a:off x="69249" y="2699057"/>
            <a:ext cx="4625395" cy="3062241"/>
          </a:xfrm>
          <a:prstGeom prst="rect">
            <a:avLst/>
          </a:prstGeom>
        </p:spPr>
      </p:pic>
      <p:pic>
        <p:nvPicPr>
          <p:cNvPr id="5" name="Immagine 4">
            <a:extLst>
              <a:ext uri="{FF2B5EF4-FFF2-40B4-BE49-F238E27FC236}">
                <a16:creationId xmlns:a16="http://schemas.microsoft.com/office/drawing/2014/main" id="{571951FA-924D-AACB-7D1A-3A86702C3CFC}"/>
              </a:ext>
            </a:extLst>
          </p:cNvPr>
          <p:cNvPicPr>
            <a:picLocks noChangeAspect="1"/>
          </p:cNvPicPr>
          <p:nvPr/>
        </p:nvPicPr>
        <p:blipFill>
          <a:blip r:embed="rId4"/>
          <a:stretch>
            <a:fillRect/>
          </a:stretch>
        </p:blipFill>
        <p:spPr>
          <a:xfrm>
            <a:off x="6683615" y="2720938"/>
            <a:ext cx="5439136" cy="3011792"/>
          </a:xfrm>
          <a:prstGeom prst="rect">
            <a:avLst/>
          </a:prstGeom>
        </p:spPr>
      </p:pic>
      <p:sp>
        <p:nvSpPr>
          <p:cNvPr id="6" name="Freccia a destra 5">
            <a:extLst>
              <a:ext uri="{FF2B5EF4-FFF2-40B4-BE49-F238E27FC236}">
                <a16:creationId xmlns:a16="http://schemas.microsoft.com/office/drawing/2014/main" id="{7284C0F7-39D3-35D1-EB7A-1EDFB956D081}"/>
              </a:ext>
            </a:extLst>
          </p:cNvPr>
          <p:cNvSpPr/>
          <p:nvPr/>
        </p:nvSpPr>
        <p:spPr>
          <a:xfrm>
            <a:off x="5317602" y="3779783"/>
            <a:ext cx="841539" cy="70156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31972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0EC20A24-561B-43A7-FA74-8AB5307B282C}"/>
              </a:ext>
            </a:extLst>
          </p:cNvPr>
          <p:cNvSpPr/>
          <p:nvPr/>
        </p:nvSpPr>
        <p:spPr>
          <a:xfrm>
            <a:off x="9625" y="1"/>
            <a:ext cx="12192000" cy="6858000"/>
          </a:xfrm>
          <a:prstGeom prst="rect">
            <a:avLst/>
          </a:prstGeom>
          <a:solidFill>
            <a:srgbClr val="222F4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 name="Immagine 4">
            <a:extLst>
              <a:ext uri="{FF2B5EF4-FFF2-40B4-BE49-F238E27FC236}">
                <a16:creationId xmlns:a16="http://schemas.microsoft.com/office/drawing/2014/main" id="{97C98DE2-3D8A-4A94-E3B3-9309221BB8F6}"/>
              </a:ext>
            </a:extLst>
          </p:cNvPr>
          <p:cNvPicPr>
            <a:picLocks noChangeAspect="1"/>
          </p:cNvPicPr>
          <p:nvPr/>
        </p:nvPicPr>
        <p:blipFill>
          <a:blip r:embed="rId2"/>
          <a:stretch>
            <a:fillRect/>
          </a:stretch>
        </p:blipFill>
        <p:spPr>
          <a:xfrm>
            <a:off x="6923313" y="0"/>
            <a:ext cx="5164951" cy="2671281"/>
          </a:xfrm>
          <a:prstGeom prst="rect">
            <a:avLst/>
          </a:prstGeom>
        </p:spPr>
      </p:pic>
      <p:pic>
        <p:nvPicPr>
          <p:cNvPr id="3" name="Immagine 2">
            <a:extLst>
              <a:ext uri="{FF2B5EF4-FFF2-40B4-BE49-F238E27FC236}">
                <a16:creationId xmlns:a16="http://schemas.microsoft.com/office/drawing/2014/main" id="{A3AC2335-346E-0ECC-D858-0F94C2BD765C}"/>
              </a:ext>
            </a:extLst>
          </p:cNvPr>
          <p:cNvPicPr>
            <a:picLocks noChangeAspect="1"/>
          </p:cNvPicPr>
          <p:nvPr/>
        </p:nvPicPr>
        <p:blipFill>
          <a:blip r:embed="rId3"/>
          <a:stretch>
            <a:fillRect/>
          </a:stretch>
        </p:blipFill>
        <p:spPr>
          <a:xfrm>
            <a:off x="423555" y="2278017"/>
            <a:ext cx="8199422" cy="4579983"/>
          </a:xfrm>
          <a:prstGeom prst="rect">
            <a:avLst/>
          </a:prstGeom>
        </p:spPr>
      </p:pic>
      <p:sp>
        <p:nvSpPr>
          <p:cNvPr id="7" name="CasellaDiTesto 6">
            <a:extLst>
              <a:ext uri="{FF2B5EF4-FFF2-40B4-BE49-F238E27FC236}">
                <a16:creationId xmlns:a16="http://schemas.microsoft.com/office/drawing/2014/main" id="{02EC7C58-F5EC-17FE-E790-84022E486E2D}"/>
              </a:ext>
            </a:extLst>
          </p:cNvPr>
          <p:cNvSpPr txBox="1"/>
          <p:nvPr/>
        </p:nvSpPr>
        <p:spPr>
          <a:xfrm>
            <a:off x="9345880" y="2782669"/>
            <a:ext cx="2473035" cy="1754326"/>
          </a:xfrm>
          <a:prstGeom prst="rect">
            <a:avLst/>
          </a:prstGeom>
          <a:noFill/>
        </p:spPr>
        <p:txBody>
          <a:bodyPr wrap="square">
            <a:spAutoFit/>
          </a:bodyPr>
          <a:lstStyle/>
          <a:p>
            <a:pPr algn="l"/>
            <a:r>
              <a:rPr lang="en-GB" b="0" i="0" u="none" strike="noStrike" dirty="0">
                <a:effectLst/>
                <a:latin typeface="Google Sans"/>
                <a:hlinkClick r:id="rId4"/>
              </a:rPr>
              <a:t>ECB : Stress test shows euro area banking system resilient under challenging macroeconomic scenario</a:t>
            </a:r>
          </a:p>
        </p:txBody>
      </p:sp>
      <p:sp>
        <p:nvSpPr>
          <p:cNvPr id="8" name="Rettangolo 7">
            <a:extLst>
              <a:ext uri="{FF2B5EF4-FFF2-40B4-BE49-F238E27FC236}">
                <a16:creationId xmlns:a16="http://schemas.microsoft.com/office/drawing/2014/main" id="{5301CF6A-2E2C-D016-48B1-5250ED192003}"/>
              </a:ext>
            </a:extLst>
          </p:cNvPr>
          <p:cNvSpPr/>
          <p:nvPr/>
        </p:nvSpPr>
        <p:spPr>
          <a:xfrm>
            <a:off x="423555" y="294838"/>
            <a:ext cx="4845133" cy="8668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3200" b="1" dirty="0">
                <a:solidFill>
                  <a:schemeClr val="bg1"/>
                </a:solidFill>
              </a:rPr>
              <a:t>Stress Test Scenario</a:t>
            </a:r>
          </a:p>
        </p:txBody>
      </p:sp>
    </p:spTree>
    <p:extLst>
      <p:ext uri="{BB962C8B-B14F-4D97-AF65-F5344CB8AC3E}">
        <p14:creationId xmlns:p14="http://schemas.microsoft.com/office/powerpoint/2010/main" val="1993471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0EC20A24-561B-43A7-FA74-8AB5307B282C}"/>
              </a:ext>
            </a:extLst>
          </p:cNvPr>
          <p:cNvSpPr/>
          <p:nvPr/>
        </p:nvSpPr>
        <p:spPr>
          <a:xfrm>
            <a:off x="9625" y="1"/>
            <a:ext cx="12192000" cy="6858000"/>
          </a:xfrm>
          <a:prstGeom prst="rect">
            <a:avLst/>
          </a:prstGeom>
          <a:solidFill>
            <a:srgbClr val="222F4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ttangolo 7">
            <a:extLst>
              <a:ext uri="{FF2B5EF4-FFF2-40B4-BE49-F238E27FC236}">
                <a16:creationId xmlns:a16="http://schemas.microsoft.com/office/drawing/2014/main" id="{5301CF6A-2E2C-D016-48B1-5250ED192003}"/>
              </a:ext>
            </a:extLst>
          </p:cNvPr>
          <p:cNvSpPr/>
          <p:nvPr/>
        </p:nvSpPr>
        <p:spPr>
          <a:xfrm>
            <a:off x="423555" y="294838"/>
            <a:ext cx="6874712" cy="8668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3200" b="1" dirty="0" err="1">
                <a:solidFill>
                  <a:schemeClr val="bg1"/>
                </a:solidFill>
              </a:rPr>
              <a:t>Climate</a:t>
            </a:r>
            <a:r>
              <a:rPr lang="it-IT" sz="3200" b="1" dirty="0">
                <a:solidFill>
                  <a:schemeClr val="bg1"/>
                </a:solidFill>
              </a:rPr>
              <a:t> Stress Test Scenario</a:t>
            </a:r>
          </a:p>
        </p:txBody>
      </p:sp>
      <p:pic>
        <p:nvPicPr>
          <p:cNvPr id="6" name="Immagine 5">
            <a:extLst>
              <a:ext uri="{FF2B5EF4-FFF2-40B4-BE49-F238E27FC236}">
                <a16:creationId xmlns:a16="http://schemas.microsoft.com/office/drawing/2014/main" id="{2AE5E5B6-1F1A-A7FB-700E-BFA7AFE8D233}"/>
              </a:ext>
            </a:extLst>
          </p:cNvPr>
          <p:cNvPicPr>
            <a:picLocks noChangeAspect="1"/>
          </p:cNvPicPr>
          <p:nvPr/>
        </p:nvPicPr>
        <p:blipFill>
          <a:blip r:embed="rId2"/>
          <a:stretch>
            <a:fillRect/>
          </a:stretch>
        </p:blipFill>
        <p:spPr>
          <a:xfrm>
            <a:off x="226080" y="1270902"/>
            <a:ext cx="6752292" cy="5477933"/>
          </a:xfrm>
          <a:prstGeom prst="rect">
            <a:avLst/>
          </a:prstGeom>
        </p:spPr>
      </p:pic>
    </p:spTree>
    <p:extLst>
      <p:ext uri="{BB962C8B-B14F-4D97-AF65-F5344CB8AC3E}">
        <p14:creationId xmlns:p14="http://schemas.microsoft.com/office/powerpoint/2010/main" val="1718411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01B66B90-9CAC-CF53-251D-D07A5D1080FD}"/>
              </a:ext>
            </a:extLst>
          </p:cNvPr>
          <p:cNvSpPr/>
          <p:nvPr/>
        </p:nvSpPr>
        <p:spPr>
          <a:xfrm>
            <a:off x="9625" y="1"/>
            <a:ext cx="12192000" cy="6858000"/>
          </a:xfrm>
          <a:prstGeom prst="rect">
            <a:avLst/>
          </a:prstGeom>
          <a:solidFill>
            <a:srgbClr val="222F4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Immagine 2">
            <a:extLst>
              <a:ext uri="{FF2B5EF4-FFF2-40B4-BE49-F238E27FC236}">
                <a16:creationId xmlns:a16="http://schemas.microsoft.com/office/drawing/2014/main" id="{9E0F1B11-3F42-1402-22F9-43A8DCAB9008}"/>
              </a:ext>
            </a:extLst>
          </p:cNvPr>
          <p:cNvPicPr>
            <a:picLocks noChangeAspect="1"/>
          </p:cNvPicPr>
          <p:nvPr/>
        </p:nvPicPr>
        <p:blipFill>
          <a:blip r:embed="rId2"/>
          <a:stretch>
            <a:fillRect/>
          </a:stretch>
        </p:blipFill>
        <p:spPr>
          <a:xfrm>
            <a:off x="1555667" y="0"/>
            <a:ext cx="9254837" cy="6941127"/>
          </a:xfrm>
          <a:prstGeom prst="rect">
            <a:avLst/>
          </a:prstGeom>
        </p:spPr>
      </p:pic>
      <p:sp>
        <p:nvSpPr>
          <p:cNvPr id="4" name="Rettangolo 3">
            <a:extLst>
              <a:ext uri="{FF2B5EF4-FFF2-40B4-BE49-F238E27FC236}">
                <a16:creationId xmlns:a16="http://schemas.microsoft.com/office/drawing/2014/main" id="{AEE30DB1-64C8-BE7D-AC85-38239A4F3BCD}"/>
              </a:ext>
            </a:extLst>
          </p:cNvPr>
          <p:cNvSpPr/>
          <p:nvPr/>
        </p:nvSpPr>
        <p:spPr>
          <a:xfrm rot="16200000">
            <a:off x="-1824571" y="3247588"/>
            <a:ext cx="4845133" cy="86689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err="1"/>
              <a:t>Climate</a:t>
            </a:r>
            <a:r>
              <a:rPr lang="it-IT" dirty="0"/>
              <a:t> Stress Test Scenario</a:t>
            </a:r>
          </a:p>
        </p:txBody>
      </p:sp>
    </p:spTree>
    <p:extLst>
      <p:ext uri="{BB962C8B-B14F-4D97-AF65-F5344CB8AC3E}">
        <p14:creationId xmlns:p14="http://schemas.microsoft.com/office/powerpoint/2010/main" val="1940047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D2ED5D58-F8C3-5EB9-8C69-0E8E16C17E4F}"/>
              </a:ext>
            </a:extLst>
          </p:cNvPr>
          <p:cNvSpPr/>
          <p:nvPr/>
        </p:nvSpPr>
        <p:spPr>
          <a:xfrm>
            <a:off x="0" y="-6820"/>
            <a:ext cx="12179121" cy="6864821"/>
          </a:xfrm>
          <a:prstGeom prst="rect">
            <a:avLst/>
          </a:prstGeom>
          <a:solidFill>
            <a:srgbClr val="222F4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lang="it-IT" sz="1800" b="1" i="0" u="none" strike="noStrike" baseline="0" dirty="0">
              <a:solidFill>
                <a:srgbClr val="FFA726"/>
              </a:solidFill>
              <a:latin typeface="Roboto-Bold"/>
            </a:endParaRPr>
          </a:p>
          <a:p>
            <a:pPr algn="l"/>
            <a:endParaRPr lang="it-IT" b="1" dirty="0">
              <a:solidFill>
                <a:srgbClr val="FFA726"/>
              </a:solidFill>
              <a:latin typeface="Roboto-Bold"/>
            </a:endParaRPr>
          </a:p>
          <a:p>
            <a:pPr algn="l"/>
            <a:endParaRPr lang="it-IT" sz="1800" b="1" i="0" u="none" strike="noStrike" baseline="0" dirty="0">
              <a:solidFill>
                <a:srgbClr val="FFA726"/>
              </a:solidFill>
              <a:latin typeface="Roboto-Bold"/>
            </a:endParaRPr>
          </a:p>
          <a:p>
            <a:pPr algn="l"/>
            <a:endParaRPr lang="it-IT" b="1" dirty="0">
              <a:solidFill>
                <a:srgbClr val="FFA726"/>
              </a:solidFill>
              <a:latin typeface="Roboto-Bold"/>
            </a:endParaRPr>
          </a:p>
          <a:p>
            <a:pPr algn="l"/>
            <a:endParaRPr lang="it-IT" sz="1800" b="1" i="0" u="none" strike="noStrike" baseline="0" dirty="0">
              <a:solidFill>
                <a:srgbClr val="FFA726"/>
              </a:solidFill>
              <a:latin typeface="Roboto-Bold"/>
            </a:endParaRPr>
          </a:p>
          <a:p>
            <a:pPr algn="l"/>
            <a:endParaRPr lang="it-IT" b="1" dirty="0">
              <a:solidFill>
                <a:srgbClr val="FFA726"/>
              </a:solidFill>
              <a:latin typeface="Roboto-Bold"/>
            </a:endParaRPr>
          </a:p>
          <a:p>
            <a:pPr algn="l"/>
            <a:endParaRPr lang="it-IT" sz="1800" b="1" i="0" u="none" strike="noStrike" baseline="0" dirty="0">
              <a:solidFill>
                <a:srgbClr val="FFA726"/>
              </a:solidFill>
              <a:latin typeface="Roboto-Bold"/>
            </a:endParaRPr>
          </a:p>
          <a:p>
            <a:pPr algn="l"/>
            <a:endParaRPr lang="it-IT" b="1" dirty="0">
              <a:solidFill>
                <a:srgbClr val="FFA726"/>
              </a:solidFill>
              <a:latin typeface="Roboto-Bold"/>
            </a:endParaRPr>
          </a:p>
          <a:p>
            <a:pPr algn="l"/>
            <a:endParaRPr lang="it-IT" sz="1800" b="1" i="0" u="none" strike="noStrike" baseline="0" dirty="0">
              <a:solidFill>
                <a:srgbClr val="FFA726"/>
              </a:solidFill>
              <a:latin typeface="Roboto-Bold"/>
            </a:endParaRPr>
          </a:p>
        </p:txBody>
      </p:sp>
      <p:sp>
        <p:nvSpPr>
          <p:cNvPr id="8" name="CasellaDiTesto 7">
            <a:extLst>
              <a:ext uri="{FF2B5EF4-FFF2-40B4-BE49-F238E27FC236}">
                <a16:creationId xmlns:a16="http://schemas.microsoft.com/office/drawing/2014/main" id="{77D08C9C-4016-F0C8-4EF4-64360A78DDE2}"/>
              </a:ext>
            </a:extLst>
          </p:cNvPr>
          <p:cNvSpPr txBox="1"/>
          <p:nvPr/>
        </p:nvSpPr>
        <p:spPr>
          <a:xfrm>
            <a:off x="252581" y="1898680"/>
            <a:ext cx="6841901" cy="2031325"/>
          </a:xfrm>
          <a:prstGeom prst="rect">
            <a:avLst/>
          </a:prstGeom>
          <a:noFill/>
        </p:spPr>
        <p:txBody>
          <a:bodyPr wrap="square">
            <a:spAutoFit/>
          </a:bodyPr>
          <a:lstStyle/>
          <a:p>
            <a:pPr algn="l"/>
            <a:r>
              <a:rPr lang="it-IT" sz="2100" b="1" i="0" u="none" strike="noStrike" baseline="0" dirty="0">
                <a:solidFill>
                  <a:srgbClr val="FFFFFF"/>
                </a:solidFill>
                <a:latin typeface="Roboto-Bold"/>
              </a:rPr>
              <a:t>Lucia Alessi </a:t>
            </a:r>
            <a:r>
              <a:rPr lang="it-IT" sz="2100" b="0" i="0" u="none" strike="noStrike" baseline="0" dirty="0">
                <a:solidFill>
                  <a:srgbClr val="FFFFFF"/>
                </a:solidFill>
                <a:latin typeface="Roboto-Regular"/>
              </a:rPr>
              <a:t>| </a:t>
            </a:r>
            <a:r>
              <a:rPr lang="it-IT" sz="2100" b="0" i="1" u="none" strike="noStrike" baseline="0" dirty="0" err="1">
                <a:solidFill>
                  <a:srgbClr val="FFFFFF"/>
                </a:solidFill>
                <a:latin typeface="Roboto-Italic"/>
              </a:rPr>
              <a:t>European</a:t>
            </a:r>
            <a:r>
              <a:rPr lang="it-IT" sz="2100" b="0" i="1" u="none" strike="noStrike" baseline="0" dirty="0">
                <a:solidFill>
                  <a:srgbClr val="FFFFFF"/>
                </a:solidFill>
                <a:latin typeface="Roboto-Italic"/>
              </a:rPr>
              <a:t> Commission - JRC</a:t>
            </a:r>
          </a:p>
          <a:p>
            <a:r>
              <a:rPr lang="it-IT" sz="2100" b="1" i="0" u="none" strike="noStrike" baseline="0" dirty="0">
                <a:solidFill>
                  <a:srgbClr val="FFFFFF"/>
                </a:solidFill>
                <a:latin typeface="Roboto-Bold"/>
              </a:rPr>
              <a:t>Livio Stracca </a:t>
            </a:r>
            <a:r>
              <a:rPr lang="it-IT" sz="2100" b="0" i="0" u="none" strike="noStrike" baseline="0" dirty="0">
                <a:solidFill>
                  <a:srgbClr val="FFFFFF"/>
                </a:solidFill>
                <a:latin typeface="Roboto-Regular"/>
              </a:rPr>
              <a:t>| </a:t>
            </a:r>
            <a:r>
              <a:rPr lang="it-IT" sz="2100" b="0" i="1" u="none" strike="noStrike" baseline="0" dirty="0" err="1">
                <a:solidFill>
                  <a:srgbClr val="FFFFFF"/>
                </a:solidFill>
                <a:latin typeface="Roboto-Italic"/>
              </a:rPr>
              <a:t>European</a:t>
            </a:r>
            <a:r>
              <a:rPr lang="it-IT" sz="2100" b="0" i="1" u="none" strike="noStrike" baseline="0" dirty="0">
                <a:solidFill>
                  <a:srgbClr val="FFFFFF"/>
                </a:solidFill>
                <a:latin typeface="Roboto-Italic"/>
              </a:rPr>
              <a:t> Central Bank   </a:t>
            </a:r>
          </a:p>
          <a:p>
            <a:pPr algn="l"/>
            <a:r>
              <a:rPr lang="en-GB" sz="2100" b="1" i="0" u="none" strike="noStrike" baseline="0" dirty="0">
                <a:solidFill>
                  <a:srgbClr val="FFFFFF"/>
                </a:solidFill>
                <a:latin typeface="Roboto-Bold"/>
              </a:rPr>
              <a:t>Stefano </a:t>
            </a:r>
            <a:r>
              <a:rPr lang="en-GB" sz="2100" b="1" i="0" u="none" strike="noStrike" baseline="0" dirty="0" err="1">
                <a:solidFill>
                  <a:srgbClr val="FFFFFF"/>
                </a:solidFill>
                <a:latin typeface="Roboto-Bold"/>
              </a:rPr>
              <a:t>Battiston</a:t>
            </a:r>
            <a:r>
              <a:rPr lang="en-GB" sz="2100" b="1" i="0" u="none" strike="noStrike" baseline="0" dirty="0">
                <a:solidFill>
                  <a:srgbClr val="FFFFFF"/>
                </a:solidFill>
                <a:latin typeface="Roboto-Bold"/>
              </a:rPr>
              <a:t> </a:t>
            </a:r>
            <a:r>
              <a:rPr lang="en-GB" sz="2100" b="0" i="0" u="none" strike="noStrike" baseline="0" dirty="0">
                <a:solidFill>
                  <a:srgbClr val="FFFFFF"/>
                </a:solidFill>
                <a:latin typeface="Roboto-Regular"/>
              </a:rPr>
              <a:t>| </a:t>
            </a:r>
            <a:r>
              <a:rPr lang="en-GB" sz="2100" b="0" i="1" u="none" strike="noStrike" baseline="0" dirty="0">
                <a:solidFill>
                  <a:srgbClr val="FFFFFF"/>
                </a:solidFill>
                <a:latin typeface="Roboto-Italic"/>
              </a:rPr>
              <a:t>University of Zurich</a:t>
            </a:r>
          </a:p>
          <a:p>
            <a:pPr algn="l"/>
            <a:r>
              <a:rPr lang="it-IT" sz="2100" b="1" i="0" u="none" strike="noStrike" baseline="0" dirty="0">
                <a:solidFill>
                  <a:srgbClr val="FFFFFF"/>
                </a:solidFill>
                <a:latin typeface="Roboto-Bold"/>
              </a:rPr>
              <a:t>Cristina </a:t>
            </a:r>
            <a:r>
              <a:rPr lang="it-IT" sz="2100" b="1" i="0" u="none" strike="noStrike" baseline="0" dirty="0" err="1">
                <a:solidFill>
                  <a:srgbClr val="FFFFFF"/>
                </a:solidFill>
                <a:latin typeface="Roboto-Bold"/>
              </a:rPr>
              <a:t>Peñasco</a:t>
            </a:r>
            <a:r>
              <a:rPr lang="it-IT" sz="2100" b="1" i="0" u="none" strike="noStrike" baseline="0" dirty="0">
                <a:solidFill>
                  <a:srgbClr val="FFFFFF"/>
                </a:solidFill>
                <a:latin typeface="Roboto-Bold"/>
              </a:rPr>
              <a:t> </a:t>
            </a:r>
            <a:r>
              <a:rPr lang="it-IT" sz="2100" b="0" i="0" u="none" strike="noStrike" baseline="0" dirty="0">
                <a:solidFill>
                  <a:srgbClr val="FFFFFF"/>
                </a:solidFill>
                <a:latin typeface="Roboto-Regular"/>
              </a:rPr>
              <a:t>| </a:t>
            </a:r>
            <a:r>
              <a:rPr lang="it-IT" sz="2100" b="0" i="1" u="none" strike="noStrike" baseline="0" dirty="0" err="1">
                <a:solidFill>
                  <a:srgbClr val="FFFFFF"/>
                </a:solidFill>
                <a:latin typeface="Roboto-Italic"/>
              </a:rPr>
              <a:t>Banque</a:t>
            </a:r>
            <a:r>
              <a:rPr lang="it-IT" sz="2100" b="0" i="1" u="none" strike="noStrike" baseline="0" dirty="0">
                <a:solidFill>
                  <a:srgbClr val="FFFFFF"/>
                </a:solidFill>
                <a:latin typeface="Roboto-Italic"/>
              </a:rPr>
              <a:t> de France</a:t>
            </a:r>
          </a:p>
          <a:p>
            <a:pPr algn="l"/>
            <a:r>
              <a:rPr lang="en-GB" sz="2100" b="1" i="0" u="none" strike="noStrike" baseline="0" dirty="0">
                <a:solidFill>
                  <a:srgbClr val="FFFFFF"/>
                </a:solidFill>
                <a:latin typeface="Roboto-Bold"/>
              </a:rPr>
              <a:t>Gabija </a:t>
            </a:r>
            <a:r>
              <a:rPr lang="en-GB" sz="2100" b="1" i="0" u="none" strike="noStrike" baseline="0" dirty="0" err="1">
                <a:solidFill>
                  <a:srgbClr val="FFFFFF"/>
                </a:solidFill>
                <a:latin typeface="Roboto-Bold"/>
              </a:rPr>
              <a:t>Zdanceviciute</a:t>
            </a:r>
            <a:r>
              <a:rPr lang="en-GB" sz="2100" b="1" i="0" u="none" strike="noStrike" baseline="0" dirty="0">
                <a:solidFill>
                  <a:srgbClr val="FFFFFF"/>
                </a:solidFill>
                <a:latin typeface="Roboto-Bold"/>
              </a:rPr>
              <a:t> </a:t>
            </a:r>
            <a:r>
              <a:rPr lang="en-GB" sz="2100" b="0" i="0" u="none" strike="noStrike" baseline="0" dirty="0">
                <a:solidFill>
                  <a:srgbClr val="FFFFFF"/>
                </a:solidFill>
                <a:latin typeface="Roboto-Regular"/>
              </a:rPr>
              <a:t>| </a:t>
            </a:r>
            <a:r>
              <a:rPr lang="en-GB" sz="2100" b="0" i="1" u="none" strike="noStrike" baseline="0" dirty="0">
                <a:solidFill>
                  <a:srgbClr val="FFFFFF"/>
                </a:solidFill>
                <a:latin typeface="Roboto-Italic"/>
              </a:rPr>
              <a:t>University of Dublin</a:t>
            </a:r>
          </a:p>
          <a:p>
            <a:r>
              <a:rPr lang="en-GB" sz="2100" b="1" i="0" u="none" strike="noStrike" baseline="0" dirty="0" err="1">
                <a:solidFill>
                  <a:srgbClr val="FFFFFF"/>
                </a:solidFill>
                <a:latin typeface="Roboto-Bold"/>
              </a:rPr>
              <a:t>Hyeyoon</a:t>
            </a:r>
            <a:r>
              <a:rPr lang="en-GB" sz="2100" b="1" i="0" u="none" strike="noStrike" baseline="0" dirty="0">
                <a:solidFill>
                  <a:srgbClr val="FFFFFF"/>
                </a:solidFill>
                <a:latin typeface="Roboto-Bold"/>
              </a:rPr>
              <a:t> Jung </a:t>
            </a:r>
            <a:r>
              <a:rPr lang="en-GB" sz="2100" b="0" i="0" u="none" strike="noStrike" baseline="0" dirty="0">
                <a:solidFill>
                  <a:srgbClr val="FFFFFF"/>
                </a:solidFill>
                <a:latin typeface="Roboto-Regular"/>
              </a:rPr>
              <a:t>| </a:t>
            </a:r>
            <a:r>
              <a:rPr lang="en-GB" sz="2100" b="0" i="1" u="none" strike="noStrike" baseline="0" dirty="0">
                <a:solidFill>
                  <a:srgbClr val="FFFFFF"/>
                </a:solidFill>
                <a:latin typeface="Roboto-Italic"/>
              </a:rPr>
              <a:t>Federal Reserve Bank of New York</a:t>
            </a:r>
          </a:p>
        </p:txBody>
      </p:sp>
      <p:pic>
        <p:nvPicPr>
          <p:cNvPr id="3" name="Immagine 2">
            <a:extLst>
              <a:ext uri="{FF2B5EF4-FFF2-40B4-BE49-F238E27FC236}">
                <a16:creationId xmlns:a16="http://schemas.microsoft.com/office/drawing/2014/main" id="{EDA01894-24BF-599F-AD4E-32016E6D178E}"/>
              </a:ext>
            </a:extLst>
          </p:cNvPr>
          <p:cNvPicPr>
            <a:picLocks noChangeAspect="1"/>
          </p:cNvPicPr>
          <p:nvPr/>
        </p:nvPicPr>
        <p:blipFill>
          <a:blip r:embed="rId2"/>
          <a:stretch>
            <a:fillRect/>
          </a:stretch>
        </p:blipFill>
        <p:spPr>
          <a:xfrm>
            <a:off x="6426091" y="4241465"/>
            <a:ext cx="5772215" cy="2635453"/>
          </a:xfrm>
          <a:prstGeom prst="rect">
            <a:avLst/>
          </a:prstGeom>
        </p:spPr>
      </p:pic>
      <p:sp>
        <p:nvSpPr>
          <p:cNvPr id="4" name="CasellaDiTesto 3">
            <a:extLst>
              <a:ext uri="{FF2B5EF4-FFF2-40B4-BE49-F238E27FC236}">
                <a16:creationId xmlns:a16="http://schemas.microsoft.com/office/drawing/2014/main" id="{E4E229B8-D7A7-6BEA-4C8F-2544FE7D6D7B}"/>
              </a:ext>
            </a:extLst>
          </p:cNvPr>
          <p:cNvSpPr txBox="1"/>
          <p:nvPr/>
        </p:nvSpPr>
        <p:spPr>
          <a:xfrm>
            <a:off x="9428482" y="4370144"/>
            <a:ext cx="2959444" cy="646331"/>
          </a:xfrm>
          <a:prstGeom prst="rect">
            <a:avLst/>
          </a:prstGeom>
          <a:noFill/>
        </p:spPr>
        <p:txBody>
          <a:bodyPr wrap="square" rtlCol="0">
            <a:spAutoFit/>
          </a:bodyPr>
          <a:lstStyle/>
          <a:p>
            <a:r>
              <a:rPr lang="it-IT" dirty="0">
                <a:solidFill>
                  <a:schemeClr val="bg1"/>
                </a:solidFill>
                <a:effectLst>
                  <a:outerShdw blurRad="38100" dist="38100" dir="2700000" algn="tl">
                    <a:srgbClr val="000000">
                      <a:alpha val="43137"/>
                    </a:srgbClr>
                  </a:outerShdw>
                </a:effectLst>
              </a:rPr>
              <a:t>Villa Doria d’Angri</a:t>
            </a:r>
          </a:p>
          <a:p>
            <a:r>
              <a:rPr lang="it-IT" dirty="0" err="1">
                <a:solidFill>
                  <a:schemeClr val="bg1"/>
                </a:solidFill>
                <a:effectLst>
                  <a:outerShdw blurRad="38100" dist="38100" dir="2700000" algn="tl">
                    <a:srgbClr val="000000">
                      <a:alpha val="43137"/>
                    </a:srgbClr>
                  </a:outerShdw>
                </a:effectLst>
              </a:rPr>
              <a:t>Naples</a:t>
            </a:r>
            <a:r>
              <a:rPr lang="it-IT" dirty="0">
                <a:solidFill>
                  <a:schemeClr val="bg1"/>
                </a:solidFill>
                <a:effectLst>
                  <a:outerShdw blurRad="38100" dist="38100" dir="2700000" algn="tl">
                    <a:srgbClr val="000000">
                      <a:alpha val="43137"/>
                    </a:srgbClr>
                  </a:outerShdw>
                </a:effectLst>
              </a:rPr>
              <a:t>, </a:t>
            </a:r>
            <a:r>
              <a:rPr lang="it-IT" dirty="0" err="1">
                <a:solidFill>
                  <a:schemeClr val="bg1"/>
                </a:solidFill>
                <a:effectLst>
                  <a:outerShdw blurRad="38100" dist="38100" dir="2700000" algn="tl">
                    <a:srgbClr val="000000">
                      <a:alpha val="43137"/>
                    </a:srgbClr>
                  </a:outerShdw>
                </a:effectLst>
              </a:rPr>
              <a:t>October</a:t>
            </a:r>
            <a:r>
              <a:rPr lang="it-IT" dirty="0">
                <a:solidFill>
                  <a:schemeClr val="bg1"/>
                </a:solidFill>
                <a:effectLst>
                  <a:outerShdw blurRad="38100" dist="38100" dir="2700000" algn="tl">
                    <a:srgbClr val="000000">
                      <a:alpha val="43137"/>
                    </a:srgbClr>
                  </a:outerShdw>
                </a:effectLst>
              </a:rPr>
              <a:t>, 8°, 2024</a:t>
            </a:r>
          </a:p>
        </p:txBody>
      </p:sp>
      <p:pic>
        <p:nvPicPr>
          <p:cNvPr id="1026" name="WordPictureWatermark1293316">
            <a:extLst>
              <a:ext uri="{FF2B5EF4-FFF2-40B4-BE49-F238E27FC236}">
                <a16:creationId xmlns:a16="http://schemas.microsoft.com/office/drawing/2014/main" id="{BBDBDEC8-1C94-45ED-2D75-3AD9F28898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25" t="91766" b="2199"/>
          <a:stretch>
            <a:fillRect/>
          </a:stretch>
        </p:blipFill>
        <p:spPr bwMode="auto">
          <a:xfrm>
            <a:off x="-19185" y="6316812"/>
            <a:ext cx="6445276" cy="558442"/>
          </a:xfrm>
          <a:prstGeom prst="rect">
            <a:avLst/>
          </a:prstGeom>
          <a:noFill/>
          <a:extLst>
            <a:ext uri="{909E8E84-426E-40DD-AFC4-6F175D3DCCD1}">
              <a14:hiddenFill xmlns:a14="http://schemas.microsoft.com/office/drawing/2010/main">
                <a:solidFill>
                  <a:srgbClr val="FFFFFF"/>
                </a:solidFill>
              </a14:hiddenFill>
            </a:ext>
          </a:extLst>
        </p:spPr>
      </p:pic>
      <p:pic>
        <p:nvPicPr>
          <p:cNvPr id="11" name="Immagine 10">
            <a:extLst>
              <a:ext uri="{FF2B5EF4-FFF2-40B4-BE49-F238E27FC236}">
                <a16:creationId xmlns:a16="http://schemas.microsoft.com/office/drawing/2014/main" id="{673A3F89-4BEB-3A25-27D3-6EEF69C3D1F3}"/>
              </a:ext>
            </a:extLst>
          </p:cNvPr>
          <p:cNvPicPr>
            <a:picLocks noChangeAspect="1"/>
          </p:cNvPicPr>
          <p:nvPr/>
        </p:nvPicPr>
        <p:blipFill>
          <a:blip r:embed="rId4"/>
          <a:stretch>
            <a:fillRect/>
          </a:stretch>
        </p:blipFill>
        <p:spPr>
          <a:xfrm>
            <a:off x="10866922" y="1"/>
            <a:ext cx="1325078" cy="529722"/>
          </a:xfrm>
          <a:prstGeom prst="rect">
            <a:avLst/>
          </a:prstGeom>
        </p:spPr>
      </p:pic>
      <p:pic>
        <p:nvPicPr>
          <p:cNvPr id="13" name="Immagine 12">
            <a:extLst>
              <a:ext uri="{FF2B5EF4-FFF2-40B4-BE49-F238E27FC236}">
                <a16:creationId xmlns:a16="http://schemas.microsoft.com/office/drawing/2014/main" id="{231B1BFD-9BFB-D05E-CEF5-FDF3C161CDEA}"/>
              </a:ext>
            </a:extLst>
          </p:cNvPr>
          <p:cNvPicPr>
            <a:picLocks noChangeAspect="1"/>
          </p:cNvPicPr>
          <p:nvPr/>
        </p:nvPicPr>
        <p:blipFill>
          <a:blip r:embed="rId5"/>
          <a:stretch>
            <a:fillRect/>
          </a:stretch>
        </p:blipFill>
        <p:spPr>
          <a:xfrm>
            <a:off x="8575818" y="-5156"/>
            <a:ext cx="2151744" cy="527305"/>
          </a:xfrm>
          <a:prstGeom prst="rect">
            <a:avLst/>
          </a:prstGeom>
        </p:spPr>
      </p:pic>
      <p:sp>
        <p:nvSpPr>
          <p:cNvPr id="2" name="Rettangolo 1">
            <a:extLst>
              <a:ext uri="{FF2B5EF4-FFF2-40B4-BE49-F238E27FC236}">
                <a16:creationId xmlns:a16="http://schemas.microsoft.com/office/drawing/2014/main" id="{66BA5C0D-3C2A-7B87-6560-6778B225F8CC}"/>
              </a:ext>
            </a:extLst>
          </p:cNvPr>
          <p:cNvSpPr/>
          <p:nvPr/>
        </p:nvSpPr>
        <p:spPr>
          <a:xfrm>
            <a:off x="76256" y="0"/>
            <a:ext cx="5886394" cy="15431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sz="4400" dirty="0"/>
              <a:t>The State of </a:t>
            </a:r>
            <a:r>
              <a:rPr lang="it-IT" sz="4400" dirty="0" err="1"/>
              <a:t>Arts</a:t>
            </a:r>
            <a:r>
              <a:rPr lang="it-IT" sz="4400" dirty="0"/>
              <a:t> of </a:t>
            </a:r>
            <a:r>
              <a:rPr lang="it-IT" sz="4400" dirty="0" err="1"/>
              <a:t>Climate</a:t>
            </a:r>
            <a:r>
              <a:rPr lang="it-IT" sz="4400" dirty="0"/>
              <a:t> Stress Test</a:t>
            </a:r>
          </a:p>
        </p:txBody>
      </p:sp>
      <p:pic>
        <p:nvPicPr>
          <p:cNvPr id="12" name="Immagine 11">
            <a:extLst>
              <a:ext uri="{FF2B5EF4-FFF2-40B4-BE49-F238E27FC236}">
                <a16:creationId xmlns:a16="http://schemas.microsoft.com/office/drawing/2014/main" id="{3B513269-EC14-558F-B624-07F63D7EF080}"/>
              </a:ext>
            </a:extLst>
          </p:cNvPr>
          <p:cNvPicPr>
            <a:picLocks noChangeAspect="1"/>
          </p:cNvPicPr>
          <p:nvPr/>
        </p:nvPicPr>
        <p:blipFill>
          <a:blip r:embed="rId6"/>
          <a:stretch>
            <a:fillRect/>
          </a:stretch>
        </p:blipFill>
        <p:spPr>
          <a:xfrm>
            <a:off x="12879" y="5243691"/>
            <a:ext cx="2293700" cy="1071457"/>
          </a:xfrm>
          <a:prstGeom prst="rect">
            <a:avLst/>
          </a:prstGeom>
        </p:spPr>
      </p:pic>
    </p:spTree>
    <p:extLst>
      <p:ext uri="{BB962C8B-B14F-4D97-AF65-F5344CB8AC3E}">
        <p14:creationId xmlns:p14="http://schemas.microsoft.com/office/powerpoint/2010/main" val="98955445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701</Words>
  <Application>Microsoft Office PowerPoint</Application>
  <PresentationFormat>Widescreen</PresentationFormat>
  <Paragraphs>79</Paragraphs>
  <Slides>8</Slides>
  <Notes>1</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8</vt:i4>
      </vt:variant>
    </vt:vector>
  </HeadingPairs>
  <TitlesOfParts>
    <vt:vector size="16" baseType="lpstr">
      <vt:lpstr>Aptos</vt:lpstr>
      <vt:lpstr>Aptos Display</vt:lpstr>
      <vt:lpstr>Arial</vt:lpstr>
      <vt:lpstr>Google Sans</vt:lpstr>
      <vt:lpstr>Roboto-Bold</vt:lpstr>
      <vt:lpstr>Roboto-Italic</vt:lpstr>
      <vt:lpstr>Roboto-Regular</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Gabriele Sampagnaro</dc:creator>
  <cp:lastModifiedBy>Francesca Battaglia</cp:lastModifiedBy>
  <cp:revision>6</cp:revision>
  <dcterms:created xsi:type="dcterms:W3CDTF">2024-10-04T16:31:35Z</dcterms:created>
  <dcterms:modified xsi:type="dcterms:W3CDTF">2024-10-07T10:47:18Z</dcterms:modified>
</cp:coreProperties>
</file>